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1.xml" ContentType="application/inkml+xml"/>
  <Override PartName="/ppt/ink/ink12.xml" ContentType="application/inkml+xml"/>
  <Override PartName="/ppt/ink/ink13.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sldIdLst>
    <p:sldId id="265" r:id="rId5"/>
    <p:sldId id="257" r:id="rId6"/>
    <p:sldId id="263" r:id="rId7"/>
    <p:sldId id="264" r:id="rId8"/>
    <p:sldId id="258" r:id="rId9"/>
    <p:sldId id="266" r:id="rId10"/>
    <p:sldId id="267" r:id="rId11"/>
    <p:sldId id="268" r:id="rId12"/>
    <p:sldId id="269" r:id="rId13"/>
    <p:sldId id="270" r:id="rId14"/>
    <p:sldId id="260" r:id="rId15"/>
    <p:sldId id="272" r:id="rId16"/>
    <p:sldId id="273" r:id="rId17"/>
    <p:sldId id="274" r:id="rId18"/>
    <p:sldId id="278" r:id="rId19"/>
    <p:sldId id="275" r:id="rId20"/>
    <p:sldId id="276" r:id="rId21"/>
    <p:sldId id="279" r:id="rId22"/>
    <p:sldId id="277" r:id="rId23"/>
    <p:sldId id="280" r:id="rId24"/>
    <p:sldId id="455" r:id="rId25"/>
  </p:sldIdLst>
  <p:sldSz cx="12192000" cy="6858000"/>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BEF"/>
    <a:srgbClr val="643993"/>
    <a:srgbClr val="184A36"/>
    <a:srgbClr val="3A4E8C"/>
    <a:srgbClr val="E27022"/>
    <a:srgbClr val="F78D1E"/>
    <a:srgbClr val="16654D"/>
    <a:srgbClr val="BC5897"/>
    <a:srgbClr val="E49924"/>
    <a:srgbClr val="76ABD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34" autoAdjust="0"/>
    <p:restoredTop sz="94710" autoAdjust="0"/>
  </p:normalViewPr>
  <p:slideViewPr>
    <p:cSldViewPr snapToGrid="0" snapToObjects="1">
      <p:cViewPr varScale="1">
        <p:scale>
          <a:sx n="105" d="100"/>
          <a:sy n="105" d="100"/>
        </p:scale>
        <p:origin x="834"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17:28:56.807"/>
    </inkml:context>
    <inkml:brush xml:id="br0">
      <inkml:brushProperty name="width" value="0.3" units="cm"/>
      <inkml:brushProperty name="height" value="0.6" units="cm"/>
      <inkml:brushProperty name="color" value="#00F900"/>
      <inkml:brushProperty name="tip" value="rectangle"/>
      <inkml:brushProperty name="rasterOp" value="maskPen"/>
    </inkml:brush>
  </inkml:definitions>
  <inkml:trace contextRef="#ctx0" brushRef="#br0">0 0 11828,'38'25'-628,"11"-6"588,-3-19 174,19 0 19,-5 7-122,-1-6-38,-2 12-52,-11-11-36,5 5 116,-1-7 126,-4 0-29,5 0-85,-7 0-86,0 6-141,0-4 155,0 4 461,0-6 21,-6 0-203,4 7 77,-11-6-601,12 12 2,-12-11 722,11 11-266,-4-11-244,-1 11-388,6-11 333,1 4 294,2-6-139,11 0-37,-11 0-284,11 0 219,-12 0 109,13 0 36,-6 0-69,7 0-211,-1 0 202,1 0 65,0 0-23,6 0 81,2 0-66,7 0-56,-1 0 48,1 0 12,-14 0 17,-3 0 26,-12 0-67,-8 0-49,-1 7 38,-13-6 28,-2 6 43,0-7 94,-4 0-68,10 0 49,-4 0-83,0 0-64,5 6-207,-12-4 57,12 4 102,-18-6-212,16 0-199,-16 0 252,11 0 0,-72-71 1,18 26-1,-1 0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17:29:01.757"/>
    </inkml:context>
    <inkml:brush xml:id="br0">
      <inkml:brushProperty name="width" value="0.3" units="cm"/>
      <inkml:brushProperty name="height" value="0.6" units="cm"/>
      <inkml:brushProperty name="color" value="#00F900"/>
      <inkml:brushProperty name="tip" value="rectangle"/>
      <inkml:brushProperty name="rasterOp" value="maskPen"/>
    </inkml:brush>
  </inkml:definitions>
  <inkml:trace contextRef="#ctx0" brushRef="#br0">0 45 11830,'31'-25'-360,"3"5"434,-11 20-80,13 7 11,-5-5 58,12 4 96,-12-6-65,11 0 18,-11 0-111,12 7-15,-6-6 185,14 6 42,-5-7-173,4 0-53,-12 6-33,4-4-29,-11 5 109,5-7-13,-6 0-18,-1 0 2,1 0 29,5 0-39,-4 0-20,12 0 19,-5 6 4,6-4-6,0 4-111,6-6 75,3 0 33,5 0 2,-5 0-9,-3 0-107,-12 0 159,-2 0 35,0 0 2,-5 0 53,11 0-128,-11 0-44,5 0 42,-6 0 98,5 0 162,-3 0-365,3 0-17,1 0 33,-5 0 114,12 0 25,-12 0-69,11 0 19,-11 0-8,5-6 21,-6 4 7,-1-4 29,1 6-24,5 0-17,-3 0 112,3 0-55,-5 0-38,-1 0-42,1 0-6,-1 0 178,0 0 45,7 0-81,2 0-196,-1 0-143,6 0 269,-12 0 137,5 0-84,-7 0-153,1 0-126,-1 0 257,-6 0 1,5 0-8,-12 0-54,12 0-32,-12 0-99,12 0 16,-12 0 172,12 0 21,-12 0-29,12 0-102,-12 0-40,6 0 45,-1 0 66,-5 0 86,5 0-120,-6 0-132,0 0 51,0 6 94,-1-4-1,1 4-137,6-6 93,-4 0-100,4 0 216,-7-6-184,1 4 166,0-4-152,6 6 325,-5 0-474,6 0 168,-8 0-50,1 0 0,0 0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17:30:02.506"/>
    </inkml:context>
    <inkml:brush xml:id="br0">
      <inkml:brushProperty name="width" value="0.3" units="cm"/>
      <inkml:brushProperty name="height" value="0.6" units="cm"/>
      <inkml:brushProperty name="color" value="#FF40FF"/>
      <inkml:brushProperty name="tip" value="rectangle"/>
      <inkml:brushProperty name="rasterOp" value="maskPen"/>
    </inkml:brush>
  </inkml:definitions>
  <inkml:trace contextRef="#ctx0" brushRef="#br0">1 0 11860,'41'0'-984,"4"0"1018,-35 0 119,25 0-67,-11 0-138,19 0-1,-12 0-10,11 0 299,-4 0-117,-1 0-140,-1 0-177,0 0 132,-5 0 196,12 0-44,-12 0-113,4 0-9,-5 7 0,-1-5 9,1 4 34,-1-6 21,0 0 9,7 7-30,2-6-8,6 6 40,0-7 111,0 0-66,-6 0-73,4 0 5,-11 0-55,5 0 34,-6 0 3,-7 6 6,4-4 39,-4 5 25,0-7-39,5 0-47,-5 0 10,6 0 0,7 0-54,2 0 62,-1 0 130,6 0-83,-6 0-118,7 0-33,0 0 135,0 0 56,-6-7-62,4 5-42,-11-4 2,12 6 74,-12 0-23,11 0-20,-4-7-35,6 6 31,-6-6 57,4 7-2,-4 0-54,-1 0-68,-1 0 27,-6 0 69,-1 0 33,0 0-71,-6 0 3,5 0 5,-5 0-40,0 0-26,5 0 80,-6 0 117,14 0-56,-5 0-21,5 0-66,0 0-36,-5 0 53,5 0 59,-6 0 87,-1 0-121,0 0-54,-6 0-9,-2 7 10,1-6 64,-6 6 111,5-7-148,-6 0-53,0 0-28,6 0 60,-5 0 170,5 0-136,-6 0-65,0 0 50,6 0 2,-5 0 77,6 6 13,-8-4-66,1 5-503,6-7 240,-4 0 0,4 0 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17:30:49.541"/>
    </inkml:context>
    <inkml:brush xml:id="br0">
      <inkml:brushProperty name="width" value="0.3" units="cm"/>
      <inkml:brushProperty name="height" value="0.6" units="cm"/>
      <inkml:brushProperty name="color" value="#FF40FF"/>
      <inkml:brushProperty name="tip" value="rectangle"/>
      <inkml:brushProperty name="rasterOp" value="maskPen"/>
    </inkml:brush>
  </inkml:definitions>
  <inkml:trace contextRef="#ctx0" brushRef="#br0">1 30 11864,'41'0'-983,"-2"0"1049,-31 0-2,7 6-57,6-4-15,-5 5-11,6-7 44,-1 0 59,2 0-55,6 0-88,1 0 23,-1 0 11,0 0 22,-6 0 16,-2 0-6,1 0-75,-6 0-47,12 0 55,-12 0 51,12 0 30,-5 0-28,6 0-49,-6 0 28,5 6 30,-5-4 45,-1 4 6,6-6-66,-5 0-54,0 0 14,5 0-19,-5 0 128,6 0-52,-6 0 2,5 0-3,-12 7 31,12-6 30,-12 6-39,5-7-10,0 0-40,-4 0-7,4 0 2,0 0-52,2 0 18,7 0 55,-1 0 14,-6 0 13,5 0-1,-6 0-89,1 0 61,5 0 3,-12 0 8,12 0-56,-11-7-48,10 6 62,-10-6 31,10 7 26,-4 0-54,0 0 7,-2-6 19,-6 4-15,0-4 138,6 6 13,-5 0-108,6 0 38,-8 0-27,1 0-16,6 0 33,-5 0 61,12 0-20,-5 0-17,7 0-32,-1 0-44,0 0 26,1 0 40,-1 0-3,1 0-49,-1 0-11,0 0 24,1 0 138,-1 0-64,-6 0-10,5 0-20,-5 0-71,-1 0-118,6 0 107,-5 0 7,6 0 65,-6 0 27,-1 0-69,-8 0-10,1 0 4,6 6 29,-11-4-19,10 4-20,-6-6-2,3 0 17,4 0 28,-6 0-25,-1 0-11,8 0-4,-6 0 12,5 0 37,0 0-39,2 0-7,7 0-5,-1 0-46,7 0 28,-5 0 27,5 0 106,-7 0 13,1 0-90,-1 0-39,0 0-18,-6 0 20,5 0-6,-12 0 2,6-6 93,-1 4-3,-5-4-79,5 6 43,1 0 181,1 0-168,-1 0-122,6 0-82,-11-7 131,10 5 83,-4-4-7,7 6-178,-1 0-73,0 0 174,1 0 84,-1 0 13,1 0-54,-1 0-28,0 0-14,1 0 1,-7 0 14,4 0 17,-10 0 36,10 0 18,-10 0-36,4 0-41,0 0 30,-4 0-19,10 0 1,-10 0-25,4 0-48,-6 0 51,-1 0 12,8 0 13,-6 0-1,5 0 2,-6 0-6,-1 0 66,8 0-64,-6 0-7,5 0 33,-6 0 32,0 0-64,6 0-5,-5 0-15,5 0 23,-6 0 48,0 0 102,6 0-8,-5 0-135,6 0 53,-8 0-84,1 0 90,6 0-61,-4 0 8,4 0-41,-6 0 50,-1 0 48,8 0-56,-6 0-71,5 0-24,-6 0 96,-1 0-12,8 0 69,-6 0-126,5 0-87,-6 0-109,0 0 0,-1-13 0,1-4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17:33:06.458"/>
    </inkml:context>
    <inkml:brush xml:id="br0">
      <inkml:brushProperty name="width" value="0.3" units="cm"/>
      <inkml:brushProperty name="height" value="0.6" units="cm"/>
      <inkml:brushProperty name="color" value="#00FDFF"/>
      <inkml:brushProperty name="tip" value="rectangle"/>
      <inkml:brushProperty name="rasterOp" value="maskPen"/>
    </inkml:brush>
  </inkml:definitions>
  <inkml:trace contextRef="#ctx0" brushRef="#br0">1 133 11794,'32'-8'-742,"1"1"825,-18 7-9,1 0-29,12 0-1,-12 0-2,12 0 14,-12 0-42,12 0-107,-5 0 83,6 0 19,1 0 134,-1 0-26,0-6-127,-6 4 17,5-5-39,-12 7 164,12 0 123,-12 0-205,6 0-46,-1 0-3,2 0-63,6 0 112,1 0 10,-1 0-24,7 0 11,-5 0-48,5 0-30,0 0 34,-5 0 41,5 0-36,0 0-4,1 0 94,7 0-38,7 0-81,-5 0-10,11 0 70,-5 0 102,7 0-106,-7-6-24,-1 4-29,-1-4 97,-10 6-6,15 0-39,-22 0-30,16 0 49,-18 0-35,11 0-13,-11 0-58,12 0 18,-6 0 113,8 0-57,-1 0 19,6 0-83,-11 0 105,10 0 101,-11 0-76,-7 0-66,3 0 31,-17 0 78,-3 6 42,6-4-152,-10 11-47,11-11-364,-6 4 145,-1-6 0,-38-52 0,-10-14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17:33:08.276"/>
    </inkml:context>
    <inkml:brush xml:id="br0">
      <inkml:brushProperty name="width" value="0.3" units="cm"/>
      <inkml:brushProperty name="height" value="0.6" units="cm"/>
      <inkml:brushProperty name="color" value="#00FDFF"/>
      <inkml:brushProperty name="tip" value="rectangle"/>
      <inkml:brushProperty name="rasterOp" value="maskPen"/>
    </inkml:brush>
  </inkml:definitions>
  <inkml:trace contextRef="#ctx0" brushRef="#br0">1 89 11796,'24'24'294,"2"-11"-169,-17-14-163,18-6-193,17 7 302,17 0 98,6 0-167,5 0-46,-12-6-48,5 4 184,-6-4 60,-7 6-56,6 0-29,0-7-83,9 5-108,7-4 159,-1 6 174,7-7-67,-4 6-53,4-6-86,-7 7-43,-6 0 26,-2 0 51,-6 0-33,-7 0-2,-1 0 7,-7 0 40,-6 0-23,-2 0-11,-7 0 128,0 0-3,1 0-136,-1 7-9,1-6-17,-1 6 15,7-7 118,-5 0-105,5 0 1,-7 0 29,1 0 6,-1 0 64,1 0-98,-1 0-70,-6 0-320,-2 0 136,-6 0 0,-46-39 0,-12-10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17:33:10.408"/>
    </inkml:context>
    <inkml:brush xml:id="br0">
      <inkml:brushProperty name="width" value="0.3" units="cm"/>
      <inkml:brushProperty name="height" value="0.6" units="cm"/>
      <inkml:brushProperty name="color" value="#00FDFF"/>
      <inkml:brushProperty name="tip" value="rectangle"/>
      <inkml:brushProperty name="rasterOp" value="maskPen"/>
    </inkml:brush>
  </inkml:definitions>
  <inkml:trace contextRef="#ctx0" brushRef="#br0">0 132 11796,'33'9'-593,"13"-3"696,-22-12-40,20 4-53,1-5 39,-1 7 104,6 0 9,-4 0-137,5 0 10,-7 0-77,0 0 51,0-6 158,7 4-88,-6-4-39,19 6 0,-10-2-42,10-3 21,-24 4 106,21-6-86,-14 7-37,14 0-13,2 0 25,-10-7 35,-1 6-9,-2-6-14,1 7 40,-12 0-51,10 0-19,-11 0 1,12 0 61,-4 0-29,18 0-32,-10 0 91,11 7-55,0-6-10,2 6 52,7-7-83,6 0 4,-11 0-5,9 0-12,-18 0 66,-1 0-37,-8 0 56,-7 0 89,-7 0-162,-7 0 79,-9 0 89,-6 0 6,0 0-76,6 7-23,-11-6 3,16 6-68,-17-7-172,13 6-111,-1-4 147,-5 4 1,-53-64 0,-22-16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17:33:20.376"/>
    </inkml:context>
    <inkml:brush xml:id="br0">
      <inkml:brushProperty name="width" value="0.3" units="cm"/>
      <inkml:brushProperty name="height" value="0.6" units="cm"/>
      <inkml:brushProperty name="color" value="#00FDFF"/>
      <inkml:brushProperty name="tip" value="rectangle"/>
      <inkml:brushProperty name="rasterOp" value="maskPen"/>
    </inkml:brush>
  </inkml:definitions>
  <inkml:trace contextRef="#ctx0" brushRef="#br0">1 0 11804,'32'9'-806,"1"-3"836,-25 1 101,7-6 41,6 6-30,-5-7-96,12 0-93,-5 6-2,0-4 157,-2 5 64,0-7-148,-4 0 12,4 0-77,-6 0 19,-1 0 183,7 0-42,-4 0-73,4 0-18,0 0 63,2 0-34,7 0-83,-1 0 24,0 0 39,1 0 119,-1 0-71,7 0-79,-5 0 29,12 0-73,-12 0 163,11 0 7,-11 0-114,12 0-31,-12 0-2,4 0 75,-5 0 25,-1 0-53,1 0-29,-1 0 52,0 0-16,1 0-26,-1 0-27,1 0 47,-1 0 153,0 6-40,1-4-86,-1 4-119,7-6 7,-5 0 0,5 0 18,-6 0 38,-1 0 29,7 0-25,1 0-2,8 0-5,-8 0 19,6 0 55,-6 0 65,14 0-52,-5-6 26,4 4-217,1-4 20,-5 6 89,11 0 79,-12 0 14,6 0-46,-7 0-80,0 0-1,-6 0-3,-9 0 5,-1 0 13,-12 0-6,6 0-11,-8-7 22,1 5 40,0-4 14,6 6-30,-5 0-12,5 0-43,-6 0-16,0 0 35,6 0 16,-5 0-51,12 0 20,-12 0 78,6 0 74,-1 0-65,-5 0-36,12 0-2,-12 0 28,6 6-30,-8-4-26,1 5-6,6-7-20,-4 0 61,4 0-1,-7 0-16,1 0 43,6 0 6,-4 0-40,4 0-14,-6 0-14,6 0-4,-5 0 137,12 0-48,-12 0-42,12 0-51,-12 0-14,6 0 20,-8 0-229,1 0 0,-85-20 0,-22-5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17:38:58.079"/>
    </inkml:context>
    <inkml:brush xml:id="br0">
      <inkml:brushProperty name="width" value="0.34286" units="cm"/>
      <inkml:brushProperty name="height" value="0.34286" units="cm"/>
      <inkml:brushProperty name="color" value="#F6630D"/>
    </inkml:brush>
  </inkml:definitions>
  <inkml:trace contextRef="#ctx0" brushRef="#br0">73 8461 7949,'-15'14'0,"0"1"-190,1 0-55,-1 0 244,7-1 1,3-7 0,10-9-38,5-11 0,3-2 0,3-4 0,2 1 53,2-2 1,4 2-1,-3-6 1,2-2 20,3-2 0,4-3 0,2-2 1,4-3 48,2-1 1,6-4 0,7-8 0,3-5 13,6-3 1,0-7 0,7 0 0,0 1 31,0-3 0,-3-1 0,5-4 0,-1 0-39,-1 3 1,3-1 0,-4-4-1,-33 35 1,1 0-86,1-1 1,0 0 0,0 2 0,0-1 0,0-1-1,0 0 1,0 0 0,-1 1-52,1-1 0,0-1 1,3 0-1,1-1 1,0-3-1,0 0 0,0 0 1,-1 1 37,0 1 0,-1 1 0,1-3 1,-1 1-1,1 1 0,1-1 1,2-2-1,0-1 29,2-3 1,0 0 0,-3 1 0,0-1-1,4 0 1,1 0 0,-2 0 0,0-1-43,0-1 1,1 0 0,3-1 0,0-2 0,2 0 0,0-1 0,1-1 0,0-1 56,-1 2 1,0 1 0,4-2 0,0-1 0,-1 1 0,-1-1 0,3-1 0,0 0-30,3 0 1,0-1-1,-5 0 1,-1 0 0,4 0-1,1 1 1,-1-1 0,0 0-109,-1 1 0,1-2 0,0-1 0,-1-2 0,3 1 0,1 0 0,-1 1 0,0 0 71,-2 2 0,0 0 0,1 0 0,0-1 1,0-2-1,1 0 0,1-1 0,1 0 37,3-2 0,-1 1 1,-4 2-1,0 0 0,2 0 1,0 1-1,-1 2 1,0-1 5,0 1 1,0 1-1,4-4 1,0 1-1,0 0 1,0 0-1,-1 1 1,1 0-15,-3 3 0,-1 0 0,-3 0 0,0 0 0,1 2 0,0 2 0,1-1 0,1 0-2,0-1 0,0 1 1,-3 4-1,-1 0 1,-1-1-1,-1 1 1,-3 1-1,1 1 20,0 2 1,0 1 0,0-1-1,1 1 1,0 0 0,-1 0-1,0 0 1,-2 2-34,-1 1 0,-1 2 1,-1-1-1,0 0 1,-1 2-1,0 0 1,1 0-1,-1-1 26,0 0 0,0 0 0,-3 6 0,-1 0 1,0-1-1,-1 0 0,36-31-7,-2 3 1,-36 28 0,0 1 0,35-30 0,-2 4 35,-1 4 1,-12 4-1,0 6 1,-5 1-52,-4 2 0,-4 9 0,-5-1 0,-5 4 82,-3 2 1,-1 1-1,-3 4 1,-2 4-680,-6 4 0,-2 1 607,-2 0 0,-2-7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17:39:01.446"/>
    </inkml:context>
    <inkml:brush xml:id="br0">
      <inkml:brushProperty name="width" value="0.45714" units="cm"/>
      <inkml:brushProperty name="height" value="0.45714" units="cm"/>
      <inkml:brushProperty name="color" value="#F6630D"/>
    </inkml:brush>
  </inkml:definitions>
  <inkml:trace contextRef="#ctx0" brushRef="#br0">6210 9405 7313,'-16'0'74,"-4"-2"-49,11-3 0,0-3 1,0-8 9,-3-4 1,4 2 0,-2-5 0,-1 0 63,-2 1 0,-2-5 0,-1-5 0,-4-4-32,-4-2 0,-1-6 1,-3-6-1,-4-4 3,-4-7 1,-3-4-1,-6-9 1,0 1-6,-4-1 0,-4-2 0,-4-6 0,29 38 1,1 0-26,0-1 0,0 0 1,0-1-1,0 1 1,-3-1-1,0 0 1,-1-2-1,0 0-65,-1-3 0,0 0 0,-2 2 0,-1-1 0,2-4 0,1 0 0,-1 1 0,1 0 43,-1-1 1,0 0 0,-2-1-1,0-1 1,1-2 0,1 0-1,-1 1 1,1 0-18,1 0 1,0 1 0,-1 0 0,-1-1 0,0-2 0,0-1 0,-3-1 0,0 0-11,-2-3 1,0 0-1,2 4 1,0-1 0,0 1-1,-1 0 1,2-2-1,0 1-79,-1-1 0,-1 0 1,1 0-1,-1 0 1,-3-3-1,-1 1 1,0-2-1,-1 1 98,0 0 1,-1 1 0,1 2 0,0 0 0,0-2 0,1 1 0,0-2 0,1 1 14,-2-2 0,1 1 0,1 2 0,0 0 0,0 1 0,-1 0 0,-1 1 0,1-1 5,-1 1 1,-1 0 0,-1-3 0,0-1 0,0 2 0,1 0-1,-1 0 1,1-1 5,3 0 1,1 0-1,-2 3 1,0 0-1,1-3 1,-1 1-1,-1-2 1,0 1-30,-2-2 0,1 1 0,3 2 1,1 0-1,0 1 0,1 0 1,1 0-1,0 0-17,-1-2 0,-1 0 0,0 1 0,-1 1 0,-3-1 0,1 0 0,1 1 0,2 0-15,3 1 0,1 1 0,-1 0 1,0 1-1,3 1 0,0 0 1,-2 0-1,0 1 11,-1 1 0,0 0 0,3 5 0,0 0 1,0 0-1,1 0 0,-1 1 0,1 0 9,-1 2 0,1 0 1,1-3-1,0 0 0,-1 4 1,-1 0-1,2 0 0,1 1 30,2 1 1,0 1 0,0 2-1,0-1 1,2 0 0,0 0 0,-2 0-1,0 1 13,0 0 0,0 1 0,-28-36 1,1-2-1,2 6 31,-1 4 0,4-2 0,2 4 0,3 0 26,2 3 1,0 5 0,2 5 0,1 5 0,2 3 0,6 9 1,0 3-1,5 4 105,4 6 0,6 2 0,-2 8-230,4-1 130,1 7 1,9 5-518,6 12 468,13 1 1,36 51-1,13 2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19:10:40.054"/>
    </inkml:context>
    <inkml:brush xml:id="br0">
      <inkml:brushProperty name="width" value="0.45714" units="cm"/>
      <inkml:brushProperty name="height" value="0.45714" units="cm"/>
      <inkml:brushProperty name="color" value="#F6630D"/>
    </inkml:brush>
  </inkml:definitions>
  <inkml:trace contextRef="#ctx0" brushRef="#br0">6210 9405 7313,'-16'0'74,"-4"-2"-49,11-3 0,0-3 1,0-8 9,-3-4 1,4 2 0,-2-5 0,-1 0 63,-2 1 0,-2-5 0,-1-5 0,-4-4-32,-4-2 0,-1-6 1,-3-6-1,-4-4 3,-4-7 1,-3-4-1,-6-9 1,0 1-6,-4-1 0,-4-2 0,-4-6 0,29 38 1,1 0-26,0-1 0,0 0 1,0-1-1,0 1 1,-3-1-1,0 0 1,-1-2-1,0 0-65,-1-3 0,0 0 0,-2 2 0,-1-1 0,2-4 0,1 0 0,-1 1 0,1 0 43,-1-1 1,0 0 0,-2-1-1,0-1 1,1-2 0,1 0-1,-1 1 1,1 0-18,1 0 1,0 1 0,-1 0 0,-1-1 0,0-2 0,0-1 0,-3-1 0,0 0-11,-2-3 1,0 0-1,2 4 1,0-1 0,0 1-1,-1 0 1,2-2-1,0 1-79,-1-1 0,-1 0 1,1 0-1,-1 0 1,-3-3-1,-1 1 1,0-2-1,-1 1 98,0 0 1,-1 1 0,1 2 0,0 0 0,0-2 0,1 1 0,0-2 0,1 1 14,-2-2 0,1 1 0,1 2 0,0 0 0,0 1 0,-1 0 0,-1 1 0,1-1 5,-1 1 1,-1 0 0,-1-3 0,0-1 0,0 2 0,1 0-1,-1 0 1,1-1 5,3 0 1,1 0-1,-2 3 1,0 0-1,1-3 1,-1 1-1,-1-2 1,0 1-30,-2-2 0,1 1 0,3 2 1,1 0-1,0 1 0,1 0 1,1 0-1,0 0-17,-1-2 0,-1 0 0,0 1 0,-1 1 0,-3-1 0,1 0 0,1 1 0,2 0-15,3 1 0,1 1 0,-1 0 1,0 1-1,3 1 0,0 0 1,-2 0-1,0 1 11,-1 1 0,0 0 0,3 5 0,0 0 1,0 0-1,1 0 0,-1 1 0,1 0 9,-1 2 0,1 0 1,1-3-1,0 0 0,-1 4 1,-1 0-1,2 0 0,1 1 30,2 1 1,0 1 0,0 2-1,0-1 1,2 0 0,0 0 0,-2 0-1,0 1 13,0 0 0,0 1 0,-28-36 1,1-2-1,2 6 31,-1 4 0,4-2 0,2 4 0,3 0 26,2 3 1,0 5 0,2 5 0,1 5 0,2 3 0,6 9 1,0 3-1,5 4 105,4 6 0,6 2 0,-2 8-230,4-1 130,1 7 1,9 5-518,6 12 468,13 1 1,36 51-1,13 2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19:10:47.072"/>
    </inkml:context>
    <inkml:brush xml:id="br0">
      <inkml:brushProperty name="width" value="0.34286" units="cm"/>
      <inkml:brushProperty name="height" value="0.34286" units="cm"/>
      <inkml:brushProperty name="color" value="#F6630D"/>
    </inkml:brush>
  </inkml:definitions>
  <inkml:trace contextRef="#ctx0" brushRef="#br0">73 8461 7949,'-15'14'0,"0"1"-190,1 0-55,-1 0 244,7-1 1,3-7 0,10-9-38,5-11 0,3-2 0,3-4 0,2 1 53,2-2 1,4 2-1,-3-6 1,2-2 20,3-2 0,4-3 0,2-2 1,4-3 48,2-1 1,6-4 0,7-8 0,3-5 13,6-3 1,0-7 0,7 0 0,0 1 31,0-3 0,-3-1 0,5-4 0,-1 0-39,-1 3 1,3-1 0,-4-4-1,-33 35 1,1 0-86,1-1 1,0 0 0,0 2 0,0-1 0,0-1-1,0 0 1,0 0 0,-1 1-52,1-1 0,0-1 1,3 0-1,1-1 1,0-3-1,0 0 0,0 0 1,-1 1 37,0 1 0,-1 1 0,1-3 1,-1 1-1,1 1 0,1-1 1,2-2-1,0-1 29,2-3 1,0 0 0,-3 1 0,0-1-1,4 0 1,1 0 0,-2 0 0,0-1-43,0-1 1,1 0 0,3-1 0,0-2 0,2 0 0,0-1 0,1-1 0,0-1 56,-1 2 1,0 1 0,4-2 0,0-1 0,-1 1 0,-1-1 0,3-1 0,0 0-30,3 0 1,0-1-1,-5 0 1,-1 0 0,4 0-1,1 1 1,-1-1 0,0 0-109,-1 1 0,1-2 0,0-1 0,-1-2 0,3 1 0,1 0 0,-1 1 0,0 0 71,-2 2 0,0 0 0,1 0 0,0-1 1,0-2-1,1 0 0,1-1 0,1 0 37,3-2 0,-1 1 1,-4 2-1,0 0 0,2 0 1,0 1-1,-1 2 1,0-1 5,0 1 1,0 1-1,4-4 1,0 1-1,0 0 1,0 0-1,-1 1 1,1 0-15,-3 3 0,-1 0 0,-3 0 0,0 0 0,1 2 0,0 2 0,1-1 0,1 0-2,0-1 0,0 1 1,-3 4-1,-1 0 1,-1-1-1,-1 1 1,-3 1-1,1 1 20,0 2 1,0 1 0,0-1-1,1 1 1,0 0 0,-1 0-1,0 0 1,-2 2-34,-1 1 0,-1 2 1,-1-1-1,0 0 1,-1 2-1,0 0 1,1 0-1,-1-1 26,0 0 0,0 0 0,-3 6 0,-1 0 1,0-1-1,-1 0 0,36-31-7,-2 3 1,-36 28 0,0 1 0,35-30 0,-2 4 35,-1 4 1,-12 4-1,0 6 1,-5 1-52,-4 2 0,-4 9 0,-5-1 0,-5 4 82,-3 2 1,-1 1-1,-3 4 1,-2 4-680,-6 4 0,-2 1 607,-2 0 0,-2-7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9T19:13:11.420"/>
    </inkml:context>
    <inkml:brush xml:id="br0">
      <inkml:brushProperty name="width" value="0.34286" units="cm"/>
      <inkml:brushProperty name="height" value="0.34286" units="cm"/>
      <inkml:brushProperty name="color" value="#F6630D"/>
    </inkml:brush>
  </inkml:definitions>
  <inkml:trace contextRef="#ctx0" brushRef="#br0">1 418 7955,'8'15'306,"-2"0"1,-6 6-527,0 3 0,7-1 127,3 2 0,3 2 1,1 5-1,1-3 75,0 4 0,0-2 1,-1 9-1,1 6 29,0 6 0,-1 6 0,-1 2 1,-1 2 58,-2 2 0,-1 6 1,5-3-1,-3 0 36,-1-3 1,-2-6 0,3-2-1,-1-2-32,2 1 1,-1-4 0,0-2 0,-2-3-56,-3-2 1,1-5 0,-4-1 0,3-2 84,3-4 0,-4-2 0,4-4 85,3-2 1,-2-12-84,4-3 0,-7-7 1,8-7-1,-4-6 77,-3-7 0,5-5 0,-5-8 0,4-5-97,2-8 0,-7-2 0,8-8 1,-1-1 17,4-2 1,-1-9-1,4-1 1,-1-1 10,-1-1 0,6 7 0,-4-3 0,2-1 8,3-2 1,-3 9-1,1 5 1,1 7-55,-2 3 0,3 4 1,-7 3-1,-1 3 36,-1 6 1,2 0-1,1 5-80,-2-5 0,-2 9-479,-1-6-614,0 7 31,-7 10 0,-3 10 1037,-10 12 0,-36 40 0,-15 17 0</inkml:trace>
  <inkml:trace contextRef="#ctx0" brushRef="#br0" timeOffset="951">1368 1359 7576,'-30'0'-669,"6"0"1,-1 0 1038,-1 0 0,3 0 0,-3 0-318,-5 0 0,7 5 0,-6 1-27,2 3 0,-4 0 0,-1 6 0,5 0 17,7-1 1,0 6 0,1 1 0,1 2-65,-3 3 0,6 2 0,-2 1 0,5 1-26,3-1 1,5 2-1,-3 2 1,2 1 64,2-1 0,4-2 0,4-2 0,4 1 26,5-1 1,0-6-1,12-3 1,1-4 60,1-1 1,9-6 0,4 0 0,2-3 7,2-3 0,0-1 0,2-2 0,3-2-81,5-2 1,-4-5 0,-1-5 0,-3-3-59,-2-2 1,0 1 0,0-7 0,-1-1 55,-4-2 0,-1-1 0,-6 0 0,3-1 51,-3 1 1,-7-1 0,-6 1-1,-4 0 54,-5-1 1,-4 6-1,-6-1 1,-1 1-88,-4 1 0,-10-5 0,-9 5 0,-6-1-77,-4-1 0,1 2 0,-6-1 0,-2 4-12,-1 4 0,-2 3 0,0 3 0,0 5 53,-1 3 0,1 4 0,2 3 0,-1 6 5,-1 7 0,8 5 0,-8 7 0,4 1-88,2 3 1,0-1 0,7 4 0,0-1-126,4-3 1,5 3 0,1 0-1,3 0-86,5 0 0,7 3 1,-3-5-723,3-1 1005,1 4 0,38-6 0,7 5 0</inkml:trace>
  <inkml:trace contextRef="#ctx0" brushRef="#br0" timeOffset="1734">2264 1344 6706,'-16'-8'648,"-2"5"-230,-2 6 0,-1 0 0,3 7 0,-3 2-484,-2 1 1,4 6 0,-6 3 0,-1 0-28,-2 5 1,4-5 0,1 3 0,2 1 111,3 2 1,3 3 0,3 1 0,4 3-297,2-3 1,2 1 0,9 0 290,5 1 0,10-6 1,4-9-1,6-2 40,4-3 0,4 1 0,4-2 0,0-3-25,3-5 0,-5-3 0,9-4 0,-1-3-51,1-5 1,-5-3-1,2-3 1,-6-2 43,1-2 1,-3-6 0,-1 2 0,-2-4 141,-8-2 0,1-1 0,-8-1 0,-2-4 23,-2-2 1,-3 6-1,-3-4 1,-5 1-172,-3 1 0,-11-2 1,-4 3-1,-6 1-106,-4 4 1,-7 0-1,-4 9 1,0 2 29,-2 6 1,0-1-1,-3 8 1,3 2 103,0 5 0,5 0 1,-3 9-1,4 3 26,6 3 0,-4 8 0,5-2 1,-1 4-162,-1 1 0,1 2 0,-4 2 0,2 1-274,1-1 0,7 5 0,-1-1 0,2 1-14,3-4 1,5-3-1,4 0-197,4 3 576,1-9 0,33-17 0,7-18 0</inkml:trace>
  <inkml:trace contextRef="#ctx0" brushRef="#br0" timeOffset="2317">3014 1094 7758,'21'15'139,"-9"0"222,2-1 1,-9 8 0,0 2-354,-3 4 0,-2 1 1,0 2-212,0 4 0,0-4 0,0 3 0,0-3 117,0-2 1,0 1 0,0-1 0,0 1 132,0-1 0,0-4 0,-2-1-56,-3 2 1,4 2-131,-4 1 0,1-1-797,0-3 124,-5-11 812,1-7 0,2-59 0,6-14 0</inkml:trace>
  <inkml:trace contextRef="#ctx0" brushRef="#br0" timeOffset="2967">3029 1124 7758,'29'-7'-91,"0"-3"1,-9 4 1141,0 1 0,-6 3-1231,11 2 0,1 0-182,8 0 1,-3 0-1,4 0 240,-4 0 1,-7 2 90,1 3 0,-7-2 191,1 7 1,-9 6-76,-5 9 0,-10-4 0,-5 0-36,-3 1 1,-6-6 0,-1 3 0,2-2 8,2-3 1,-4 6 0,0 0-1,3-1 56,0 3 1,7-6 0,1 5-7,-3 0 1,4-4 0,0 4-124,1 0-98,2-11 1,9 8 168,5-13 1,8 0-1,12-5 146,1 0 0,1 0 1,1 0-121,3 0 1,-1 0-1,-5 0 1,1 0 51,-1 0 1,0 0 0,1 1 0,-1 3 81,1 0 0,-6 3 0,1-2 112,1 5 1,-5-2-107,-1 2 1,-9-5-176,-1 4 0,-9-4-152,-1 5-1419,0-7-658,-13 4 2182,5-7 0,-33-26 0,-6-7 0</inkml:trace>
  <inkml:trace contextRef="#ctx0" brushRef="#br0" timeOffset="3750">3852 624 7756,'15'-15'1214,"-7"7"-1189,-2-5 1,-6 20-389,0 2 0,0 8 265,0 12 1,0 2 0,0 8 0,0-3 89,0 0 0,5 2 0,0 6 1,0 3 126,1 7 0,-2 0 1,6 10-1,1-2 83,2 2 1,-3-2 0,0 5 0,-1-2-144,0-3 0,-3-8 0,-6-7 1,0-4-157,0-4 0,0-6 0,-2-1-301,-2-6 0,-1-6-247,-10-10 1,10-7-494,-5-13 1138,7-6 0,16-59 0,3-12 0</inkml:trace>
  <inkml:trace contextRef="#ctx0" brushRef="#br0" timeOffset="4250">4014 1315 6710,'16'-8'2231,"3"0"-2129,-9 3 1,8 1 0,5-5-182,5-3 1,-7 6-1,8-1 1,1 1-2,3-4 0,-1 3 1,7 1-1,1 1 62,-3 0 0,6 0 0,-4 5 0,3 0 113,2 0 1,-4 2 0,-3 3-1,-1 6-3,-3 7 1,-4 0 0,-4 6 0,-6 3-38,-2 0 0,-4 3 1,-4-1-1,-4 2-39,-3 3 0,-9-3 0,-2 2 1,-6-5-60,-5-4 1,-3-6-1,-6 2 1,-2-4 6,-3-1 1,-4 1 0,-8 2 0,-3 2 120,-4-2 1,4 3 0,3-1 0,7-1 125,3 2 1,-5-3 0,3 5 0,1 0-78,2 0 0,4-5 1,2 2-1,0-4-251,-1-1 1,6-2 0,-1-3-934,-1-6-21,5-2 313,6-2 0,17-8 758,12-7 0,17-23 0,5-10 0,8-8 0,-1 1 0</inkml:trace>
  <inkml:trace contextRef="#ctx0" brushRef="#br0" timeOffset="5083">4866 1432 8203,'3'17'-2,"7"-7"1,2-2-22,12-3 1,5 0 0,6-5 0,-3 0 0,-1 0 0,4 0 1,1 0-1,0 0 141,0 0 0,3-2 0,-3-1 0,0-4-50,0-1 1,-7-2-1,-6-6 1,-2-2-105,-3-2 1,-3-7-1,-5-1-56,-6-5 0,-2-1 0,-4 3 1,-2 0-22,-6 1 0,-3-1 0,-2 12 0,0 1 60,1 1 1,-9 4 0,-5 4 133,-5 4 1,4 10 0,4 4 0,-1 4-71,-2 2 1,1 0 0,1 1 0,1 4-90,-1 4 1,-2 4 0,0 1-1,4 2 58,4 4 1,-1-4 0,1 5 0,3-2 63,0 0 1,4 2 0,3-3 0,5 1 160,4-1 0,1-2 1,1-2-1,4-1-102,5-3 1,5-4 0,4-7-1,6 1-74,3 0 0,3-7 0,1-3 0,4-3 37,2-2 1,-1 0-1,4-2 1,-2-1 84,2-2 1,2-7 0,1 4 0,-2-2-174,-3 1 1,2-1 0,-5-5 0,0 2-136,0 3 1,2-3-1,-7 5 1,-4-2-379,1 0 1,-7 5 533,-1-4 0,-36-47 0,-10-16 0</inkml:trace>
  <inkml:trace contextRef="#ctx0" brushRef="#br0" timeOffset="5950">5866 1241 6654,'22'7'437,"-4"-4"266,-3 7 0,-7-7-1039,12 2 0,1-3 202,13-2 1,-3 0 0,4 0 167,-4 0 0,3-7 0,0-3 1,-1-3-3,-2-1 1,-6-1-1,-3-1 1,0-2-25,-4-2 1,-4-8 0,-4 1-83,-5-6 0,-5-1 1,-6 4 13,-9 1 0,-2 8 0,-7 4 192,-2 6 1,-8 8-1,-4-1 47,0 8 1,9 4 0,8 6 0,1 1-138,1 0 1,-3 4 0,4 4 0,-1 3-141,1 5 1,-3 2 0,1-4-1,2 1 0,2-1 0,1 6 0,0-1 0,1 0 85,-1 2 0,5-5 0,2 5 0,1-2 310,4 1 1,3 1 0,5-5-33,5-2 1,3 2 0,3-11-219,4-2 0,11-4 0,10-4-34,1-5 1,4-3 0,-9-4 0,4-1 117,5-2 1,6-7-1,-1 3 1,0-6-103,-1-5 0,-2 6 0,-8-4 1,-2 5-171,-2 1 0,-3-4 0,-9 6 0,-4-3-518,-4-2 0,-6 1 659,0-1 0,-33-13 0,-3-3 0</inkml:trace>
  <inkml:trace contextRef="#ctx0" brushRef="#br0" timeOffset="6617">6615 168 7732,'23'0'939,"-3"9"-928,-10 5 0,-4 3 0,-6 7-106,0 2 1,0-3 0,0 2 0,0 1 182,0 1 0,5 4 1,0 4-1,-2 4 34,-1 3 0,-2 4 1,0 3-1,0 3-48,0 1 1,0 4 0,0-2 0,0 6-32,0 3 1,5-1 0,0-6-1,-1-3 56,3-5 1,-4 2 0,7-2 0,0-3 63,-2-6 0,5 1 1,-3-5-1,1 0-118,-1 0 0,2-7-128,-8-4-899,1-1-986,-11-1 567,-9-8 1401,5-15 0,4-41 0,14-14 0</inkml:trace>
  <inkml:trace contextRef="#ctx0" brushRef="#br0" timeOffset="7284">7321 1065 7671,'15'-8'368,"-7"-5"1,-10 6-459,-13-3 1,-9 6 0,-7 8-1,5 6 42,3 3 0,-2 2 1,6 1-1,-1 4 42,-1 4 1,5-1-1,-4 2 1,4 1 29,1 2 0,2 1 0,3 0 0,5 1 50,4-1 1,1 6 0,1-1-1,4-1-46,5-2 1,8-9 0,5 0-1,3-4 27,5-4 0,3 3 0,-1-12 0,3-2-5,1-2 1,6-7 0,3-4 0,-4-5-54,0-4 0,-4-4 0,1-6 0,0-1 55,-1 1 0,-2-6 0,-7 1 0,1 0 3,-1-2 0,-6 3 0,-5-4 0,-5 1-110,-3 3 0,-7 2 0,0 2 0,-6-1-10,-7 1 1,-8 4 0,-3 3 0,-2 0 43,-3 4 1,-2 2-1,-1 3 1,-1 3 105,1 5 1,0 4 0,-1 2-1,1 3 0,0 0 0,-1 13 1,2-1-1,2 5-57,2 5 1,-1 2 0,-4 2 0,1-1-78,4 0 1,-3 1-1,6 1 1,0 1-62,0 3 0,1-1 0,5-5 0,2 1-176,4-1 1,-3 1-144,7-1 1,7-1 77,8-4 0,8-11 1,1-13 350,-1-8 0,12-31 0,1-8 0</inkml:trace>
  <inkml:trace contextRef="#ctx0" brushRef="#br0" timeOffset="7766">7732 51 6651,'7'-23'753,"-5"2"0,6 14-878,-3 7 0,-4 13 0,4 12 0,-3 2 153,-2 3 0,0-1 0,0 2 1,0 2 151,0 1 0,0 7 0,0 0 0,0 5 34,0 3 1,0 6-1,0 1 1,0 6-94,0 6 1,0-1-1,0 0 1,1 0-65,4 0 0,2-5 0,4 0 0,-1-6-76,2-7 1,1-3-1,1-2 1,1-2 58,0-3 1,-6 2 0,1-7-1,2-1 110,1-2 1,-3-1 0,-1-1-96,3 0 0,-6-4-233,-1-1-520,-3-6 698,-2-3 0,-20-41 0,-4-15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626B32-8F67-6647-80C6-D73A9FAE2C21}" type="datetimeFigureOut">
              <a:rPr lang="nl-BE" smtClean="0"/>
              <a:t>14/11/2025</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5DAA5-14F0-1047-83D7-45E550EEC8D2}" type="slidenum">
              <a:rPr lang="nl-BE" smtClean="0"/>
              <a:t>‹nr.›</a:t>
            </a:fld>
            <a:endParaRPr lang="nl-BE"/>
          </a:p>
        </p:txBody>
      </p:sp>
    </p:spTree>
    <p:extLst>
      <p:ext uri="{BB962C8B-B14F-4D97-AF65-F5344CB8AC3E}">
        <p14:creationId xmlns:p14="http://schemas.microsoft.com/office/powerpoint/2010/main" val="2101634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STRAW = Stages of reproductie Aging Workshop (2001, herzien in 2012)</a:t>
            </a:r>
          </a:p>
          <a:p>
            <a:r>
              <a:rPr lang="nl-BE" dirty="0"/>
              <a:t>Kan gebruikt worden om de de </a:t>
            </a:r>
            <a:r>
              <a:rPr lang="nl-BE" b="1" dirty="0"/>
              <a:t>reproductieve</a:t>
            </a:r>
            <a:r>
              <a:rPr lang="nl-BE" dirty="0"/>
              <a:t> veroudering te </a:t>
            </a:r>
            <a:r>
              <a:rPr lang="nl-BE" b="1" dirty="0"/>
              <a:t>stadiëren</a:t>
            </a:r>
          </a:p>
        </p:txBody>
      </p:sp>
      <p:sp>
        <p:nvSpPr>
          <p:cNvPr id="4" name="Tijdelijke aanduiding voor dianummer 3"/>
          <p:cNvSpPr>
            <a:spLocks noGrp="1"/>
          </p:cNvSpPr>
          <p:nvPr>
            <p:ph type="sldNum" sz="quarter" idx="5"/>
          </p:nvPr>
        </p:nvSpPr>
        <p:spPr/>
        <p:txBody>
          <a:bodyPr/>
          <a:lstStyle/>
          <a:p>
            <a:fld id="{49D5DAA5-14F0-1047-83D7-45E550EEC8D2}" type="slidenum">
              <a:rPr lang="nl-BE" smtClean="0"/>
              <a:t>3</a:t>
            </a:fld>
            <a:endParaRPr lang="nl-BE"/>
          </a:p>
        </p:txBody>
      </p:sp>
    </p:spTree>
    <p:extLst>
      <p:ext uri="{BB962C8B-B14F-4D97-AF65-F5344CB8AC3E}">
        <p14:creationId xmlns:p14="http://schemas.microsoft.com/office/powerpoint/2010/main" val="4002485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Vnl gebruikt in onderzoek, maar kan zeker ook hulp bieden bij inschatten van vruchtbaarheid, nood aan contraceptie, counseling ivm wat nog gaat komen</a:t>
            </a:r>
          </a:p>
        </p:txBody>
      </p:sp>
      <p:sp>
        <p:nvSpPr>
          <p:cNvPr id="4" name="Tijdelijke aanduiding voor dianummer 3"/>
          <p:cNvSpPr>
            <a:spLocks noGrp="1"/>
          </p:cNvSpPr>
          <p:nvPr>
            <p:ph type="sldNum" sz="quarter" idx="5"/>
          </p:nvPr>
        </p:nvSpPr>
        <p:spPr/>
        <p:txBody>
          <a:bodyPr/>
          <a:lstStyle/>
          <a:p>
            <a:fld id="{E73E204D-29D6-7843-BC0C-2E1D9A10A65A}" type="slidenum">
              <a:rPr lang="nl-BE" smtClean="0"/>
              <a:t>4</a:t>
            </a:fld>
            <a:endParaRPr lang="nl-BE"/>
          </a:p>
        </p:txBody>
      </p:sp>
    </p:spTree>
    <p:extLst>
      <p:ext uri="{BB962C8B-B14F-4D97-AF65-F5344CB8AC3E}">
        <p14:creationId xmlns:p14="http://schemas.microsoft.com/office/powerpoint/2010/main" val="2823658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Inhibine B (geproduceerd door granulosa cellen) gaat dalen, hierdoor gaat het FSH stijgen.</a:t>
            </a:r>
          </a:p>
          <a:p>
            <a:r>
              <a:rPr lang="nl-BE" dirty="0"/>
              <a:t>Oestradiol blijft nog stabiel.</a:t>
            </a:r>
          </a:p>
          <a:p>
            <a:r>
              <a:rPr lang="nl-BE" dirty="0"/>
              <a:t>Progesteron in de laterale fase vermindert, fertiliteit daalt</a:t>
            </a:r>
          </a:p>
          <a:p>
            <a:endParaRPr lang="nl-BE" dirty="0"/>
          </a:p>
          <a:p>
            <a:r>
              <a:rPr lang="nl-BE" dirty="0"/>
              <a:t>Folliculaire fase van de menstruele cyclus verkort daardoor iets korter cyclus</a:t>
            </a:r>
          </a:p>
        </p:txBody>
      </p:sp>
      <p:sp>
        <p:nvSpPr>
          <p:cNvPr id="4" name="Tijdelijke aanduiding voor dianummer 3"/>
          <p:cNvSpPr>
            <a:spLocks noGrp="1"/>
          </p:cNvSpPr>
          <p:nvPr>
            <p:ph type="sldNum" sz="quarter" idx="5"/>
          </p:nvPr>
        </p:nvSpPr>
        <p:spPr/>
        <p:txBody>
          <a:bodyPr/>
          <a:lstStyle/>
          <a:p>
            <a:fld id="{E73E204D-29D6-7843-BC0C-2E1D9A10A65A}" type="slidenum">
              <a:rPr lang="nl-BE" smtClean="0"/>
              <a:t>6</a:t>
            </a:fld>
            <a:endParaRPr lang="nl-BE"/>
          </a:p>
        </p:txBody>
      </p:sp>
    </p:spTree>
    <p:extLst>
      <p:ext uri="{BB962C8B-B14F-4D97-AF65-F5344CB8AC3E}">
        <p14:creationId xmlns:p14="http://schemas.microsoft.com/office/powerpoint/2010/main" val="1131093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Nota onderaan: sommige vrouwen hebben bv periodes van amenorree afgewisseld met korte ovluatoire cycli</a:t>
            </a:r>
          </a:p>
          <a:p>
            <a:endParaRPr lang="nl-BE" dirty="0"/>
          </a:p>
          <a:p>
            <a:endParaRPr lang="nl-BE" dirty="0"/>
          </a:p>
          <a:p>
            <a:r>
              <a:rPr lang="nl-BE" dirty="0"/>
              <a:t>Afname hoeveelheid bloedverlies: </a:t>
            </a:r>
          </a:p>
          <a:p>
            <a:r>
              <a:rPr lang="nl-BE" dirty="0"/>
              <a:t>-soms toch hevige of langdurige bloedingen, tgv oestrogeen overwicht (progesteron deficiëntie)</a:t>
            </a:r>
          </a:p>
          <a:p>
            <a:r>
              <a:rPr lang="nl-BE" dirty="0"/>
              <a:t>- Obesitas en fibromen: ook hevigere bloedingen</a:t>
            </a:r>
          </a:p>
        </p:txBody>
      </p:sp>
      <p:sp>
        <p:nvSpPr>
          <p:cNvPr id="4" name="Tijdelijke aanduiding voor dianummer 3"/>
          <p:cNvSpPr>
            <a:spLocks noGrp="1"/>
          </p:cNvSpPr>
          <p:nvPr>
            <p:ph type="sldNum" sz="quarter" idx="5"/>
          </p:nvPr>
        </p:nvSpPr>
        <p:spPr/>
        <p:txBody>
          <a:bodyPr/>
          <a:lstStyle/>
          <a:p>
            <a:fld id="{E73E204D-29D6-7843-BC0C-2E1D9A10A65A}" type="slidenum">
              <a:rPr lang="nl-BE" smtClean="0"/>
              <a:t>8</a:t>
            </a:fld>
            <a:endParaRPr lang="nl-BE"/>
          </a:p>
        </p:txBody>
      </p:sp>
    </p:spTree>
    <p:extLst>
      <p:ext uri="{BB962C8B-B14F-4D97-AF65-F5344CB8AC3E}">
        <p14:creationId xmlns:p14="http://schemas.microsoft.com/office/powerpoint/2010/main" val="4173888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Tgv verstoringen in de temperatuurregeling</a:t>
            </a:r>
          </a:p>
          <a:p>
            <a:endParaRPr lang="nl-BE" dirty="0"/>
          </a:p>
          <a:p>
            <a:r>
              <a:rPr lang="nl-BE" b="0" i="0" u="none" strike="noStrike" dirty="0">
                <a:solidFill>
                  <a:srgbClr val="000000"/>
                </a:solidFill>
                <a:effectLst/>
                <a:latin typeface="Source Serif Pro" panose="02040603050405020204" pitchFamily="18" charset="0"/>
              </a:rPr>
              <a:t>De hypothalamus regelt onder andere je lichaamstemperatuur. Tijdens de overgang daalt je oestrogeenniveau, waardoor de hypothalamus gevoeliger wordt voor kleine temperatuurveranderingen. Hierdoor kan hij onterecht denken dat je het te warm hebt en je lichaam afkoelingsmaatregelen laten nemen, zoals zweten en een snelle hartslag. Dit verklaart opvliegers en nachtelijk zweten.</a:t>
            </a:r>
            <a:endParaRPr lang="nl-BE" dirty="0"/>
          </a:p>
        </p:txBody>
      </p:sp>
      <p:sp>
        <p:nvSpPr>
          <p:cNvPr id="4" name="Tijdelijke aanduiding voor dianummer 3"/>
          <p:cNvSpPr>
            <a:spLocks noGrp="1"/>
          </p:cNvSpPr>
          <p:nvPr>
            <p:ph type="sldNum" sz="quarter" idx="5"/>
          </p:nvPr>
        </p:nvSpPr>
        <p:spPr/>
        <p:txBody>
          <a:bodyPr/>
          <a:lstStyle/>
          <a:p>
            <a:fld id="{E73E204D-29D6-7843-BC0C-2E1D9A10A65A}" type="slidenum">
              <a:rPr lang="nl-BE" smtClean="0"/>
              <a:t>13</a:t>
            </a:fld>
            <a:endParaRPr lang="nl-BE"/>
          </a:p>
        </p:txBody>
      </p:sp>
    </p:spTree>
    <p:extLst>
      <p:ext uri="{BB962C8B-B14F-4D97-AF65-F5344CB8AC3E}">
        <p14:creationId xmlns:p14="http://schemas.microsoft.com/office/powerpoint/2010/main" val="2076854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Slecht slapen en depressie hebben natuurlijk geen positief effect hierop</a:t>
            </a:r>
          </a:p>
        </p:txBody>
      </p:sp>
      <p:sp>
        <p:nvSpPr>
          <p:cNvPr id="4" name="Tijdelijke aanduiding voor dianummer 3"/>
          <p:cNvSpPr>
            <a:spLocks noGrp="1"/>
          </p:cNvSpPr>
          <p:nvPr>
            <p:ph type="sldNum" sz="quarter" idx="5"/>
          </p:nvPr>
        </p:nvSpPr>
        <p:spPr/>
        <p:txBody>
          <a:bodyPr/>
          <a:lstStyle/>
          <a:p>
            <a:fld id="{E73E204D-29D6-7843-BC0C-2E1D9A10A65A}" type="slidenum">
              <a:rPr lang="nl-BE" smtClean="0"/>
              <a:t>17</a:t>
            </a:fld>
            <a:endParaRPr lang="nl-BE"/>
          </a:p>
        </p:txBody>
      </p:sp>
    </p:spTree>
    <p:extLst>
      <p:ext uri="{BB962C8B-B14F-4D97-AF65-F5344CB8AC3E}">
        <p14:creationId xmlns:p14="http://schemas.microsoft.com/office/powerpoint/2010/main" val="3535149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Droge jeukende huid (geen evidentie dat oestrogenen rimpels tegengaan</a:t>
            </a:r>
          </a:p>
          <a:p>
            <a:endParaRPr lang="nl-BE" dirty="0"/>
          </a:p>
          <a:p>
            <a:r>
              <a:rPr lang="nl-BE" dirty="0"/>
              <a:t>Meer gewrichtspijnen en stijfheid en vaak ook beter met oestrogenen!</a:t>
            </a:r>
          </a:p>
          <a:p>
            <a:endParaRPr lang="nl-BE" dirty="0"/>
          </a:p>
          <a:p>
            <a:r>
              <a:rPr lang="nl-BE" dirty="0"/>
              <a:t>Menstruele migraine, die vaak erger wordt in frequentie en intentiteit tijdens de perimenopauze</a:t>
            </a:r>
          </a:p>
          <a:p>
            <a:endParaRPr lang="nl-BE" dirty="0"/>
          </a:p>
          <a:p>
            <a:r>
              <a:rPr lang="nl-BE" dirty="0"/>
              <a:t>Pijnlijke borsten: vnl bij het begin van de perimenopauze</a:t>
            </a:r>
          </a:p>
          <a:p>
            <a:endParaRPr lang="nl-BE" dirty="0"/>
          </a:p>
          <a:p>
            <a:r>
              <a:rPr lang="nl-BE" dirty="0"/>
              <a:t>GSM cfr Maeseele</a:t>
            </a:r>
          </a:p>
          <a:p>
            <a:endParaRPr lang="nl-BE" dirty="0"/>
          </a:p>
          <a:p>
            <a:r>
              <a:rPr lang="nl-BE" dirty="0"/>
              <a:t>Verandering in metabolisme</a:t>
            </a:r>
          </a:p>
          <a:p>
            <a:endParaRPr lang="nl-BE" dirty="0"/>
          </a:p>
          <a:p>
            <a:r>
              <a:rPr lang="nl-BE" dirty="0"/>
              <a:t>Impact op seksuele functie (Sam Geuens)</a:t>
            </a:r>
          </a:p>
        </p:txBody>
      </p:sp>
      <p:sp>
        <p:nvSpPr>
          <p:cNvPr id="4" name="Tijdelijke aanduiding voor dianummer 3"/>
          <p:cNvSpPr>
            <a:spLocks noGrp="1"/>
          </p:cNvSpPr>
          <p:nvPr>
            <p:ph type="sldNum" sz="quarter" idx="5"/>
          </p:nvPr>
        </p:nvSpPr>
        <p:spPr/>
        <p:txBody>
          <a:bodyPr/>
          <a:lstStyle/>
          <a:p>
            <a:fld id="{E73E204D-29D6-7843-BC0C-2E1D9A10A65A}" type="slidenum">
              <a:rPr lang="nl-BE" smtClean="0"/>
              <a:t>18</a:t>
            </a:fld>
            <a:endParaRPr lang="nl-BE"/>
          </a:p>
        </p:txBody>
      </p:sp>
    </p:spTree>
    <p:extLst>
      <p:ext uri="{BB962C8B-B14F-4D97-AF65-F5344CB8AC3E}">
        <p14:creationId xmlns:p14="http://schemas.microsoft.com/office/powerpoint/2010/main" val="3499086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R/ voor osteoporose</a:t>
            </a:r>
          </a:p>
          <a:p>
            <a:pPr marL="171450" indent="-171450">
              <a:buFontTx/>
              <a:buChar char="-"/>
            </a:pPr>
            <a:r>
              <a:rPr lang="nl-BE" dirty="0"/>
              <a:t>Beweging</a:t>
            </a:r>
          </a:p>
          <a:p>
            <a:pPr marL="171450" indent="-171450">
              <a:buFontTx/>
              <a:buChar char="-"/>
            </a:pPr>
            <a:r>
              <a:rPr lang="nl-BE" dirty="0"/>
              <a:t>Vit D 800mg + calcium  1000mg</a:t>
            </a:r>
          </a:p>
          <a:p>
            <a:pPr marL="171450" indent="-171450">
              <a:buFontTx/>
              <a:buChar char="-"/>
            </a:pPr>
            <a:r>
              <a:rPr lang="nl-BE" dirty="0"/>
              <a:t>Voeding</a:t>
            </a:r>
          </a:p>
          <a:p>
            <a:pPr marL="171450" indent="-171450">
              <a:buFontTx/>
              <a:buChar char="-"/>
            </a:pPr>
            <a:r>
              <a:rPr lang="nl-BE" dirty="0"/>
              <a:t>Rookster</a:t>
            </a:r>
          </a:p>
          <a:p>
            <a:pPr marL="171450" indent="-171450">
              <a:buFontTx/>
              <a:buChar char="-"/>
            </a:pPr>
            <a:r>
              <a:rPr lang="nl-BE" dirty="0"/>
              <a:t>Alocohol beperken</a:t>
            </a:r>
          </a:p>
          <a:p>
            <a:pPr marL="171450" indent="-171450">
              <a:buFontTx/>
              <a:buChar char="-"/>
            </a:pPr>
            <a:endParaRPr lang="nl-BE" dirty="0"/>
          </a:p>
          <a:p>
            <a:pPr marL="171450" indent="-171450">
              <a:buFontTx/>
              <a:buChar char="-"/>
            </a:pPr>
            <a:r>
              <a:rPr lang="nl-BE" dirty="0"/>
              <a:t>HST niet zo’n goede indicatie voor osteoporose preventie</a:t>
            </a:r>
          </a:p>
          <a:p>
            <a:pPr marL="171450" indent="-171450">
              <a:buFontTx/>
              <a:buChar char="-"/>
            </a:pPr>
            <a:endParaRPr lang="nl-BE" dirty="0"/>
          </a:p>
          <a:p>
            <a:pPr marL="171450" indent="-171450">
              <a:buFontTx/>
              <a:buChar char="-"/>
            </a:pPr>
            <a:endParaRPr lang="nl-BE" dirty="0"/>
          </a:p>
          <a:p>
            <a:pPr marL="171450" indent="-171450">
              <a:buFontTx/>
              <a:buChar char="-"/>
            </a:pPr>
            <a:r>
              <a:rPr lang="nl-BE" dirty="0"/>
              <a:t>Orale HST: tragere atherosclerose vorming in sommige trials, indien &lt;6jaar na de menopauze</a:t>
            </a:r>
          </a:p>
          <a:p>
            <a:pPr marL="171450" indent="-171450">
              <a:buFontTx/>
              <a:buChar char="-"/>
            </a:pPr>
            <a:r>
              <a:rPr lang="nl-BE" dirty="0"/>
              <a:t>Anderzijds meer CVA vanaf 60 en meer coronaire events vanaf 70jaar of bij bestaand coronair lijden</a:t>
            </a:r>
          </a:p>
        </p:txBody>
      </p:sp>
      <p:sp>
        <p:nvSpPr>
          <p:cNvPr id="4" name="Tijdelijke aanduiding voor dianummer 3"/>
          <p:cNvSpPr>
            <a:spLocks noGrp="1"/>
          </p:cNvSpPr>
          <p:nvPr>
            <p:ph type="sldNum" sz="quarter" idx="5"/>
          </p:nvPr>
        </p:nvSpPr>
        <p:spPr/>
        <p:txBody>
          <a:bodyPr/>
          <a:lstStyle/>
          <a:p>
            <a:fld id="{E73E204D-29D6-7843-BC0C-2E1D9A10A65A}" type="slidenum">
              <a:rPr lang="nl-BE" smtClean="0"/>
              <a:t>19</a:t>
            </a:fld>
            <a:endParaRPr lang="nl-BE"/>
          </a:p>
        </p:txBody>
      </p:sp>
    </p:spTree>
    <p:extLst>
      <p:ext uri="{BB962C8B-B14F-4D97-AF65-F5344CB8AC3E}">
        <p14:creationId xmlns:p14="http://schemas.microsoft.com/office/powerpoint/2010/main" val="10040724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31576" y="3784881"/>
            <a:ext cx="10363200" cy="733391"/>
          </a:xfrm>
        </p:spPr>
        <p:txBody>
          <a:bodyPr/>
          <a:lstStyle>
            <a:lvl1pPr>
              <a:defRPr baseline="0">
                <a:solidFill>
                  <a:schemeClr val="bg1"/>
                </a:solidFill>
                <a:latin typeface="Century Gothic" panose="020B0502020202020204" pitchFamily="34" charset="0"/>
              </a:defRPr>
            </a:lvl1pPr>
          </a:lstStyle>
          <a:p>
            <a:r>
              <a:rPr lang="nl-NL"/>
              <a:t>Klik om stijl te bewerken</a:t>
            </a:r>
            <a:endParaRPr lang="nl-NL" dirty="0"/>
          </a:p>
        </p:txBody>
      </p:sp>
      <p:sp>
        <p:nvSpPr>
          <p:cNvPr id="3" name="Subtitel 2"/>
          <p:cNvSpPr>
            <a:spLocks noGrp="1"/>
          </p:cNvSpPr>
          <p:nvPr>
            <p:ph type="subTitle" idx="1"/>
          </p:nvPr>
        </p:nvSpPr>
        <p:spPr>
          <a:xfrm>
            <a:off x="631576" y="4662731"/>
            <a:ext cx="8534400" cy="1752600"/>
          </a:xfrm>
        </p:spPr>
        <p:txBody>
          <a:bodyPr/>
          <a:lstStyle>
            <a:lvl1pPr marL="0" indent="0" algn="l">
              <a:buNone/>
              <a:defRPr>
                <a:solidFill>
                  <a:schemeClr val="tx1"/>
                </a:solidFill>
                <a:latin typeface="Century Gothic" panose="020B0502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
        <p:nvSpPr>
          <p:cNvPr id="4" name="Rechthoek 3">
            <a:extLst>
              <a:ext uri="{FF2B5EF4-FFF2-40B4-BE49-F238E27FC236}">
                <a16:creationId xmlns:a16="http://schemas.microsoft.com/office/drawing/2014/main" id="{007B630A-4AA9-6E4F-DE94-E2717BDAE28A}"/>
              </a:ext>
            </a:extLst>
          </p:cNvPr>
          <p:cNvSpPr/>
          <p:nvPr userDrawn="1"/>
        </p:nvSpPr>
        <p:spPr>
          <a:xfrm>
            <a:off x="427839" y="184558"/>
            <a:ext cx="2122414" cy="15351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a:p>
        </p:txBody>
      </p:sp>
      <p:pic>
        <p:nvPicPr>
          <p:cNvPr id="6" name="Afbeelding 5" descr="Afbeelding met tekst, Graphics, logo, Lettertype&#10;&#10;Automatisch gegenereerde beschrijving">
            <a:extLst>
              <a:ext uri="{FF2B5EF4-FFF2-40B4-BE49-F238E27FC236}">
                <a16:creationId xmlns:a16="http://schemas.microsoft.com/office/drawing/2014/main" id="{9E8A4548-6E74-053C-E735-7347178EF46D}"/>
              </a:ext>
            </a:extLst>
          </p:cNvPr>
          <p:cNvPicPr>
            <a:picLocks noChangeAspect="1"/>
          </p:cNvPicPr>
          <p:nvPr userDrawn="1"/>
        </p:nvPicPr>
        <p:blipFill>
          <a:blip r:embed="rId3"/>
          <a:stretch>
            <a:fillRect/>
          </a:stretch>
        </p:blipFill>
        <p:spPr>
          <a:xfrm>
            <a:off x="522510" y="442669"/>
            <a:ext cx="1933072" cy="1606492"/>
          </a:xfrm>
          <a:prstGeom prst="rect">
            <a:avLst/>
          </a:prstGeom>
        </p:spPr>
      </p:pic>
    </p:spTree>
    <p:extLst>
      <p:ext uri="{BB962C8B-B14F-4D97-AF65-F5344CB8AC3E}">
        <p14:creationId xmlns:p14="http://schemas.microsoft.com/office/powerpoint/2010/main" val="1827594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8" name="Tijdelijke aanduiding voor afbeelding 7"/>
          <p:cNvSpPr>
            <a:spLocks noGrp="1"/>
          </p:cNvSpPr>
          <p:nvPr>
            <p:ph type="pic" sz="quarter" idx="10" hasCustomPrompt="1"/>
          </p:nvPr>
        </p:nvSpPr>
        <p:spPr>
          <a:xfrm>
            <a:off x="0" y="0"/>
            <a:ext cx="12192000" cy="6858000"/>
          </a:xfrm>
        </p:spPr>
        <p:txBody>
          <a:bodyPr/>
          <a:lstStyle>
            <a:lvl1pPr>
              <a:defRPr baseline="0">
                <a:latin typeface="Century Gothic" panose="020B0502020202020204" pitchFamily="34" charset="0"/>
              </a:defRPr>
            </a:lvl1pPr>
          </a:lstStyle>
          <a:p>
            <a:r>
              <a:rPr lang="nl-NL" dirty="0" err="1"/>
              <a:t>ddddd</a:t>
            </a:r>
            <a:endParaRPr lang="nl-NL" dirty="0"/>
          </a:p>
        </p:txBody>
      </p:sp>
    </p:spTree>
    <p:extLst>
      <p:ext uri="{BB962C8B-B14F-4D97-AF65-F5344CB8AC3E}">
        <p14:creationId xmlns:p14="http://schemas.microsoft.com/office/powerpoint/2010/main" val="1503301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5_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aseline="0">
                <a:solidFill>
                  <a:schemeClr val="tx1"/>
                </a:solidFill>
                <a:latin typeface="Century Gothic" panose="020B0502020202020204" pitchFamily="34" charset="0"/>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a:defRPr baseline="0">
                <a:solidFill>
                  <a:schemeClr val="tx1"/>
                </a:solidFill>
                <a:latin typeface="Century Gothic" panose="020B0502020202020204" pitchFamily="34" charset="0"/>
              </a:defRPr>
            </a:lvl1pPr>
            <a:lvl2pPr>
              <a:defRPr baseline="0">
                <a:solidFill>
                  <a:schemeClr val="tx1"/>
                </a:solidFill>
                <a:latin typeface="Century Gothic" panose="020B0502020202020204" pitchFamily="34" charset="0"/>
              </a:defRPr>
            </a:lvl2pPr>
            <a:lvl3pPr>
              <a:defRPr baseline="0">
                <a:solidFill>
                  <a:schemeClr val="tx1"/>
                </a:solidFill>
                <a:latin typeface="Century Gothic" panose="020B0502020202020204" pitchFamily="34" charset="0"/>
              </a:defRPr>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2301146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ekop">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tel 1"/>
          <p:cNvSpPr>
            <a:spLocks noGrp="1"/>
          </p:cNvSpPr>
          <p:nvPr>
            <p:ph type="ctrTitle"/>
          </p:nvPr>
        </p:nvSpPr>
        <p:spPr>
          <a:xfrm>
            <a:off x="6143121" y="2101143"/>
            <a:ext cx="4344257" cy="806730"/>
          </a:xfrm>
        </p:spPr>
        <p:txBody>
          <a:bodyPr>
            <a:normAutofit/>
          </a:bodyPr>
          <a:lstStyle>
            <a:lvl1pPr algn="r">
              <a:defRPr sz="2000">
                <a:solidFill>
                  <a:schemeClr val="bg1"/>
                </a:solidFill>
              </a:defRPr>
            </a:lvl1pPr>
          </a:lstStyle>
          <a:p>
            <a:r>
              <a:rPr lang="nl-NL"/>
              <a:t>Klik om stijl te bewerken</a:t>
            </a:r>
            <a:endParaRPr lang="nl-NL" dirty="0"/>
          </a:p>
        </p:txBody>
      </p:sp>
    </p:spTree>
    <p:extLst>
      <p:ext uri="{BB962C8B-B14F-4D97-AF65-F5344CB8AC3E}">
        <p14:creationId xmlns:p14="http://schemas.microsoft.com/office/powerpoint/2010/main" val="2512409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el en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FFFFF"/>
                </a:solidFill>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233303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ekop">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tel 1"/>
          <p:cNvSpPr>
            <a:spLocks noGrp="1"/>
          </p:cNvSpPr>
          <p:nvPr>
            <p:ph type="ctrTitle"/>
          </p:nvPr>
        </p:nvSpPr>
        <p:spPr>
          <a:xfrm>
            <a:off x="6143121" y="2101143"/>
            <a:ext cx="4344257" cy="806730"/>
          </a:xfrm>
        </p:spPr>
        <p:txBody>
          <a:bodyPr>
            <a:normAutofit/>
          </a:bodyPr>
          <a:lstStyle>
            <a:lvl1pPr algn="r">
              <a:defRPr sz="2000">
                <a:solidFill>
                  <a:schemeClr val="bg1"/>
                </a:solidFill>
              </a:defRPr>
            </a:lvl1pPr>
          </a:lstStyle>
          <a:p>
            <a:r>
              <a:rPr lang="nl-NL"/>
              <a:t>Klik om stijl te bewerken</a:t>
            </a:r>
            <a:endParaRPr lang="nl-NL" dirty="0"/>
          </a:p>
        </p:txBody>
      </p:sp>
    </p:spTree>
    <p:extLst>
      <p:ext uri="{BB962C8B-B14F-4D97-AF65-F5344CB8AC3E}">
        <p14:creationId xmlns:p14="http://schemas.microsoft.com/office/powerpoint/2010/main" val="1384159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Titel en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FFFFF"/>
                </a:solidFill>
              </a:defRPr>
            </a:lvl1pPr>
          </a:lstStyle>
          <a:p>
            <a:r>
              <a:rPr lang="nl-NL"/>
              <a:t>Klik om stijl te bewerken</a:t>
            </a:r>
          </a:p>
        </p:txBody>
      </p:sp>
      <p:sp>
        <p:nvSpPr>
          <p:cNvPr id="3" name="Tijdelijke aanduiding voor inhoud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1650831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ectiekop">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el 1"/>
          <p:cNvSpPr>
            <a:spLocks noGrp="1"/>
          </p:cNvSpPr>
          <p:nvPr>
            <p:ph type="ctrTitle"/>
          </p:nvPr>
        </p:nvSpPr>
        <p:spPr>
          <a:xfrm>
            <a:off x="6143121" y="2101143"/>
            <a:ext cx="4344257" cy="806730"/>
          </a:xfrm>
        </p:spPr>
        <p:txBody>
          <a:bodyPr>
            <a:normAutofit/>
          </a:bodyPr>
          <a:lstStyle>
            <a:lvl1pPr algn="r">
              <a:defRPr sz="2000">
                <a:solidFill>
                  <a:schemeClr val="bg1"/>
                </a:solidFill>
              </a:defRPr>
            </a:lvl1pPr>
          </a:lstStyle>
          <a:p>
            <a:r>
              <a:rPr lang="nl-NL"/>
              <a:t>Klik om stijl te bewerken</a:t>
            </a:r>
            <a:endParaRPr lang="nl-NL" dirty="0"/>
          </a:p>
        </p:txBody>
      </p:sp>
    </p:spTree>
    <p:extLst>
      <p:ext uri="{BB962C8B-B14F-4D97-AF65-F5344CB8AC3E}">
        <p14:creationId xmlns:p14="http://schemas.microsoft.com/office/powerpoint/2010/main" val="2331376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3_Titel en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FFFFFF"/>
                </a:solidFill>
              </a:defRPr>
            </a:lvl1pPr>
          </a:lstStyle>
          <a:p>
            <a:r>
              <a:rPr lang="nl-NL"/>
              <a:t>Klik om stijl te bewerken</a:t>
            </a:r>
          </a:p>
        </p:txBody>
      </p:sp>
      <p:sp>
        <p:nvSpPr>
          <p:cNvPr id="3" name="Tijdelijke aanduiding voor inhoud 2"/>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1118691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2"/>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4" name="Tijdelijke aanduiding voor voettekst 3"/>
          <p:cNvSpPr>
            <a:spLocks noGrp="1"/>
          </p:cNvSpPr>
          <p:nvPr>
            <p:ph type="ftr" sz="quarter" idx="11"/>
          </p:nvPr>
        </p:nvSpPr>
        <p:spPr>
          <a:xfrm>
            <a:off x="4165600" y="6356352"/>
            <a:ext cx="3860800" cy="365125"/>
          </a:xfrm>
          <a:prstGeom prst="rect">
            <a:avLst/>
          </a:prstGeom>
        </p:spPr>
        <p:txBody>
          <a:bodyPr/>
          <a:lstStyle/>
          <a:p>
            <a:endParaRPr lang="nl-NL"/>
          </a:p>
        </p:txBody>
      </p:sp>
      <p:sp>
        <p:nvSpPr>
          <p:cNvPr id="5" name="Tijdelijke aanduiding voor dianummer 4"/>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214227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3" name="Tijdelijke aanduiding voor voettekst 2"/>
          <p:cNvSpPr>
            <a:spLocks noGrp="1"/>
          </p:cNvSpPr>
          <p:nvPr>
            <p:ph type="ftr" sz="quarter" idx="11"/>
          </p:nvPr>
        </p:nvSpPr>
        <p:spPr>
          <a:xfrm>
            <a:off x="4165600" y="6356352"/>
            <a:ext cx="3860800" cy="365125"/>
          </a:xfrm>
          <a:prstGeom prst="rect">
            <a:avLst/>
          </a:prstGeom>
        </p:spPr>
        <p:txBody>
          <a:bodyPr/>
          <a:lstStyle/>
          <a:p>
            <a:endParaRPr lang="nl-NL"/>
          </a:p>
        </p:txBody>
      </p:sp>
      <p:sp>
        <p:nvSpPr>
          <p:cNvPr id="4" name="Tijdelijke aanduiding voor dianummer 3"/>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2796356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3" y="273050"/>
            <a:ext cx="4011084" cy="1162051"/>
          </a:xfrm>
        </p:spPr>
        <p:txBody>
          <a:bodyPr anchor="b"/>
          <a:lstStyle>
            <a:lvl1pPr algn="l">
              <a:defRPr sz="2000" b="1"/>
            </a:lvl1pPr>
          </a:lstStyle>
          <a:p>
            <a:r>
              <a:rPr lang="nl-NL"/>
              <a:t>Klik om stijl te bewerken</a:t>
            </a:r>
          </a:p>
        </p:txBody>
      </p:sp>
      <p:sp>
        <p:nvSpPr>
          <p:cNvPr id="3" name="Tijdelijke aanduiding voor inhoud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6" name="Tijdelijke aanduiding voor voettekst 5"/>
          <p:cNvSpPr>
            <a:spLocks noGrp="1"/>
          </p:cNvSpPr>
          <p:nvPr>
            <p:ph type="ftr" sz="quarter" idx="11"/>
          </p:nvPr>
        </p:nvSpPr>
        <p:spPr>
          <a:xfrm>
            <a:off x="4165600" y="6356352"/>
            <a:ext cx="3860800" cy="365125"/>
          </a:xfrm>
          <a:prstGeom prst="rect">
            <a:avLst/>
          </a:prstGeom>
        </p:spPr>
        <p:txBody>
          <a:bodyPr/>
          <a:lstStyle/>
          <a:p>
            <a:endParaRPr lang="nl-NL"/>
          </a:p>
        </p:txBody>
      </p:sp>
      <p:sp>
        <p:nvSpPr>
          <p:cNvPr id="7" name="Tijdelijke aanduiding voor dianummer 6"/>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3478854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1"/>
            <a:ext cx="7315200" cy="566739"/>
          </a:xfrm>
        </p:spPr>
        <p:txBody>
          <a:bodyPr anchor="b"/>
          <a:lstStyle>
            <a:lvl1pPr algn="l">
              <a:defRPr sz="2000" b="1"/>
            </a:lvl1pPr>
          </a:lstStyle>
          <a:p>
            <a:r>
              <a:rPr lang="nl-NL"/>
              <a:t>Klik om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6" name="Tijdelijke aanduiding voor voettekst 5"/>
          <p:cNvSpPr>
            <a:spLocks noGrp="1"/>
          </p:cNvSpPr>
          <p:nvPr>
            <p:ph type="ftr" sz="quarter" idx="11"/>
          </p:nvPr>
        </p:nvSpPr>
        <p:spPr>
          <a:xfrm>
            <a:off x="4165600" y="6356352"/>
            <a:ext cx="3860800" cy="365125"/>
          </a:xfrm>
          <a:prstGeom prst="rect">
            <a:avLst/>
          </a:prstGeom>
        </p:spPr>
        <p:txBody>
          <a:bodyPr/>
          <a:lstStyle/>
          <a:p>
            <a:endParaRPr lang="nl-NL"/>
          </a:p>
        </p:txBody>
      </p:sp>
      <p:sp>
        <p:nvSpPr>
          <p:cNvPr id="7" name="Tijdelijke aanduiding voor dianummer 6"/>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1451673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5" name="Tijdelijke aanduiding voor voettekst 4"/>
          <p:cNvSpPr>
            <a:spLocks noGrp="1"/>
          </p:cNvSpPr>
          <p:nvPr>
            <p:ph type="ftr" sz="quarter" idx="11"/>
          </p:nvPr>
        </p:nvSpPr>
        <p:spPr>
          <a:xfrm>
            <a:off x="4165600" y="6356352"/>
            <a:ext cx="38608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3113684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9200" y="206376"/>
            <a:ext cx="2743200" cy="4387851"/>
          </a:xfrm>
        </p:spPr>
        <p:txBody>
          <a:bodyPr vert="eaVert"/>
          <a:lstStyle/>
          <a:p>
            <a:r>
              <a:rPr lang="nl-NL"/>
              <a:t>Klik om stijl te bewerken</a:t>
            </a:r>
          </a:p>
        </p:txBody>
      </p:sp>
      <p:sp>
        <p:nvSpPr>
          <p:cNvPr id="3" name="Tijdelijke aanduiding voor verticale tekst 2"/>
          <p:cNvSpPr>
            <a:spLocks noGrp="1"/>
          </p:cNvSpPr>
          <p:nvPr>
            <p:ph type="body" orient="vert" idx="1"/>
          </p:nvPr>
        </p:nvSpPr>
        <p:spPr>
          <a:xfrm>
            <a:off x="609600" y="206376"/>
            <a:ext cx="8026400" cy="4387851"/>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a:xfrm>
            <a:off x="609600" y="6356352"/>
            <a:ext cx="2844800" cy="365125"/>
          </a:xfrm>
          <a:prstGeom prst="rect">
            <a:avLst/>
          </a:prstGeom>
        </p:spPr>
        <p:txBody>
          <a:bodyPr/>
          <a:lstStyle/>
          <a:p>
            <a:fld id="{C33A9D56-7ABE-8F4B-A5B4-2B3D3D4B1351}" type="datetimeFigureOut">
              <a:rPr lang="nl-NL" smtClean="0"/>
              <a:t>14-11-2025</a:t>
            </a:fld>
            <a:endParaRPr lang="nl-NL"/>
          </a:p>
        </p:txBody>
      </p:sp>
      <p:sp>
        <p:nvSpPr>
          <p:cNvPr id="5" name="Tijdelijke aanduiding voor voettekst 4"/>
          <p:cNvSpPr>
            <a:spLocks noGrp="1"/>
          </p:cNvSpPr>
          <p:nvPr>
            <p:ph type="ftr" sz="quarter" idx="11"/>
          </p:nvPr>
        </p:nvSpPr>
        <p:spPr>
          <a:xfrm>
            <a:off x="4165600" y="6356352"/>
            <a:ext cx="38608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8737600" y="6356352"/>
            <a:ext cx="2844800" cy="365125"/>
          </a:xfrm>
          <a:prstGeom prst="rect">
            <a:avLst/>
          </a:prstGeom>
        </p:spPr>
        <p:txBody>
          <a:bodyPr/>
          <a:lstStyle/>
          <a:p>
            <a:fld id="{DEEC1314-B6D1-464E-A8C5-970A6F543A80}" type="slidenum">
              <a:rPr lang="nl-NL" smtClean="0"/>
              <a:t>‹nr.›</a:t>
            </a:fld>
            <a:endParaRPr lang="nl-NL"/>
          </a:p>
        </p:txBody>
      </p:sp>
    </p:spTree>
    <p:extLst>
      <p:ext uri="{BB962C8B-B14F-4D97-AF65-F5344CB8AC3E}">
        <p14:creationId xmlns:p14="http://schemas.microsoft.com/office/powerpoint/2010/main" val="620075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B18795-F605-C523-DBA0-E8A099E77B74}"/>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170700ED-85B1-7ADB-0F41-1423455FB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8EFDFAC-2190-A6B5-A8CB-690CE636E70D}"/>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43CC0EF7-2E4B-6D81-9A90-60FB91BE7E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15029B26-4954-88F1-EC7E-515FB5F3547D}"/>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5AD27AE8-2F38-CC67-6F19-EBDE9843DE6D}"/>
              </a:ext>
            </a:extLst>
          </p:cNvPr>
          <p:cNvSpPr>
            <a:spLocks noGrp="1"/>
          </p:cNvSpPr>
          <p:nvPr>
            <p:ph type="dt" sz="half" idx="10"/>
          </p:nvPr>
        </p:nvSpPr>
        <p:spPr/>
        <p:txBody>
          <a:bodyPr/>
          <a:lstStyle/>
          <a:p>
            <a:fld id="{692AD0A5-93CA-8740-A4E8-691B7E1ADE75}" type="datetimeFigureOut">
              <a:rPr lang="nl-BE" smtClean="0"/>
              <a:t>14/11/2025</a:t>
            </a:fld>
            <a:endParaRPr lang="nl-BE"/>
          </a:p>
        </p:txBody>
      </p:sp>
      <p:sp>
        <p:nvSpPr>
          <p:cNvPr id="8" name="Tijdelijke aanduiding voor voettekst 7">
            <a:extLst>
              <a:ext uri="{FF2B5EF4-FFF2-40B4-BE49-F238E27FC236}">
                <a16:creationId xmlns:a16="http://schemas.microsoft.com/office/drawing/2014/main" id="{C3D952B9-8195-9E12-1FE5-E51B377669FC}"/>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9BF58A5D-B784-C053-0523-0D1585B76E4F}"/>
              </a:ext>
            </a:extLst>
          </p:cNvPr>
          <p:cNvSpPr>
            <a:spLocks noGrp="1"/>
          </p:cNvSpPr>
          <p:nvPr>
            <p:ph type="sldNum" sz="quarter" idx="12"/>
          </p:nvPr>
        </p:nvSpPr>
        <p:spPr/>
        <p:txBody>
          <a:bodyPr/>
          <a:lstStyle/>
          <a:p>
            <a:fld id="{A85C30A9-8AC4-8844-B9B6-6DEDFC2042A8}" type="slidenum">
              <a:rPr lang="nl-BE" smtClean="0"/>
              <a:t>‹nr.›</a:t>
            </a:fld>
            <a:endParaRPr lang="nl-BE"/>
          </a:p>
        </p:txBody>
      </p:sp>
    </p:spTree>
    <p:extLst>
      <p:ext uri="{BB962C8B-B14F-4D97-AF65-F5344CB8AC3E}">
        <p14:creationId xmlns:p14="http://schemas.microsoft.com/office/powerpoint/2010/main" val="2317248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nl-BE" dirty="0"/>
              <a:t>Titelstijl van model bewerken</a:t>
            </a:r>
            <a:endParaRPr lang="nl-NL" dirty="0"/>
          </a:p>
        </p:txBody>
      </p:sp>
      <p:sp>
        <p:nvSpPr>
          <p:cNvPr id="3" name="Tijdelijke aanduiding voor tekst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nl-BE" dirty="0"/>
              <a:t>Klik om de tekststijl van het model te bewerken</a:t>
            </a:r>
          </a:p>
          <a:p>
            <a:pPr lvl="1"/>
            <a:r>
              <a:rPr lang="nl-BE" dirty="0"/>
              <a:t>Tweede niveau</a:t>
            </a:r>
          </a:p>
          <a:p>
            <a:pPr lvl="2"/>
            <a:r>
              <a:rPr lang="nl-BE" dirty="0"/>
              <a:t>Derde niveau</a:t>
            </a:r>
          </a:p>
        </p:txBody>
      </p:sp>
    </p:spTree>
    <p:extLst>
      <p:ext uri="{BB962C8B-B14F-4D97-AF65-F5344CB8AC3E}">
        <p14:creationId xmlns:p14="http://schemas.microsoft.com/office/powerpoint/2010/main" val="1021625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6" r:id="rId3"/>
    <p:sldLayoutId id="2147483651" r:id="rId4"/>
    <p:sldLayoutId id="2147483660" r:id="rId5"/>
    <p:sldLayoutId id="2147483661" r:id="rId6"/>
    <p:sldLayoutId id="2147483662" r:id="rId7"/>
    <p:sldLayoutId id="2147483663" r:id="rId8"/>
    <p:sldLayoutId id="2147483664" r:id="rId9"/>
    <p:sldLayoutId id="2147483654" r:id="rId10"/>
    <p:sldLayoutId id="2147483655" r:id="rId11"/>
    <p:sldLayoutId id="2147483656" r:id="rId12"/>
    <p:sldLayoutId id="2147483657" r:id="rId13"/>
    <p:sldLayoutId id="2147483658" r:id="rId14"/>
    <p:sldLayoutId id="2147483659" r:id="rId15"/>
    <p:sldLayoutId id="2147483667" r:id="rId16"/>
  </p:sldLayoutIdLst>
  <p:txStyles>
    <p:titleStyle>
      <a:lvl1pPr algn="l" defTabSz="457200" rtl="0" eaLnBrk="1" latinLnBrk="0" hangingPunct="1">
        <a:spcBef>
          <a:spcPct val="0"/>
        </a:spcBef>
        <a:buNone/>
        <a:defRPr sz="2400" kern="1200" baseline="0">
          <a:solidFill>
            <a:schemeClr val="tx1"/>
          </a:solidFill>
          <a:latin typeface="Century Gothic" panose="020B0502020202020204" pitchFamily="34" charset="0"/>
          <a:ea typeface="+mj-ea"/>
          <a:cs typeface="Calibri"/>
        </a:defRPr>
      </a:lvl1pPr>
    </p:titleStyle>
    <p:bodyStyle>
      <a:lvl1pPr marL="198000" indent="-198000" algn="l" defTabSz="457200" rtl="0" eaLnBrk="1" latinLnBrk="0" hangingPunct="1">
        <a:spcBef>
          <a:spcPct val="20000"/>
        </a:spcBef>
        <a:buFont typeface="Arial"/>
        <a:buChar char="•"/>
        <a:defRPr sz="1400" kern="1200">
          <a:solidFill>
            <a:schemeClr val="tx1"/>
          </a:solidFill>
          <a:latin typeface="+mj-lt"/>
          <a:ea typeface="+mn-ea"/>
          <a:cs typeface="+mn-cs"/>
        </a:defRPr>
      </a:lvl1pPr>
      <a:lvl2pPr marL="432000" indent="-212400" algn="l" defTabSz="457200" rtl="0" eaLnBrk="1" latinLnBrk="0" hangingPunct="1">
        <a:spcBef>
          <a:spcPct val="20000"/>
        </a:spcBef>
        <a:buFont typeface="Arial"/>
        <a:buChar char="–"/>
        <a:defRPr sz="1400" kern="1200">
          <a:solidFill>
            <a:schemeClr val="tx1"/>
          </a:solidFill>
          <a:latin typeface="+mj-lt"/>
          <a:ea typeface="+mn-ea"/>
          <a:cs typeface="+mn-cs"/>
        </a:defRPr>
      </a:lvl2pPr>
      <a:lvl3pPr marL="568800" indent="-158400" algn="l" defTabSz="457200" rtl="0" eaLnBrk="1" latinLnBrk="0" hangingPunct="1">
        <a:spcBef>
          <a:spcPct val="20000"/>
        </a:spcBef>
        <a:buFont typeface="Arial"/>
        <a:buChar char="•"/>
        <a:defRPr sz="1400" kern="1200">
          <a:solidFill>
            <a:schemeClr val="tx1"/>
          </a:solidFill>
          <a:latin typeface="+mj-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NULL"/><Relationship Id="rId18" Type="http://schemas.openxmlformats.org/officeDocument/2006/relationships/customXml" Target="../ink/ink8.xml"/><Relationship Id="rId3" Type="http://schemas.openxmlformats.org/officeDocument/2006/relationships/image" Target="../media/image12.gif"/><Relationship Id="rId7" Type="http://schemas.openxmlformats.org/officeDocument/2006/relationships/image" Target="NULL"/><Relationship Id="rId12" Type="http://schemas.openxmlformats.org/officeDocument/2006/relationships/customXml" Target="../ink/ink5.xml"/><Relationship Id="rId17" Type="http://schemas.openxmlformats.org/officeDocument/2006/relationships/image" Target="NULL"/><Relationship Id="rId2" Type="http://schemas.openxmlformats.org/officeDocument/2006/relationships/notesSlide" Target="../notesSlides/notesSlide2.xml"/><Relationship Id="rId16" Type="http://schemas.openxmlformats.org/officeDocument/2006/relationships/customXml" Target="../ink/ink7.xml"/><Relationship Id="rId1" Type="http://schemas.openxmlformats.org/officeDocument/2006/relationships/slideLayout" Target="../slideLayouts/slideLayout3.xml"/><Relationship Id="rId6" Type="http://schemas.openxmlformats.org/officeDocument/2006/relationships/customXml" Target="../ink/ink2.xm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customXml" Target="../ink/ink4.xml"/><Relationship Id="rId19" Type="http://schemas.openxmlformats.org/officeDocument/2006/relationships/image" Target="NULL"/><Relationship Id="rId4" Type="http://schemas.openxmlformats.org/officeDocument/2006/relationships/customXml" Target="../ink/ink1.xml"/><Relationship Id="rId9" Type="http://schemas.openxmlformats.org/officeDocument/2006/relationships/image" Target="NULL"/><Relationship Id="rId14" Type="http://schemas.openxmlformats.org/officeDocument/2006/relationships/customXml" Target="../ink/ink6.xml"/></Relationships>
</file>

<file path=ppt/slides/_rels/slide5.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image" Target="../media/image13.jpeg"/><Relationship Id="rId1" Type="http://schemas.openxmlformats.org/officeDocument/2006/relationships/slideLayout" Target="../slideLayouts/slideLayout3.xml"/><Relationship Id="rId6" Type="http://schemas.openxmlformats.org/officeDocument/2006/relationships/image" Target="NULL"/><Relationship Id="rId5" Type="http://schemas.openxmlformats.org/officeDocument/2006/relationships/customXml" Target="../ink/ink10.xml"/><Relationship Id="rId4" Type="http://schemas.openxmlformats.org/officeDocument/2006/relationships/image" Target="NULL"/></Relationships>
</file>

<file path=ppt/slides/_rels/slide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customXml" Target="../ink/ink13.xml"/><Relationship Id="rId3" Type="http://schemas.openxmlformats.org/officeDocument/2006/relationships/image" Target="../media/image15.gif"/><Relationship Id="rId7" Type="http://schemas.openxmlformats.org/officeDocument/2006/relationships/image" Target="NULL"/><Relationship Id="rId2" Type="http://schemas.openxmlformats.org/officeDocument/2006/relationships/image" Target="../media/image13.jpeg"/><Relationship Id="rId1" Type="http://schemas.openxmlformats.org/officeDocument/2006/relationships/slideLayout" Target="../slideLayouts/slideLayout3.xml"/><Relationship Id="rId6" Type="http://schemas.openxmlformats.org/officeDocument/2006/relationships/customXml" Target="../ink/ink12.xml"/><Relationship Id="rId5" Type="http://schemas.openxmlformats.org/officeDocument/2006/relationships/image" Target="NULL"/><Relationship Id="rId4" Type="http://schemas.openxmlformats.org/officeDocument/2006/relationships/customXml" Target="../ink/ink11.xml"/><Relationship Id="rId9" Type="http://schemas.openxmlformats.org/officeDocument/2006/relationships/image" Target="NUL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50BB4C-416D-C8D3-E732-23B665C59479}"/>
              </a:ext>
            </a:extLst>
          </p:cNvPr>
          <p:cNvSpPr>
            <a:spLocks noGrp="1"/>
          </p:cNvSpPr>
          <p:nvPr>
            <p:ph type="ctrTitle"/>
          </p:nvPr>
        </p:nvSpPr>
        <p:spPr>
          <a:xfrm>
            <a:off x="674077" y="3320902"/>
            <a:ext cx="7367954" cy="1088921"/>
          </a:xfrm>
        </p:spPr>
        <p:txBody>
          <a:bodyPr anchor="b">
            <a:normAutofit/>
          </a:bodyPr>
          <a:lstStyle/>
          <a:p>
            <a:pPr algn="l"/>
            <a:r>
              <a:rPr lang="nl-BE" sz="3200" dirty="0"/>
              <a:t>Fysiologie van de menopauze</a:t>
            </a:r>
          </a:p>
        </p:txBody>
      </p:sp>
      <p:sp>
        <p:nvSpPr>
          <p:cNvPr id="3" name="Ondertitel 2">
            <a:extLst>
              <a:ext uri="{FF2B5EF4-FFF2-40B4-BE49-F238E27FC236}">
                <a16:creationId xmlns:a16="http://schemas.microsoft.com/office/drawing/2014/main" id="{C1AEB48D-E504-1421-37F8-E543B87926EB}"/>
              </a:ext>
            </a:extLst>
          </p:cNvPr>
          <p:cNvSpPr>
            <a:spLocks noGrp="1"/>
          </p:cNvSpPr>
          <p:nvPr>
            <p:ph type="subTitle" idx="1"/>
          </p:nvPr>
        </p:nvSpPr>
        <p:spPr>
          <a:xfrm>
            <a:off x="838199" y="4983276"/>
            <a:ext cx="10512552" cy="1126680"/>
          </a:xfrm>
        </p:spPr>
        <p:txBody>
          <a:bodyPr>
            <a:normAutofit/>
          </a:bodyPr>
          <a:lstStyle/>
          <a:p>
            <a:pPr algn="l"/>
            <a:r>
              <a:rPr lang="nl-BE"/>
              <a:t>Dr. Anneleen Reynders</a:t>
            </a:r>
          </a:p>
          <a:p>
            <a:pPr algn="l"/>
            <a:r>
              <a:rPr lang="nl-BE"/>
              <a:t>Gynaecoloog SFZ</a:t>
            </a:r>
          </a:p>
        </p:txBody>
      </p:sp>
    </p:spTree>
    <p:extLst>
      <p:ext uri="{BB962C8B-B14F-4D97-AF65-F5344CB8AC3E}">
        <p14:creationId xmlns:p14="http://schemas.microsoft.com/office/powerpoint/2010/main" val="1125411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1C11D-F688-F4D2-74C1-7E507A0292FA}"/>
              </a:ext>
            </a:extLst>
          </p:cNvPr>
          <p:cNvSpPr>
            <a:spLocks noGrp="1"/>
          </p:cNvSpPr>
          <p:nvPr>
            <p:ph type="title"/>
          </p:nvPr>
        </p:nvSpPr>
        <p:spPr>
          <a:xfrm>
            <a:off x="630936" y="640080"/>
            <a:ext cx="4818888" cy="1481328"/>
          </a:xfrm>
        </p:spPr>
        <p:txBody>
          <a:bodyPr anchor="b">
            <a:normAutofit/>
          </a:bodyPr>
          <a:lstStyle/>
          <a:p>
            <a:r>
              <a:rPr lang="nl-BE" sz="5400" dirty="0"/>
              <a:t>Inhoud</a:t>
            </a:r>
          </a:p>
        </p:txBody>
      </p:sp>
      <p:sp>
        <p:nvSpPr>
          <p:cNvPr id="3" name="Tijdelijke aanduiding voor inhoud 2">
            <a:extLst>
              <a:ext uri="{FF2B5EF4-FFF2-40B4-BE49-F238E27FC236}">
                <a16:creationId xmlns:a16="http://schemas.microsoft.com/office/drawing/2014/main" id="{10E4F74A-8FFA-9FF6-EA76-C66162F09B2B}"/>
              </a:ext>
            </a:extLst>
          </p:cNvPr>
          <p:cNvSpPr>
            <a:spLocks noGrp="1"/>
          </p:cNvSpPr>
          <p:nvPr>
            <p:ph idx="1"/>
          </p:nvPr>
        </p:nvSpPr>
        <p:spPr>
          <a:xfrm>
            <a:off x="0" y="2299317"/>
            <a:ext cx="7794594" cy="3918603"/>
          </a:xfrm>
        </p:spPr>
        <p:txBody>
          <a:bodyPr anchor="t">
            <a:normAutofit fontScale="85000" lnSpcReduction="20000"/>
          </a:bodyPr>
          <a:lstStyle/>
          <a:p>
            <a:pPr marL="514350" indent="-514350">
              <a:buFont typeface="+mj-lt"/>
              <a:buAutoNum type="arabicPeriod"/>
            </a:pPr>
            <a:r>
              <a:rPr lang="nl-BE" sz="3300" dirty="0"/>
              <a:t>De menopauze en haar overgangsfasen</a:t>
            </a:r>
          </a:p>
          <a:p>
            <a:pPr lvl="1">
              <a:buFont typeface="Systeemlettertype regulier"/>
              <a:buChar char="🔥"/>
            </a:pPr>
            <a:r>
              <a:rPr lang="nl-BE" sz="2600" dirty="0"/>
              <a:t> STRAW criteria</a:t>
            </a:r>
          </a:p>
          <a:p>
            <a:pPr lvl="1">
              <a:buFont typeface="Systeemlettertype regulier"/>
              <a:buChar char="🔥"/>
            </a:pPr>
            <a:r>
              <a:rPr lang="nl-BE" sz="2600" dirty="0"/>
              <a:t> “De” menopauze</a:t>
            </a:r>
          </a:p>
          <a:p>
            <a:pPr lvl="1">
              <a:buFont typeface="Systeemlettertype regulier"/>
              <a:buChar char="🔥"/>
            </a:pPr>
            <a:r>
              <a:rPr lang="nl-BE" sz="2600" dirty="0"/>
              <a:t> De late reproductieve jaren</a:t>
            </a:r>
          </a:p>
          <a:p>
            <a:pPr lvl="1">
              <a:buFont typeface="Systeemlettertype regulier"/>
              <a:buChar char="🔥"/>
            </a:pPr>
            <a:r>
              <a:rPr lang="nl-BE" sz="2600" dirty="0"/>
              <a:t> De perimenopauze</a:t>
            </a:r>
          </a:p>
          <a:p>
            <a:pPr lvl="1">
              <a:buFont typeface="Systeemlettertype regulier"/>
              <a:buChar char="🔥"/>
            </a:pPr>
            <a:r>
              <a:rPr lang="nl-BE" sz="2600" dirty="0"/>
              <a:t> De (post)menopauze</a:t>
            </a:r>
          </a:p>
          <a:p>
            <a:pPr lvl="1"/>
            <a:endParaRPr lang="nl-BE" sz="2600" dirty="0"/>
          </a:p>
          <a:p>
            <a:pPr marL="514350" indent="-514350">
              <a:buFont typeface="+mj-lt"/>
              <a:buAutoNum type="arabicPeriod"/>
            </a:pPr>
            <a:r>
              <a:rPr lang="nl-BE" sz="3300" dirty="0"/>
              <a:t>Symptomen</a:t>
            </a:r>
          </a:p>
          <a:p>
            <a:pPr marL="514350" indent="-514350">
              <a:buFont typeface="+mj-lt"/>
              <a:buAutoNum type="arabicPeriod"/>
            </a:pPr>
            <a:endParaRPr lang="nl-BE" sz="3300" dirty="0"/>
          </a:p>
          <a:p>
            <a:pPr marL="514350" indent="-514350">
              <a:buFont typeface="+mj-lt"/>
              <a:buAutoNum type="arabicPeriod"/>
            </a:pPr>
            <a:r>
              <a:rPr lang="nl-BE" sz="3300" dirty="0"/>
              <a:t>(Lange termijn) effecten op het lichaam</a:t>
            </a:r>
          </a:p>
        </p:txBody>
      </p:sp>
      <p:pic>
        <p:nvPicPr>
          <p:cNvPr id="6" name="Afbeelding 5">
            <a:extLst>
              <a:ext uri="{FF2B5EF4-FFF2-40B4-BE49-F238E27FC236}">
                <a16:creationId xmlns:a16="http://schemas.microsoft.com/office/drawing/2014/main" id="{A0393BE5-B9B9-A9C4-584E-E66337659ABD}"/>
              </a:ext>
            </a:extLst>
          </p:cNvPr>
          <p:cNvPicPr>
            <a:picLocks noChangeAspect="1"/>
          </p:cNvPicPr>
          <p:nvPr/>
        </p:nvPicPr>
        <p:blipFill>
          <a:blip r:embed="rId2"/>
          <a:srcRect l="2531" r="1481"/>
          <a:stretch>
            <a:fillRect/>
          </a:stretch>
        </p:blipFill>
        <p:spPr>
          <a:xfrm>
            <a:off x="8106387" y="700981"/>
            <a:ext cx="3787994" cy="5577840"/>
          </a:xfrm>
          <a:prstGeom prst="rect">
            <a:avLst/>
          </a:prstGeom>
        </p:spPr>
      </p:pic>
    </p:spTree>
    <p:extLst>
      <p:ext uri="{BB962C8B-B14F-4D97-AF65-F5344CB8AC3E}">
        <p14:creationId xmlns:p14="http://schemas.microsoft.com/office/powerpoint/2010/main" val="418818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B61C06-DC77-E4CC-18A2-5766164F0E75}"/>
              </a:ext>
            </a:extLst>
          </p:cNvPr>
          <p:cNvSpPr>
            <a:spLocks noGrp="1"/>
          </p:cNvSpPr>
          <p:nvPr>
            <p:ph type="title"/>
          </p:nvPr>
        </p:nvSpPr>
        <p:spPr>
          <a:xfrm>
            <a:off x="169296" y="382626"/>
            <a:ext cx="11478207" cy="931268"/>
          </a:xfrm>
        </p:spPr>
        <p:txBody>
          <a:bodyPr anchor="b">
            <a:normAutofit/>
          </a:bodyPr>
          <a:lstStyle/>
          <a:p>
            <a:pPr marL="742950" indent="-742950">
              <a:buFont typeface="+mj-lt"/>
              <a:buAutoNum type="arabicPeriod"/>
            </a:pPr>
            <a:r>
              <a:rPr lang="nl-BE" sz="4200" dirty="0"/>
              <a:t>De menopauze en haar overgangsfasen</a:t>
            </a:r>
          </a:p>
        </p:txBody>
      </p:sp>
      <p:sp>
        <p:nvSpPr>
          <p:cNvPr id="3" name="Tijdelijke aanduiding voor inhoud 2">
            <a:extLst>
              <a:ext uri="{FF2B5EF4-FFF2-40B4-BE49-F238E27FC236}">
                <a16:creationId xmlns:a16="http://schemas.microsoft.com/office/drawing/2014/main" id="{859BF0EE-C898-7C80-B946-D744409BBFEA}"/>
              </a:ext>
            </a:extLst>
          </p:cNvPr>
          <p:cNvSpPr>
            <a:spLocks noGrp="1"/>
          </p:cNvSpPr>
          <p:nvPr>
            <p:ph idx="1"/>
          </p:nvPr>
        </p:nvSpPr>
        <p:spPr>
          <a:xfrm>
            <a:off x="772976" y="2479199"/>
            <a:ext cx="5121795" cy="3547872"/>
          </a:xfrm>
        </p:spPr>
        <p:txBody>
          <a:bodyPr anchor="t">
            <a:normAutofit fontScale="77500" lnSpcReduction="20000"/>
          </a:bodyPr>
          <a:lstStyle/>
          <a:p>
            <a:pPr>
              <a:buFont typeface="Systeemlettertype regulier"/>
              <a:buChar char="🔥"/>
            </a:pPr>
            <a:r>
              <a:rPr lang="nl-BE" sz="3600" dirty="0"/>
              <a:t>Late reproductieve jaren</a:t>
            </a:r>
          </a:p>
          <a:p>
            <a:pPr>
              <a:buFont typeface="Systeemlettertype regulier"/>
              <a:buChar char="🔥"/>
            </a:pPr>
            <a:endParaRPr lang="nl-BE" sz="3600" dirty="0"/>
          </a:p>
          <a:p>
            <a:pPr>
              <a:buFont typeface="Systeemlettertype regulier"/>
              <a:buChar char="🔥"/>
            </a:pPr>
            <a:r>
              <a:rPr lang="nl-BE" sz="3600" dirty="0"/>
              <a:t>Perimenopauze of  </a:t>
            </a:r>
          </a:p>
          <a:p>
            <a:pPr marL="0" indent="0">
              <a:buNone/>
            </a:pPr>
            <a:r>
              <a:rPr lang="nl-BE" sz="3600" dirty="0"/>
              <a:t>    menopauzale transitie</a:t>
            </a:r>
          </a:p>
          <a:p>
            <a:pPr lvl="1"/>
            <a:r>
              <a:rPr lang="nl-BE" sz="1900" dirty="0"/>
              <a:t>Vroege perimenopauze</a:t>
            </a:r>
          </a:p>
          <a:p>
            <a:pPr lvl="1"/>
            <a:r>
              <a:rPr lang="nl-BE" sz="1900" dirty="0"/>
              <a:t>Late perimenopauze </a:t>
            </a:r>
          </a:p>
          <a:p>
            <a:pPr>
              <a:buFont typeface="Systeemlettertype regulier"/>
              <a:buChar char="🔥"/>
            </a:pPr>
            <a:endParaRPr lang="nl-BE" sz="1900" dirty="0"/>
          </a:p>
          <a:p>
            <a:pPr>
              <a:buFont typeface="Systeemlettertype regulier"/>
              <a:buChar char="🔥"/>
            </a:pPr>
            <a:r>
              <a:rPr lang="nl-BE" sz="3300" dirty="0"/>
              <a:t>(Post-) menopauze</a:t>
            </a:r>
          </a:p>
          <a:p>
            <a:pPr lvl="1"/>
            <a:r>
              <a:rPr lang="nl-BE" sz="1900" dirty="0"/>
              <a:t>Vroege post-menopauze</a:t>
            </a:r>
          </a:p>
          <a:p>
            <a:pPr lvl="1"/>
            <a:r>
              <a:rPr lang="nl-BE" sz="1900" dirty="0"/>
              <a:t>Late post-menopauze</a:t>
            </a:r>
          </a:p>
        </p:txBody>
      </p:sp>
      <p:pic>
        <p:nvPicPr>
          <p:cNvPr id="5" name="Afbeelding 4">
            <a:extLst>
              <a:ext uri="{FF2B5EF4-FFF2-40B4-BE49-F238E27FC236}">
                <a16:creationId xmlns:a16="http://schemas.microsoft.com/office/drawing/2014/main" id="{4356EB2F-2E2B-A990-B882-C66403960331}"/>
              </a:ext>
            </a:extLst>
          </p:cNvPr>
          <p:cNvPicPr>
            <a:picLocks noChangeAspect="1"/>
          </p:cNvPicPr>
          <p:nvPr/>
        </p:nvPicPr>
        <p:blipFill>
          <a:blip r:embed="rId3"/>
          <a:srcRect l="15842" t="6227" b="-3283"/>
          <a:stretch>
            <a:fillRect/>
          </a:stretch>
        </p:blipFill>
        <p:spPr>
          <a:xfrm>
            <a:off x="5990168" y="2479200"/>
            <a:ext cx="5567848" cy="3852766"/>
          </a:xfrm>
          <a:prstGeom prst="rect">
            <a:avLst/>
          </a:prstGeom>
        </p:spPr>
      </p:pic>
      <p:sp>
        <p:nvSpPr>
          <p:cNvPr id="4" name="Tekstvak 3">
            <a:extLst>
              <a:ext uri="{FF2B5EF4-FFF2-40B4-BE49-F238E27FC236}">
                <a16:creationId xmlns:a16="http://schemas.microsoft.com/office/drawing/2014/main" id="{CD2B3001-0EE0-C148-9DF1-60D7B8E07ED4}"/>
              </a:ext>
            </a:extLst>
          </p:cNvPr>
          <p:cNvSpPr txBox="1"/>
          <p:nvPr/>
        </p:nvSpPr>
        <p:spPr>
          <a:xfrm>
            <a:off x="630934" y="1702108"/>
            <a:ext cx="4065973" cy="646331"/>
          </a:xfrm>
          <a:prstGeom prst="rect">
            <a:avLst/>
          </a:prstGeom>
          <a:noFill/>
        </p:spPr>
        <p:txBody>
          <a:bodyPr wrap="square" rtlCol="0">
            <a:spAutoFit/>
          </a:bodyPr>
          <a:lstStyle/>
          <a:p>
            <a:r>
              <a:rPr lang="nl-BE" sz="3600" b="1" dirty="0">
                <a:latin typeface="+mj-lt"/>
              </a:rPr>
              <a:t>STRAW criteria</a:t>
            </a:r>
          </a:p>
        </p:txBody>
      </p:sp>
    </p:spTree>
    <p:extLst>
      <p:ext uri="{BB962C8B-B14F-4D97-AF65-F5344CB8AC3E}">
        <p14:creationId xmlns:p14="http://schemas.microsoft.com/office/powerpoint/2010/main" val="3864705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1">
            <a:extLst>
              <a:ext uri="{FF2B5EF4-FFF2-40B4-BE49-F238E27FC236}">
                <a16:creationId xmlns:a16="http://schemas.microsoft.com/office/drawing/2014/main" id="{A0CEB237-68ED-E091-CEA0-98CE93666662}"/>
              </a:ext>
            </a:extLst>
          </p:cNvPr>
          <p:cNvSpPr>
            <a:spLocks noGrp="1"/>
          </p:cNvSpPr>
          <p:nvPr>
            <p:ph type="title"/>
          </p:nvPr>
        </p:nvSpPr>
        <p:spPr>
          <a:xfrm>
            <a:off x="630936" y="639520"/>
            <a:ext cx="3429000" cy="1719072"/>
          </a:xfrm>
        </p:spPr>
        <p:txBody>
          <a:bodyPr anchor="b">
            <a:normAutofit fontScale="90000"/>
          </a:bodyPr>
          <a:lstStyle/>
          <a:p>
            <a:r>
              <a:rPr lang="nl-BE" sz="5400" dirty="0"/>
              <a:t>STRAW criteria</a:t>
            </a:r>
          </a:p>
        </p:txBody>
      </p:sp>
      <p:sp>
        <p:nvSpPr>
          <p:cNvPr id="10" name="Content Placeholder 9">
            <a:extLst>
              <a:ext uri="{FF2B5EF4-FFF2-40B4-BE49-F238E27FC236}">
                <a16:creationId xmlns:a16="http://schemas.microsoft.com/office/drawing/2014/main" id="{FD799952-1FE5-248B-5F63-6BDD8FADC8C2}"/>
              </a:ext>
            </a:extLst>
          </p:cNvPr>
          <p:cNvSpPr>
            <a:spLocks noGrp="1"/>
          </p:cNvSpPr>
          <p:nvPr>
            <p:ph idx="1"/>
          </p:nvPr>
        </p:nvSpPr>
        <p:spPr>
          <a:xfrm>
            <a:off x="329019" y="2705352"/>
            <a:ext cx="3792898" cy="3947836"/>
          </a:xfrm>
        </p:spPr>
        <p:txBody>
          <a:bodyPr anchor="t">
            <a:normAutofit lnSpcReduction="10000"/>
          </a:bodyPr>
          <a:lstStyle/>
          <a:p>
            <a:r>
              <a:rPr lang="nl-BE" sz="2200" dirty="0">
                <a:highlight>
                  <a:srgbClr val="FFFF00"/>
                </a:highlight>
              </a:rPr>
              <a:t>Stadium 0 = FMP</a:t>
            </a:r>
            <a:r>
              <a:rPr lang="nl-BE" sz="2200" dirty="0"/>
              <a:t> (final menstrual period)</a:t>
            </a:r>
          </a:p>
          <a:p>
            <a:pPr marL="0" indent="0">
              <a:buNone/>
            </a:pPr>
            <a:r>
              <a:rPr lang="nl-BE" sz="2200" dirty="0"/>
              <a:t>    = </a:t>
            </a:r>
            <a:r>
              <a:rPr lang="nl-BE" sz="2200" dirty="0">
                <a:highlight>
                  <a:srgbClr val="FFFF00"/>
                </a:highlight>
              </a:rPr>
              <a:t>laatste menstruatie</a:t>
            </a:r>
          </a:p>
          <a:p>
            <a:endParaRPr lang="nl-BE" sz="2200" dirty="0"/>
          </a:p>
          <a:p>
            <a:r>
              <a:rPr lang="nl-BE" sz="2200" dirty="0">
                <a:highlight>
                  <a:srgbClr val="00FF00"/>
                </a:highlight>
              </a:rPr>
              <a:t>Late reproductieve jaren</a:t>
            </a:r>
          </a:p>
          <a:p>
            <a:pPr lvl="1"/>
            <a:r>
              <a:rPr lang="nl-BE" sz="1500" dirty="0"/>
              <a:t>Stadium </a:t>
            </a:r>
            <a:r>
              <a:rPr lang="nl-BE" sz="1500" b="1" dirty="0"/>
              <a:t>-3</a:t>
            </a:r>
            <a:r>
              <a:rPr lang="nl-BE" sz="1500" dirty="0"/>
              <a:t> (-3a en -3b)</a:t>
            </a:r>
          </a:p>
          <a:p>
            <a:r>
              <a:rPr lang="nl-BE" sz="2200" dirty="0">
                <a:highlight>
                  <a:srgbClr val="00FFFF"/>
                </a:highlight>
              </a:rPr>
              <a:t>Menopauzale transitie</a:t>
            </a:r>
          </a:p>
          <a:p>
            <a:pPr lvl="1"/>
            <a:r>
              <a:rPr lang="nl-BE" sz="1500" dirty="0"/>
              <a:t>Vroeg = </a:t>
            </a:r>
            <a:r>
              <a:rPr lang="nl-BE" sz="1500" b="1" dirty="0"/>
              <a:t>-2</a:t>
            </a:r>
          </a:p>
          <a:p>
            <a:pPr lvl="1"/>
            <a:r>
              <a:rPr lang="nl-BE" sz="1500" dirty="0"/>
              <a:t>Laat = </a:t>
            </a:r>
            <a:r>
              <a:rPr lang="nl-BE" sz="1500" b="1" dirty="0"/>
              <a:t>-1</a:t>
            </a:r>
          </a:p>
          <a:p>
            <a:r>
              <a:rPr lang="nl-BE" sz="2200" dirty="0">
                <a:highlight>
                  <a:srgbClr val="FF00FF"/>
                </a:highlight>
              </a:rPr>
              <a:t>Postmenopauze</a:t>
            </a:r>
          </a:p>
          <a:p>
            <a:pPr lvl="1"/>
            <a:r>
              <a:rPr lang="nl-BE" sz="1500" dirty="0"/>
              <a:t>Vroeg = </a:t>
            </a:r>
            <a:r>
              <a:rPr lang="nl-BE" sz="1500" b="1" dirty="0"/>
              <a:t>+1</a:t>
            </a:r>
            <a:r>
              <a:rPr lang="nl-BE" sz="1500" dirty="0"/>
              <a:t> (+1a</a:t>
            </a:r>
            <a:r>
              <a:rPr lang="nl-BE" sz="1500" b="1" dirty="0"/>
              <a:t> </a:t>
            </a:r>
            <a:r>
              <a:rPr lang="nl-BE" sz="1500" dirty="0"/>
              <a:t>en +1b en +1c)</a:t>
            </a:r>
          </a:p>
          <a:p>
            <a:pPr lvl="1"/>
            <a:r>
              <a:rPr lang="nl-BE" sz="1500" dirty="0"/>
              <a:t>Laat = </a:t>
            </a:r>
            <a:r>
              <a:rPr lang="nl-BE" sz="1500" b="1" dirty="0"/>
              <a:t>+2</a:t>
            </a:r>
          </a:p>
        </p:txBody>
      </p:sp>
      <p:pic>
        <p:nvPicPr>
          <p:cNvPr id="6" name="Tijdelijke aanduiding voor inhoud 5">
            <a:extLst>
              <a:ext uri="{FF2B5EF4-FFF2-40B4-BE49-F238E27FC236}">
                <a16:creationId xmlns:a16="http://schemas.microsoft.com/office/drawing/2014/main" id="{05BB2574-D9D9-4F40-9412-B416DC989FD2}"/>
              </a:ext>
            </a:extLst>
          </p:cNvPr>
          <p:cNvPicPr>
            <a:picLocks noChangeAspect="1"/>
          </p:cNvPicPr>
          <p:nvPr/>
        </p:nvPicPr>
        <p:blipFill>
          <a:blip r:embed="rId3"/>
          <a:stretch>
            <a:fillRect/>
          </a:stretch>
        </p:blipFill>
        <p:spPr>
          <a:xfrm>
            <a:off x="4125981" y="557188"/>
            <a:ext cx="8040211" cy="5538812"/>
          </a:xfrm>
          <a:prstGeom prst="rect">
            <a:avLst/>
          </a:prstGeom>
        </p:spPr>
      </p:pic>
      <p:sp>
        <p:nvSpPr>
          <p:cNvPr id="25" name="Tekstvak 24">
            <a:extLst>
              <a:ext uri="{FF2B5EF4-FFF2-40B4-BE49-F238E27FC236}">
                <a16:creationId xmlns:a16="http://schemas.microsoft.com/office/drawing/2014/main" id="{87516470-07B0-2765-887A-EE08E050B33C}"/>
              </a:ext>
            </a:extLst>
          </p:cNvPr>
          <p:cNvSpPr txBox="1"/>
          <p:nvPr/>
        </p:nvSpPr>
        <p:spPr>
          <a:xfrm>
            <a:off x="5181600" y="2514600"/>
            <a:ext cx="1828800" cy="1828800"/>
          </a:xfrm>
          <a:prstGeom prst="rect">
            <a:avLst/>
          </a:prstGeom>
          <a:noFill/>
        </p:spPr>
        <p:txBody>
          <a:bodyPr wrap="square" rtlCol="0">
            <a:spAutoFit/>
          </a:bodyPr>
          <a:lstStyle/>
          <a:p>
            <a:pPr algn="l"/>
            <a:endParaRPr lang="nl-BE" dirty="0"/>
          </a:p>
        </p:txBody>
      </p:sp>
      <p:sp>
        <p:nvSpPr>
          <p:cNvPr id="26" name="Kader 25">
            <a:extLst>
              <a:ext uri="{FF2B5EF4-FFF2-40B4-BE49-F238E27FC236}">
                <a16:creationId xmlns:a16="http://schemas.microsoft.com/office/drawing/2014/main" id="{23B6C049-842A-1916-2A3B-C1F18909B6A7}"/>
              </a:ext>
            </a:extLst>
          </p:cNvPr>
          <p:cNvSpPr/>
          <p:nvPr/>
        </p:nvSpPr>
        <p:spPr>
          <a:xfrm>
            <a:off x="9313331" y="595726"/>
            <a:ext cx="1185334" cy="630480"/>
          </a:xfrm>
          <a:prstGeom prst="frame">
            <a:avLst>
              <a:gd name="adj1" fmla="val 10185"/>
            </a:avLst>
          </a:prstGeom>
          <a:solidFill>
            <a:srgbClr val="FFF76B"/>
          </a:solidFill>
          <a:ln>
            <a:solidFill>
              <a:srgbClr val="FEFB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mc:AlternateContent xmlns:mc="http://schemas.openxmlformats.org/markup-compatibility/2006" xmlns:p14="http://schemas.microsoft.com/office/powerpoint/2010/main">
        <mc:Choice Requires="p14">
          <p:contentPart p14:bwMode="auto" r:id="rId4">
            <p14:nvContentPartPr>
              <p14:cNvPr id="29" name="Inkt 28">
                <a:extLst>
                  <a:ext uri="{FF2B5EF4-FFF2-40B4-BE49-F238E27FC236}">
                    <a16:creationId xmlns:a16="http://schemas.microsoft.com/office/drawing/2014/main" id="{45E734FC-709B-34D6-AB31-7597359C64C2}"/>
                  </a:ext>
                </a:extLst>
              </p14:cNvPr>
              <p14:cNvContentPartPr/>
              <p14:nvPr/>
            </p14:nvContentPartPr>
            <p14:xfrm>
              <a:off x="5180413" y="1550443"/>
              <a:ext cx="974160" cy="63720"/>
            </p14:xfrm>
          </p:contentPart>
        </mc:Choice>
        <mc:Fallback xmlns="">
          <p:pic>
            <p:nvPicPr>
              <p:cNvPr id="29" name="Inkt 28">
                <a:extLst>
                  <a:ext uri="{FF2B5EF4-FFF2-40B4-BE49-F238E27FC236}">
                    <a16:creationId xmlns:a16="http://schemas.microsoft.com/office/drawing/2014/main" id="{45E734FC-709B-34D6-AB31-7597359C64C2}"/>
                  </a:ext>
                </a:extLst>
              </p:cNvPr>
              <p:cNvPicPr/>
              <p:nvPr/>
            </p:nvPicPr>
            <p:blipFill>
              <a:blip r:embed="rId5"/>
              <a:stretch>
                <a:fillRect/>
              </a:stretch>
            </p:blipFill>
            <p:spPr>
              <a:xfrm>
                <a:off x="5126413" y="1442443"/>
                <a:ext cx="1081800" cy="279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1" name="Inkt 30">
                <a:extLst>
                  <a:ext uri="{FF2B5EF4-FFF2-40B4-BE49-F238E27FC236}">
                    <a16:creationId xmlns:a16="http://schemas.microsoft.com/office/drawing/2014/main" id="{D81E2192-2DED-097B-B0C3-71DC192C86B2}"/>
                  </a:ext>
                </a:extLst>
              </p14:cNvPr>
              <p14:cNvContentPartPr/>
              <p14:nvPr/>
            </p14:nvContentPartPr>
            <p14:xfrm>
              <a:off x="6291733" y="1296283"/>
              <a:ext cx="1132920" cy="21600"/>
            </p14:xfrm>
          </p:contentPart>
        </mc:Choice>
        <mc:Fallback xmlns="">
          <p:pic>
            <p:nvPicPr>
              <p:cNvPr id="31" name="Inkt 30">
                <a:extLst>
                  <a:ext uri="{FF2B5EF4-FFF2-40B4-BE49-F238E27FC236}">
                    <a16:creationId xmlns:a16="http://schemas.microsoft.com/office/drawing/2014/main" id="{D81E2192-2DED-097B-B0C3-71DC192C86B2}"/>
                  </a:ext>
                </a:extLst>
              </p:cNvPr>
              <p:cNvPicPr/>
              <p:nvPr/>
            </p:nvPicPr>
            <p:blipFill>
              <a:blip r:embed="rId7"/>
              <a:stretch>
                <a:fillRect/>
              </a:stretch>
            </p:blipFill>
            <p:spPr>
              <a:xfrm>
                <a:off x="6237733" y="1188283"/>
                <a:ext cx="124056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9" name="Inkt 38">
                <a:extLst>
                  <a:ext uri="{FF2B5EF4-FFF2-40B4-BE49-F238E27FC236}">
                    <a16:creationId xmlns:a16="http://schemas.microsoft.com/office/drawing/2014/main" id="{E806E2B7-BC85-8545-4F88-8EE526122892}"/>
                  </a:ext>
                </a:extLst>
              </p14:cNvPr>
              <p14:cNvContentPartPr/>
              <p14:nvPr/>
            </p14:nvContentPartPr>
            <p14:xfrm>
              <a:off x="9953293" y="1560883"/>
              <a:ext cx="1074600" cy="16200"/>
            </p14:xfrm>
          </p:contentPart>
        </mc:Choice>
        <mc:Fallback xmlns="">
          <p:pic>
            <p:nvPicPr>
              <p:cNvPr id="39" name="Inkt 38">
                <a:extLst>
                  <a:ext uri="{FF2B5EF4-FFF2-40B4-BE49-F238E27FC236}">
                    <a16:creationId xmlns:a16="http://schemas.microsoft.com/office/drawing/2014/main" id="{E806E2B7-BC85-8545-4F88-8EE526122892}"/>
                  </a:ext>
                </a:extLst>
              </p:cNvPr>
              <p:cNvPicPr/>
              <p:nvPr/>
            </p:nvPicPr>
            <p:blipFill>
              <a:blip r:embed="rId9"/>
              <a:stretch>
                <a:fillRect/>
              </a:stretch>
            </p:blipFill>
            <p:spPr>
              <a:xfrm>
                <a:off x="9899653" y="1452883"/>
                <a:ext cx="118224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2" name="Inkt 41">
                <a:extLst>
                  <a:ext uri="{FF2B5EF4-FFF2-40B4-BE49-F238E27FC236}">
                    <a16:creationId xmlns:a16="http://schemas.microsoft.com/office/drawing/2014/main" id="{0B0FF867-C18D-387D-4A94-AEDBDFACEA26}"/>
                  </a:ext>
                </a:extLst>
              </p14:cNvPr>
              <p14:cNvContentPartPr/>
              <p14:nvPr/>
            </p14:nvContentPartPr>
            <p14:xfrm>
              <a:off x="9953293" y="1296283"/>
              <a:ext cx="1492560" cy="26640"/>
            </p14:xfrm>
          </p:contentPart>
        </mc:Choice>
        <mc:Fallback xmlns="">
          <p:pic>
            <p:nvPicPr>
              <p:cNvPr id="42" name="Inkt 41">
                <a:extLst>
                  <a:ext uri="{FF2B5EF4-FFF2-40B4-BE49-F238E27FC236}">
                    <a16:creationId xmlns:a16="http://schemas.microsoft.com/office/drawing/2014/main" id="{0B0FF867-C18D-387D-4A94-AEDBDFACEA26}"/>
                  </a:ext>
                </a:extLst>
              </p:cNvPr>
              <p:cNvPicPr/>
              <p:nvPr/>
            </p:nvPicPr>
            <p:blipFill>
              <a:blip r:embed="rId11"/>
              <a:stretch>
                <a:fillRect/>
              </a:stretch>
            </p:blipFill>
            <p:spPr>
              <a:xfrm>
                <a:off x="9899653" y="1188283"/>
                <a:ext cx="160020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9" name="Inkt 48">
                <a:extLst>
                  <a:ext uri="{FF2B5EF4-FFF2-40B4-BE49-F238E27FC236}">
                    <a16:creationId xmlns:a16="http://schemas.microsoft.com/office/drawing/2014/main" id="{62D82DEA-F4B9-2DD3-C67C-9442888250B2}"/>
                  </a:ext>
                </a:extLst>
              </p14:cNvPr>
              <p14:cNvContentPartPr/>
              <p14:nvPr/>
            </p14:nvContentPartPr>
            <p14:xfrm>
              <a:off x="7513933" y="1455043"/>
              <a:ext cx="778320" cy="47880"/>
            </p14:xfrm>
          </p:contentPart>
        </mc:Choice>
        <mc:Fallback xmlns="">
          <p:pic>
            <p:nvPicPr>
              <p:cNvPr id="49" name="Inkt 48">
                <a:extLst>
                  <a:ext uri="{FF2B5EF4-FFF2-40B4-BE49-F238E27FC236}">
                    <a16:creationId xmlns:a16="http://schemas.microsoft.com/office/drawing/2014/main" id="{62D82DEA-F4B9-2DD3-C67C-9442888250B2}"/>
                  </a:ext>
                </a:extLst>
              </p:cNvPr>
              <p:cNvPicPr/>
              <p:nvPr/>
            </p:nvPicPr>
            <p:blipFill>
              <a:blip r:embed="rId13"/>
              <a:stretch>
                <a:fillRect/>
              </a:stretch>
            </p:blipFill>
            <p:spPr>
              <a:xfrm>
                <a:off x="7460293" y="1347043"/>
                <a:ext cx="88596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0" name="Inkt 49">
                <a:extLst>
                  <a:ext uri="{FF2B5EF4-FFF2-40B4-BE49-F238E27FC236}">
                    <a16:creationId xmlns:a16="http://schemas.microsoft.com/office/drawing/2014/main" id="{5CFAF317-AA8D-A1D0-A965-660A683F3288}"/>
                  </a:ext>
                </a:extLst>
              </p14:cNvPr>
              <p14:cNvContentPartPr/>
              <p14:nvPr/>
            </p14:nvContentPartPr>
            <p14:xfrm>
              <a:off x="7529773" y="1592563"/>
              <a:ext cx="757080" cy="45720"/>
            </p14:xfrm>
          </p:contentPart>
        </mc:Choice>
        <mc:Fallback xmlns="">
          <p:pic>
            <p:nvPicPr>
              <p:cNvPr id="50" name="Inkt 49">
                <a:extLst>
                  <a:ext uri="{FF2B5EF4-FFF2-40B4-BE49-F238E27FC236}">
                    <a16:creationId xmlns:a16="http://schemas.microsoft.com/office/drawing/2014/main" id="{5CFAF317-AA8D-A1D0-A965-660A683F3288}"/>
                  </a:ext>
                </a:extLst>
              </p:cNvPr>
              <p:cNvPicPr/>
              <p:nvPr/>
            </p:nvPicPr>
            <p:blipFill>
              <a:blip r:embed="rId15"/>
              <a:stretch>
                <a:fillRect/>
              </a:stretch>
            </p:blipFill>
            <p:spPr>
              <a:xfrm>
                <a:off x="7476133" y="1484923"/>
                <a:ext cx="86472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1" name="Inkt 50">
                <a:extLst>
                  <a:ext uri="{FF2B5EF4-FFF2-40B4-BE49-F238E27FC236}">
                    <a16:creationId xmlns:a16="http://schemas.microsoft.com/office/drawing/2014/main" id="{8517D9AA-2807-CFB5-F7CD-52E46A16CE21}"/>
                  </a:ext>
                </a:extLst>
              </p14:cNvPr>
              <p14:cNvContentPartPr/>
              <p14:nvPr/>
            </p14:nvContentPartPr>
            <p14:xfrm>
              <a:off x="7482253" y="1936723"/>
              <a:ext cx="924120" cy="53280"/>
            </p14:xfrm>
          </p:contentPart>
        </mc:Choice>
        <mc:Fallback xmlns="">
          <p:pic>
            <p:nvPicPr>
              <p:cNvPr id="51" name="Inkt 50">
                <a:extLst>
                  <a:ext uri="{FF2B5EF4-FFF2-40B4-BE49-F238E27FC236}">
                    <a16:creationId xmlns:a16="http://schemas.microsoft.com/office/drawing/2014/main" id="{8517D9AA-2807-CFB5-F7CD-52E46A16CE21}"/>
                  </a:ext>
                </a:extLst>
              </p:cNvPr>
              <p:cNvPicPr/>
              <p:nvPr/>
            </p:nvPicPr>
            <p:blipFill>
              <a:blip r:embed="rId17"/>
              <a:stretch>
                <a:fillRect/>
              </a:stretch>
            </p:blipFill>
            <p:spPr>
              <a:xfrm>
                <a:off x="7428253" y="1828723"/>
                <a:ext cx="1031760"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2" name="Inkt 51">
                <a:extLst>
                  <a:ext uri="{FF2B5EF4-FFF2-40B4-BE49-F238E27FC236}">
                    <a16:creationId xmlns:a16="http://schemas.microsoft.com/office/drawing/2014/main" id="{54A3A69F-389E-BA4E-F042-C9C53C1863F6}"/>
                  </a:ext>
                </a:extLst>
              </p14:cNvPr>
              <p14:cNvContentPartPr/>
              <p14:nvPr/>
            </p14:nvContentPartPr>
            <p14:xfrm>
              <a:off x="7498093" y="1296283"/>
              <a:ext cx="1064160" cy="21600"/>
            </p14:xfrm>
          </p:contentPart>
        </mc:Choice>
        <mc:Fallback xmlns="">
          <p:pic>
            <p:nvPicPr>
              <p:cNvPr id="52" name="Inkt 51">
                <a:extLst>
                  <a:ext uri="{FF2B5EF4-FFF2-40B4-BE49-F238E27FC236}">
                    <a16:creationId xmlns:a16="http://schemas.microsoft.com/office/drawing/2014/main" id="{54A3A69F-389E-BA4E-F042-C9C53C1863F6}"/>
                  </a:ext>
                </a:extLst>
              </p:cNvPr>
              <p:cNvPicPr/>
              <p:nvPr/>
            </p:nvPicPr>
            <p:blipFill>
              <a:blip r:embed="rId19"/>
              <a:stretch>
                <a:fillRect/>
              </a:stretch>
            </p:blipFill>
            <p:spPr>
              <a:xfrm>
                <a:off x="7444453" y="1188283"/>
                <a:ext cx="1171800" cy="237240"/>
              </a:xfrm>
              <a:prstGeom prst="rect">
                <a:avLst/>
              </a:prstGeom>
            </p:spPr>
          </p:pic>
        </mc:Fallback>
      </mc:AlternateContent>
    </p:spTree>
    <p:extLst>
      <p:ext uri="{BB962C8B-B14F-4D97-AF65-F5344CB8AC3E}">
        <p14:creationId xmlns:p14="http://schemas.microsoft.com/office/powerpoint/2010/main" val="1882981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D8F81F-8FA2-14F0-980D-BE7C6282B3EE}"/>
              </a:ext>
            </a:extLst>
          </p:cNvPr>
          <p:cNvSpPr>
            <a:spLocks noGrp="1"/>
          </p:cNvSpPr>
          <p:nvPr>
            <p:ph type="title"/>
          </p:nvPr>
        </p:nvSpPr>
        <p:spPr>
          <a:xfrm>
            <a:off x="572493" y="238539"/>
            <a:ext cx="11018520" cy="1434415"/>
          </a:xfrm>
        </p:spPr>
        <p:txBody>
          <a:bodyPr anchor="b">
            <a:normAutofit/>
          </a:bodyPr>
          <a:lstStyle/>
          <a:p>
            <a:r>
              <a:rPr lang="nl-BE" sz="5400" dirty="0"/>
              <a:t>“De” menopauze</a:t>
            </a:r>
          </a:p>
        </p:txBody>
      </p:sp>
      <p:sp>
        <p:nvSpPr>
          <p:cNvPr id="3" name="Tijdelijke aanduiding voor inhoud 2">
            <a:extLst>
              <a:ext uri="{FF2B5EF4-FFF2-40B4-BE49-F238E27FC236}">
                <a16:creationId xmlns:a16="http://schemas.microsoft.com/office/drawing/2014/main" id="{83810402-662F-C76B-9E3E-784F3C3F5D08}"/>
              </a:ext>
            </a:extLst>
          </p:cNvPr>
          <p:cNvSpPr>
            <a:spLocks noGrp="1"/>
          </p:cNvSpPr>
          <p:nvPr>
            <p:ph idx="1"/>
          </p:nvPr>
        </p:nvSpPr>
        <p:spPr>
          <a:xfrm>
            <a:off x="572493" y="2071316"/>
            <a:ext cx="6713552" cy="4119172"/>
          </a:xfrm>
        </p:spPr>
        <p:txBody>
          <a:bodyPr anchor="t">
            <a:normAutofit fontScale="92500" lnSpcReduction="10000"/>
          </a:bodyPr>
          <a:lstStyle/>
          <a:p>
            <a:r>
              <a:rPr lang="nl-BE" sz="2000" b="1" dirty="0"/>
              <a:t>MENOPAUZE</a:t>
            </a:r>
            <a:r>
              <a:rPr lang="nl-BE" sz="2000" dirty="0"/>
              <a:t> </a:t>
            </a:r>
          </a:p>
          <a:p>
            <a:pPr marL="457200" lvl="1" indent="0">
              <a:buNone/>
            </a:pPr>
            <a:r>
              <a:rPr lang="nl-BE" sz="2000" dirty="0"/>
              <a:t>Permanent uitblijven van de menstruatie, </a:t>
            </a:r>
            <a:r>
              <a:rPr lang="nl-BE" sz="2000" b="1" dirty="0"/>
              <a:t>retrospectief</a:t>
            </a:r>
            <a:r>
              <a:rPr lang="nl-BE" sz="2000" dirty="0"/>
              <a:t> vast te stellen na 12 maanden amenorree (zonder andere pathologische of fysiologische oorzaak) bij een vrouw van </a:t>
            </a:r>
            <a:r>
              <a:rPr lang="nl-BE" sz="2000" b="1" dirty="0"/>
              <a:t>45jaar of ouder</a:t>
            </a:r>
          </a:p>
          <a:p>
            <a:endParaRPr lang="nl-BE" sz="2000" dirty="0"/>
          </a:p>
          <a:p>
            <a:r>
              <a:rPr lang="nl-BE" sz="2000" b="1" dirty="0"/>
              <a:t>LEEFTIJD </a:t>
            </a:r>
          </a:p>
          <a:p>
            <a:pPr marL="457200" lvl="1" indent="0">
              <a:buNone/>
            </a:pPr>
            <a:r>
              <a:rPr lang="nl-BE" sz="2000" dirty="0"/>
              <a:t>Gemiddeld 51 jaar</a:t>
            </a:r>
          </a:p>
          <a:p>
            <a:endParaRPr lang="nl-BE" sz="2000" dirty="0"/>
          </a:p>
          <a:p>
            <a:r>
              <a:rPr lang="nl-BE" sz="2000" b="1" dirty="0"/>
              <a:t>WAT !? </a:t>
            </a:r>
          </a:p>
          <a:p>
            <a:pPr marL="457200" lvl="1" indent="0">
              <a:buNone/>
            </a:pPr>
            <a:r>
              <a:rPr lang="nl-BE" sz="2000" dirty="0"/>
              <a:t>(Bijna) volledige uitputting van de </a:t>
            </a:r>
            <a:r>
              <a:rPr lang="nl-BE" sz="2000" b="1" dirty="0"/>
              <a:t>ovariële follikels</a:t>
            </a:r>
            <a:r>
              <a:rPr lang="nl-BE" sz="2000" dirty="0"/>
              <a:t> resulterend in </a:t>
            </a:r>
            <a:r>
              <a:rPr lang="nl-BE" sz="2000" b="1" dirty="0"/>
              <a:t>hypo-oestrogenemie</a:t>
            </a:r>
            <a:r>
              <a:rPr lang="nl-BE" sz="2000" dirty="0"/>
              <a:t> en </a:t>
            </a:r>
            <a:r>
              <a:rPr lang="nl-BE" sz="2000" b="1" dirty="0"/>
              <a:t>hoog FSH</a:t>
            </a:r>
          </a:p>
        </p:txBody>
      </p:sp>
      <p:pic>
        <p:nvPicPr>
          <p:cNvPr id="6" name="Afbeelding 5">
            <a:extLst>
              <a:ext uri="{FF2B5EF4-FFF2-40B4-BE49-F238E27FC236}">
                <a16:creationId xmlns:a16="http://schemas.microsoft.com/office/drawing/2014/main" id="{072D7234-C526-AC44-ED69-E7CC637D890C}"/>
              </a:ext>
            </a:extLst>
          </p:cNvPr>
          <p:cNvPicPr>
            <a:picLocks noChangeAspect="1"/>
          </p:cNvPicPr>
          <p:nvPr/>
        </p:nvPicPr>
        <p:blipFill>
          <a:blip r:embed="rId2"/>
          <a:srcRect l="728" r="3064" b="-3"/>
          <a:stretch>
            <a:fillRect/>
          </a:stretch>
        </p:blipFill>
        <p:spPr>
          <a:xfrm>
            <a:off x="7678443" y="2207592"/>
            <a:ext cx="3941064" cy="4096512"/>
          </a:xfrm>
          <a:prstGeom prst="rect">
            <a:avLst/>
          </a:prstGeom>
        </p:spPr>
      </p:pic>
      <mc:AlternateContent xmlns:mc="http://schemas.openxmlformats.org/markup-compatibility/2006" xmlns:p14="http://schemas.microsoft.com/office/powerpoint/2010/main">
        <mc:Choice Requires="p14">
          <p:contentPart p14:bwMode="auto" r:id="rId3">
            <p14:nvContentPartPr>
              <p14:cNvPr id="8" name="Inkt 7">
                <a:extLst>
                  <a:ext uri="{FF2B5EF4-FFF2-40B4-BE49-F238E27FC236}">
                    <a16:creationId xmlns:a16="http://schemas.microsoft.com/office/drawing/2014/main" id="{9D730269-3733-6D96-9B39-9FF5EE771D41}"/>
                  </a:ext>
                </a:extLst>
              </p14:cNvPr>
              <p14:cNvContentPartPr/>
              <p14:nvPr/>
            </p14:nvContentPartPr>
            <p14:xfrm>
              <a:off x="8117653" y="2589763"/>
              <a:ext cx="3026160" cy="3074760"/>
            </p14:xfrm>
          </p:contentPart>
        </mc:Choice>
        <mc:Fallback xmlns="">
          <p:pic>
            <p:nvPicPr>
              <p:cNvPr id="8" name="Inkt 7">
                <a:extLst>
                  <a:ext uri="{FF2B5EF4-FFF2-40B4-BE49-F238E27FC236}">
                    <a16:creationId xmlns:a16="http://schemas.microsoft.com/office/drawing/2014/main" id="{9D730269-3733-6D96-9B39-9FF5EE771D41}"/>
                  </a:ext>
                </a:extLst>
              </p:cNvPr>
              <p:cNvPicPr/>
              <p:nvPr/>
            </p:nvPicPr>
            <p:blipFill>
              <a:blip r:embed="rId4"/>
              <a:stretch>
                <a:fillRect/>
              </a:stretch>
            </p:blipFill>
            <p:spPr>
              <a:xfrm>
                <a:off x="8056453" y="2528203"/>
                <a:ext cx="3148920" cy="3197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t 8">
                <a:extLst>
                  <a:ext uri="{FF2B5EF4-FFF2-40B4-BE49-F238E27FC236}">
                    <a16:creationId xmlns:a16="http://schemas.microsoft.com/office/drawing/2014/main" id="{C15ACE48-A4F5-0E49-C9B4-FB998FDA428E}"/>
                  </a:ext>
                </a:extLst>
              </p14:cNvPr>
              <p14:cNvContentPartPr/>
              <p14:nvPr/>
            </p14:nvContentPartPr>
            <p14:xfrm>
              <a:off x="8659813" y="2477443"/>
              <a:ext cx="2235960" cy="3385800"/>
            </p14:xfrm>
          </p:contentPart>
        </mc:Choice>
        <mc:Fallback xmlns="">
          <p:pic>
            <p:nvPicPr>
              <p:cNvPr id="9" name="Inkt 8">
                <a:extLst>
                  <a:ext uri="{FF2B5EF4-FFF2-40B4-BE49-F238E27FC236}">
                    <a16:creationId xmlns:a16="http://schemas.microsoft.com/office/drawing/2014/main" id="{C15ACE48-A4F5-0E49-C9B4-FB998FDA428E}"/>
                  </a:ext>
                </a:extLst>
              </p:cNvPr>
              <p:cNvPicPr/>
              <p:nvPr/>
            </p:nvPicPr>
            <p:blipFill>
              <a:blip r:embed="rId6"/>
              <a:stretch>
                <a:fillRect/>
              </a:stretch>
            </p:blipFill>
            <p:spPr>
              <a:xfrm>
                <a:off x="8577733" y="2395363"/>
                <a:ext cx="2400120" cy="3549960"/>
              </a:xfrm>
              <a:prstGeom prst="rect">
                <a:avLst/>
              </a:prstGeom>
            </p:spPr>
          </p:pic>
        </mc:Fallback>
      </mc:AlternateContent>
    </p:spTree>
    <p:extLst>
      <p:ext uri="{BB962C8B-B14F-4D97-AF65-F5344CB8AC3E}">
        <p14:creationId xmlns:p14="http://schemas.microsoft.com/office/powerpoint/2010/main" val="1032434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9A9C66-E11A-D84B-B935-55FEB1D3DAB9}"/>
              </a:ext>
            </a:extLst>
          </p:cNvPr>
          <p:cNvSpPr>
            <a:spLocks noGrp="1"/>
          </p:cNvSpPr>
          <p:nvPr>
            <p:ph type="title"/>
          </p:nvPr>
        </p:nvSpPr>
        <p:spPr>
          <a:xfrm>
            <a:off x="630935" y="640080"/>
            <a:ext cx="8353267" cy="1481328"/>
          </a:xfrm>
        </p:spPr>
        <p:txBody>
          <a:bodyPr anchor="b">
            <a:normAutofit/>
          </a:bodyPr>
          <a:lstStyle/>
          <a:p>
            <a:r>
              <a:rPr lang="nl-BE" sz="4600" dirty="0">
                <a:highlight>
                  <a:srgbClr val="00FF00"/>
                </a:highlight>
              </a:rPr>
              <a:t>De late reproductieve jaren</a:t>
            </a:r>
          </a:p>
        </p:txBody>
      </p:sp>
      <p:sp>
        <p:nvSpPr>
          <p:cNvPr id="10" name="Content Placeholder 9">
            <a:extLst>
              <a:ext uri="{FF2B5EF4-FFF2-40B4-BE49-F238E27FC236}">
                <a16:creationId xmlns:a16="http://schemas.microsoft.com/office/drawing/2014/main" id="{4AE80553-3428-49B2-5F89-51F4283A0BCA}"/>
              </a:ext>
            </a:extLst>
          </p:cNvPr>
          <p:cNvSpPr>
            <a:spLocks noGrp="1"/>
          </p:cNvSpPr>
          <p:nvPr>
            <p:ph idx="1"/>
          </p:nvPr>
        </p:nvSpPr>
        <p:spPr>
          <a:xfrm>
            <a:off x="6411468" y="2546459"/>
            <a:ext cx="5458968" cy="3547872"/>
          </a:xfrm>
        </p:spPr>
        <p:txBody>
          <a:bodyPr anchor="t">
            <a:normAutofit/>
          </a:bodyPr>
          <a:lstStyle/>
          <a:p>
            <a:r>
              <a:rPr lang="nl-BE" sz="2200" dirty="0"/>
              <a:t>Gemiddelde leeftijd bij inkorting cycli = </a:t>
            </a:r>
            <a:r>
              <a:rPr lang="nl-BE" sz="2200" b="1" dirty="0"/>
              <a:t>40 jaar</a:t>
            </a:r>
            <a:r>
              <a:rPr lang="nl-BE" sz="2200" dirty="0"/>
              <a:t> of meer</a:t>
            </a:r>
          </a:p>
          <a:p>
            <a:endParaRPr lang="nl-BE" sz="2200" dirty="0"/>
          </a:p>
          <a:p>
            <a:r>
              <a:rPr lang="nl-BE" sz="2200" dirty="0"/>
              <a:t>Nog </a:t>
            </a:r>
            <a:r>
              <a:rPr lang="nl-BE" sz="2200" b="1" dirty="0"/>
              <a:t>OVULATOIRE</a:t>
            </a:r>
            <a:r>
              <a:rPr lang="nl-BE" sz="2200" dirty="0"/>
              <a:t> cycli</a:t>
            </a:r>
          </a:p>
          <a:p>
            <a:endParaRPr lang="nl-BE" sz="2200" dirty="0"/>
          </a:p>
          <a:p>
            <a:r>
              <a:rPr lang="nl-BE" sz="2200" dirty="0"/>
              <a:t>Wel </a:t>
            </a:r>
            <a:r>
              <a:rPr lang="nl-BE" sz="2200" b="1" dirty="0"/>
              <a:t>VERKORTING</a:t>
            </a:r>
            <a:r>
              <a:rPr lang="nl-BE" sz="2200" dirty="0"/>
              <a:t> VAN DE FOLLICULAIRE FASE (10 ipv14dagen) van de menstruele periode</a:t>
            </a:r>
          </a:p>
          <a:p>
            <a:endParaRPr lang="nl-BE" sz="2200" dirty="0"/>
          </a:p>
          <a:p>
            <a:endParaRPr lang="en-US" sz="2200" dirty="0"/>
          </a:p>
        </p:txBody>
      </p:sp>
      <p:pic>
        <p:nvPicPr>
          <p:cNvPr id="6" name="Tijdelijke aanduiding voor inhoud 5">
            <a:extLst>
              <a:ext uri="{FF2B5EF4-FFF2-40B4-BE49-F238E27FC236}">
                <a16:creationId xmlns:a16="http://schemas.microsoft.com/office/drawing/2014/main" id="{5A63520B-84FE-0A02-46E6-461C16038499}"/>
              </a:ext>
            </a:extLst>
          </p:cNvPr>
          <p:cNvPicPr>
            <a:picLocks noChangeAspect="1"/>
          </p:cNvPicPr>
          <p:nvPr/>
        </p:nvPicPr>
        <p:blipFill rotWithShape="1">
          <a:blip r:embed="rId3"/>
          <a:srcRect l="-1" r="543" b="2"/>
          <a:stretch/>
        </p:blipFill>
        <p:spPr>
          <a:xfrm>
            <a:off x="630936" y="2642616"/>
            <a:ext cx="5458968" cy="3355558"/>
          </a:xfrm>
          <a:prstGeom prst="rect">
            <a:avLst/>
          </a:prstGeom>
        </p:spPr>
      </p:pic>
    </p:spTree>
    <p:extLst>
      <p:ext uri="{BB962C8B-B14F-4D97-AF65-F5344CB8AC3E}">
        <p14:creationId xmlns:p14="http://schemas.microsoft.com/office/powerpoint/2010/main" val="285953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D4DF6B-60DC-D9EF-E1AF-E657A14B39D3}"/>
              </a:ext>
            </a:extLst>
          </p:cNvPr>
          <p:cNvSpPr>
            <a:spLocks noGrp="1"/>
          </p:cNvSpPr>
          <p:nvPr>
            <p:ph type="title"/>
          </p:nvPr>
        </p:nvSpPr>
        <p:spPr>
          <a:xfrm>
            <a:off x="362566" y="274639"/>
            <a:ext cx="11860567" cy="1143000"/>
          </a:xfrm>
        </p:spPr>
        <p:txBody>
          <a:bodyPr>
            <a:normAutofit/>
          </a:bodyPr>
          <a:lstStyle/>
          <a:p>
            <a:r>
              <a:rPr lang="nl-BE" sz="4000" dirty="0">
                <a:highlight>
                  <a:srgbClr val="00FFFF"/>
                </a:highlight>
              </a:rPr>
              <a:t>De menopauzale transitie -  de perimenopauze</a:t>
            </a:r>
          </a:p>
        </p:txBody>
      </p:sp>
      <p:sp>
        <p:nvSpPr>
          <p:cNvPr id="3" name="Tijdelijke aanduiding voor inhoud 2">
            <a:extLst>
              <a:ext uri="{FF2B5EF4-FFF2-40B4-BE49-F238E27FC236}">
                <a16:creationId xmlns:a16="http://schemas.microsoft.com/office/drawing/2014/main" id="{1D133CA3-ABE6-E1C5-18F2-FB641418AB2F}"/>
              </a:ext>
            </a:extLst>
          </p:cNvPr>
          <p:cNvSpPr>
            <a:spLocks noGrp="1"/>
          </p:cNvSpPr>
          <p:nvPr>
            <p:ph idx="1"/>
          </p:nvPr>
        </p:nvSpPr>
        <p:spPr>
          <a:xfrm>
            <a:off x="838200" y="1825625"/>
            <a:ext cx="11220450" cy="4351338"/>
          </a:xfrm>
        </p:spPr>
        <p:txBody>
          <a:bodyPr>
            <a:normAutofit lnSpcReduction="10000"/>
          </a:bodyPr>
          <a:lstStyle/>
          <a:p>
            <a:r>
              <a:rPr lang="nl-BE" sz="2800" b="1" dirty="0"/>
              <a:t>WAT!?</a:t>
            </a:r>
          </a:p>
          <a:p>
            <a:endParaRPr lang="nl-BE" sz="2800" dirty="0"/>
          </a:p>
          <a:p>
            <a:pPr lvl="1"/>
            <a:r>
              <a:rPr lang="nl-BE" sz="2400" dirty="0"/>
              <a:t>Begint doorgaans 4 jaar vòòr de laatste menstruatie, gemiddeld </a:t>
            </a:r>
            <a:r>
              <a:rPr lang="nl-BE" sz="2400" b="1" dirty="0"/>
              <a:t>47jaar</a:t>
            </a:r>
          </a:p>
          <a:p>
            <a:pPr lvl="1"/>
            <a:endParaRPr lang="nl-BE" sz="1600" dirty="0"/>
          </a:p>
          <a:p>
            <a:pPr lvl="1"/>
            <a:r>
              <a:rPr lang="nl-BE" sz="2400" dirty="0"/>
              <a:t>Gekenmerkt door:</a:t>
            </a:r>
          </a:p>
          <a:p>
            <a:pPr lvl="2"/>
            <a:r>
              <a:rPr lang="nl-BE" sz="1800" b="1" dirty="0"/>
              <a:t>Onregelmatige</a:t>
            </a:r>
            <a:r>
              <a:rPr lang="nl-BE" sz="1800" dirty="0"/>
              <a:t> menstruele cycli</a:t>
            </a:r>
          </a:p>
          <a:p>
            <a:pPr lvl="2"/>
            <a:r>
              <a:rPr lang="nl-BE" sz="1800" dirty="0"/>
              <a:t>Uitgesproken </a:t>
            </a:r>
            <a:r>
              <a:rPr lang="nl-BE" sz="1800" b="1" dirty="0"/>
              <a:t>hormonale fluctuaties</a:t>
            </a:r>
          </a:p>
          <a:p>
            <a:pPr lvl="2"/>
            <a:r>
              <a:rPr lang="nl-BE" sz="1800" dirty="0"/>
              <a:t>Vaak al gepaard met </a:t>
            </a:r>
            <a:r>
              <a:rPr lang="nl-BE" sz="1800" b="1" dirty="0"/>
              <a:t>symptomen</a:t>
            </a:r>
            <a:r>
              <a:rPr lang="nl-BE" sz="1800" dirty="0"/>
              <a:t> zoals</a:t>
            </a:r>
          </a:p>
          <a:p>
            <a:pPr marL="914400" lvl="2" indent="0">
              <a:buFont typeface="Arial"/>
              <a:buNone/>
            </a:pPr>
            <a:r>
              <a:rPr lang="nl-BE" sz="1800" dirty="0"/>
              <a:t>			hot flushes</a:t>
            </a:r>
          </a:p>
          <a:p>
            <a:pPr marL="457200" lvl="1" indent="0">
              <a:buFont typeface="Arial"/>
              <a:buNone/>
            </a:pPr>
            <a:r>
              <a:rPr lang="nl-BE" sz="1800" dirty="0"/>
              <a:t>				verstoorde slaap</a:t>
            </a:r>
          </a:p>
          <a:p>
            <a:pPr marL="457200" lvl="1" indent="0">
              <a:buFont typeface="Arial"/>
              <a:buNone/>
            </a:pPr>
            <a:r>
              <a:rPr lang="nl-BE" sz="1800" dirty="0"/>
              <a:t>				mood swings</a:t>
            </a:r>
          </a:p>
          <a:p>
            <a:pPr marL="457200" lvl="1" indent="0">
              <a:buFont typeface="Arial"/>
              <a:buNone/>
            </a:pPr>
            <a:r>
              <a:rPr lang="nl-BE" sz="1800" dirty="0"/>
              <a:t>				ook al beginnende veranderingen in lipiden profiel en botverlies</a:t>
            </a:r>
          </a:p>
          <a:p>
            <a:pPr lvl="2"/>
            <a:endParaRPr lang="nl-BE" sz="1800" dirty="0"/>
          </a:p>
          <a:p>
            <a:pPr marL="0" indent="0">
              <a:buNone/>
            </a:pPr>
            <a:endParaRPr lang="nl-BE" dirty="0"/>
          </a:p>
        </p:txBody>
      </p:sp>
    </p:spTree>
    <p:extLst>
      <p:ext uri="{BB962C8B-B14F-4D97-AF65-F5344CB8AC3E}">
        <p14:creationId xmlns:p14="http://schemas.microsoft.com/office/powerpoint/2010/main" val="900686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D133CA3-ABE6-E1C5-18F2-FB641418AB2F}"/>
              </a:ext>
            </a:extLst>
          </p:cNvPr>
          <p:cNvSpPr>
            <a:spLocks noGrp="1"/>
          </p:cNvSpPr>
          <p:nvPr>
            <p:ph idx="1"/>
          </p:nvPr>
        </p:nvSpPr>
        <p:spPr>
          <a:xfrm>
            <a:off x="838199" y="1444272"/>
            <a:ext cx="10972799" cy="5254977"/>
          </a:xfrm>
        </p:spPr>
        <p:txBody>
          <a:bodyPr>
            <a:normAutofit fontScale="77500" lnSpcReduction="20000"/>
          </a:bodyPr>
          <a:lstStyle/>
          <a:p>
            <a:r>
              <a:rPr lang="nl-BE" sz="2800" b="1" dirty="0"/>
              <a:t>VROEGE</a:t>
            </a:r>
          </a:p>
          <a:p>
            <a:endParaRPr lang="nl-BE" sz="2800" b="1" dirty="0"/>
          </a:p>
          <a:p>
            <a:pPr lvl="1"/>
            <a:r>
              <a:rPr lang="nl-BE" sz="2400" b="1" dirty="0"/>
              <a:t>Langere en/of kortere</a:t>
            </a:r>
            <a:r>
              <a:rPr lang="nl-BE" sz="2400" dirty="0"/>
              <a:t> menstruele cycli </a:t>
            </a:r>
          </a:p>
          <a:p>
            <a:pPr marL="219600" lvl="1" indent="0">
              <a:buNone/>
            </a:pPr>
            <a:r>
              <a:rPr lang="nl-BE" sz="2400" dirty="0"/>
              <a:t>(40-50dagen ipv 25-35dagen OF kortere cycli cfr later reproductieve periode)</a:t>
            </a:r>
          </a:p>
          <a:p>
            <a:pPr marL="219600" lvl="1" indent="0">
              <a:buNone/>
            </a:pPr>
            <a:endParaRPr lang="nl-BE" sz="2400" dirty="0"/>
          </a:p>
          <a:p>
            <a:pPr lvl="1"/>
            <a:r>
              <a:rPr lang="nl-BE" sz="2400" dirty="0"/>
              <a:t>Wel nog </a:t>
            </a:r>
            <a:r>
              <a:rPr lang="nl-BE" sz="2400" b="1" dirty="0"/>
              <a:t>enige regelmaat</a:t>
            </a:r>
          </a:p>
          <a:p>
            <a:pPr lvl="1"/>
            <a:endParaRPr lang="nl-BE" sz="2000" dirty="0"/>
          </a:p>
          <a:p>
            <a:pPr lvl="1"/>
            <a:endParaRPr lang="nl-BE" sz="2000" dirty="0"/>
          </a:p>
          <a:p>
            <a:r>
              <a:rPr lang="nl-BE" sz="2800" b="1" dirty="0"/>
              <a:t>LATE</a:t>
            </a:r>
          </a:p>
          <a:p>
            <a:endParaRPr lang="nl-BE" sz="2800" b="1" dirty="0"/>
          </a:p>
          <a:p>
            <a:pPr lvl="1"/>
            <a:r>
              <a:rPr lang="nl-BE" sz="2400" dirty="0"/>
              <a:t>Doorgaans 1-3jaar vòòr de laatste menstruatie</a:t>
            </a:r>
          </a:p>
          <a:p>
            <a:pPr lvl="1"/>
            <a:endParaRPr lang="nl-BE" sz="2400" dirty="0"/>
          </a:p>
          <a:p>
            <a:pPr lvl="1"/>
            <a:r>
              <a:rPr lang="nl-BE" sz="2400" dirty="0"/>
              <a:t>Meer </a:t>
            </a:r>
            <a:r>
              <a:rPr lang="nl-BE" sz="2400" b="1" dirty="0"/>
              <a:t>drastische</a:t>
            </a:r>
            <a:r>
              <a:rPr lang="nl-BE" sz="2400" dirty="0"/>
              <a:t> veranderingen in menstruele cylus</a:t>
            </a:r>
          </a:p>
          <a:p>
            <a:pPr lvl="2"/>
            <a:r>
              <a:rPr lang="nl-BE" sz="1800" dirty="0"/>
              <a:t>Cyli die overgeslagen worden</a:t>
            </a:r>
          </a:p>
          <a:p>
            <a:pPr lvl="2"/>
            <a:r>
              <a:rPr lang="nl-BE" sz="1800" dirty="0"/>
              <a:t>Periodes van amenorree</a:t>
            </a:r>
          </a:p>
          <a:p>
            <a:pPr lvl="2"/>
            <a:r>
              <a:rPr lang="nl-BE" sz="1800" dirty="0"/>
              <a:t>Toegenomen aantal anovulatoire cycli</a:t>
            </a:r>
          </a:p>
          <a:p>
            <a:pPr lvl="1"/>
            <a:endParaRPr lang="nl-BE" dirty="0"/>
          </a:p>
          <a:p>
            <a:pPr marL="914400" lvl="2" indent="0">
              <a:buNone/>
            </a:pPr>
            <a:r>
              <a:rPr lang="nl-BE" dirty="0"/>
              <a:t>											NIET ALLE VROUWEN VOLGEN DIT “TYPISCHE” BLOEDINGSPATROON</a:t>
            </a:r>
          </a:p>
          <a:p>
            <a:pPr marL="914400" lvl="2" indent="0">
              <a:buNone/>
            </a:pPr>
            <a:r>
              <a:rPr lang="nl-BE" dirty="0"/>
              <a:t>											DOORGAANS </a:t>
            </a:r>
            <a:r>
              <a:rPr lang="nl-BE" b="1" dirty="0"/>
              <a:t>AFNAME</a:t>
            </a:r>
            <a:r>
              <a:rPr lang="nl-BE" dirty="0"/>
              <a:t> IN HOEVEELHEID BLOEDVERLIES</a:t>
            </a:r>
          </a:p>
          <a:p>
            <a:pPr lvl="2"/>
            <a:endParaRPr lang="nl-BE" dirty="0"/>
          </a:p>
          <a:p>
            <a:pPr marL="0" indent="0">
              <a:buNone/>
            </a:pPr>
            <a:endParaRPr lang="nl-BE" dirty="0"/>
          </a:p>
        </p:txBody>
      </p:sp>
      <p:sp>
        <p:nvSpPr>
          <p:cNvPr id="6" name="Titel 1">
            <a:extLst>
              <a:ext uri="{FF2B5EF4-FFF2-40B4-BE49-F238E27FC236}">
                <a16:creationId xmlns:a16="http://schemas.microsoft.com/office/drawing/2014/main" id="{D8728542-6021-2A43-A03D-9FE010FE98C0}"/>
              </a:ext>
            </a:extLst>
          </p:cNvPr>
          <p:cNvSpPr>
            <a:spLocks noGrp="1"/>
          </p:cNvSpPr>
          <p:nvPr>
            <p:ph type="title"/>
          </p:nvPr>
        </p:nvSpPr>
        <p:spPr>
          <a:xfrm>
            <a:off x="609600" y="301272"/>
            <a:ext cx="10972800" cy="1143000"/>
          </a:xfrm>
        </p:spPr>
        <p:txBody>
          <a:bodyPr>
            <a:normAutofit fontScale="90000"/>
          </a:bodyPr>
          <a:lstStyle/>
          <a:p>
            <a:r>
              <a:rPr lang="nl-BE" sz="4000" dirty="0">
                <a:highlight>
                  <a:srgbClr val="00FFFF"/>
                </a:highlight>
              </a:rPr>
              <a:t>De menopauzale transitie  -  de perimenopauze</a:t>
            </a:r>
          </a:p>
        </p:txBody>
      </p:sp>
    </p:spTree>
    <p:extLst>
      <p:ext uri="{BB962C8B-B14F-4D97-AF65-F5344CB8AC3E}">
        <p14:creationId xmlns:p14="http://schemas.microsoft.com/office/powerpoint/2010/main" val="1360268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7">
            <a:extLst>
              <a:ext uri="{FF2B5EF4-FFF2-40B4-BE49-F238E27FC236}">
                <a16:creationId xmlns:a16="http://schemas.microsoft.com/office/drawing/2014/main" id="{6D90987D-7190-016E-06BF-67EA3142745E}"/>
              </a:ext>
            </a:extLst>
          </p:cNvPr>
          <p:cNvPicPr>
            <a:picLocks noChangeAspect="1"/>
          </p:cNvPicPr>
          <p:nvPr/>
        </p:nvPicPr>
        <p:blipFill>
          <a:blip r:embed="rId2"/>
          <a:srcRect l="545" r="2883"/>
          <a:stretch>
            <a:fillRect/>
          </a:stretch>
        </p:blipFill>
        <p:spPr>
          <a:xfrm>
            <a:off x="8210179" y="2219732"/>
            <a:ext cx="3134564" cy="3245840"/>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p:spPr>
      </p:pic>
      <p:pic>
        <p:nvPicPr>
          <p:cNvPr id="6" name="Tijdelijke aanduiding voor inhoud 5">
            <a:extLst>
              <a:ext uri="{FF2B5EF4-FFF2-40B4-BE49-F238E27FC236}">
                <a16:creationId xmlns:a16="http://schemas.microsoft.com/office/drawing/2014/main" id="{1EE4EA0F-4782-B661-1ADE-9EE4D2571698}"/>
              </a:ext>
            </a:extLst>
          </p:cNvPr>
          <p:cNvPicPr>
            <a:picLocks noChangeAspect="1"/>
          </p:cNvPicPr>
          <p:nvPr/>
        </p:nvPicPr>
        <p:blipFill>
          <a:blip r:embed="rId3"/>
          <a:srcRect l="-981" t="1" r="928" b="6"/>
          <a:stretch>
            <a:fillRect/>
          </a:stretch>
        </p:blipFill>
        <p:spPr>
          <a:xfrm>
            <a:off x="220352" y="2589763"/>
            <a:ext cx="7649261" cy="4181606"/>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p:spPr>
      </p:pic>
      <mc:AlternateContent xmlns:mc="http://schemas.openxmlformats.org/markup-compatibility/2006" xmlns:p14="http://schemas.microsoft.com/office/powerpoint/2010/main">
        <mc:Choice Requires="p14">
          <p:contentPart p14:bwMode="auto" r:id="rId4">
            <p14:nvContentPartPr>
              <p14:cNvPr id="11" name="Inkt 10">
                <a:extLst>
                  <a:ext uri="{FF2B5EF4-FFF2-40B4-BE49-F238E27FC236}">
                    <a16:creationId xmlns:a16="http://schemas.microsoft.com/office/drawing/2014/main" id="{45DAF5A9-2665-43F9-C893-713B4CF4550E}"/>
                  </a:ext>
                </a:extLst>
              </p14:cNvPr>
              <p14:cNvContentPartPr/>
              <p14:nvPr/>
            </p14:nvContentPartPr>
            <p14:xfrm>
              <a:off x="8659813" y="2477443"/>
              <a:ext cx="2235960" cy="3385800"/>
            </p14:xfrm>
          </p:contentPart>
        </mc:Choice>
        <mc:Fallback xmlns="">
          <p:pic>
            <p:nvPicPr>
              <p:cNvPr id="11" name="Inkt 10">
                <a:extLst>
                  <a:ext uri="{FF2B5EF4-FFF2-40B4-BE49-F238E27FC236}">
                    <a16:creationId xmlns:a16="http://schemas.microsoft.com/office/drawing/2014/main" id="{45DAF5A9-2665-43F9-C893-713B4CF4550E}"/>
                  </a:ext>
                </a:extLst>
              </p:cNvPr>
              <p:cNvPicPr/>
              <p:nvPr/>
            </p:nvPicPr>
            <p:blipFill>
              <a:blip r:embed="rId5"/>
              <a:stretch>
                <a:fillRect/>
              </a:stretch>
            </p:blipFill>
            <p:spPr>
              <a:xfrm>
                <a:off x="8577360" y="2395003"/>
                <a:ext cx="2400146" cy="35499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4" name="Inkt 13">
                <a:extLst>
                  <a:ext uri="{FF2B5EF4-FFF2-40B4-BE49-F238E27FC236}">
                    <a16:creationId xmlns:a16="http://schemas.microsoft.com/office/drawing/2014/main" id="{926654D7-B054-D310-1D52-62850BDF7381}"/>
                  </a:ext>
                </a:extLst>
              </p14:cNvPr>
              <p14:cNvContentPartPr/>
              <p14:nvPr/>
            </p14:nvContentPartPr>
            <p14:xfrm>
              <a:off x="8117653" y="2589763"/>
              <a:ext cx="3026160" cy="3074760"/>
            </p14:xfrm>
          </p:contentPart>
        </mc:Choice>
        <mc:Fallback xmlns="">
          <p:pic>
            <p:nvPicPr>
              <p:cNvPr id="14" name="Inkt 13">
                <a:extLst>
                  <a:ext uri="{FF2B5EF4-FFF2-40B4-BE49-F238E27FC236}">
                    <a16:creationId xmlns:a16="http://schemas.microsoft.com/office/drawing/2014/main" id="{926654D7-B054-D310-1D52-62850BDF7381}"/>
                  </a:ext>
                </a:extLst>
              </p:cNvPr>
              <p:cNvPicPr/>
              <p:nvPr/>
            </p:nvPicPr>
            <p:blipFill>
              <a:blip r:embed="rId7"/>
              <a:stretch>
                <a:fillRect/>
              </a:stretch>
            </p:blipFill>
            <p:spPr>
              <a:xfrm>
                <a:off x="8056093" y="2528203"/>
                <a:ext cx="3149280" cy="3197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1" name="Inkt 30">
                <a:extLst>
                  <a:ext uri="{FF2B5EF4-FFF2-40B4-BE49-F238E27FC236}">
                    <a16:creationId xmlns:a16="http://schemas.microsoft.com/office/drawing/2014/main" id="{50E1C8C4-0CEB-EC27-A28B-FD8F8E9424A7}"/>
                  </a:ext>
                </a:extLst>
              </p14:cNvPr>
              <p14:cNvContentPartPr/>
              <p14:nvPr/>
            </p14:nvContentPartPr>
            <p14:xfrm>
              <a:off x="2783173" y="2574643"/>
              <a:ext cx="2863080" cy="721800"/>
            </p14:xfrm>
          </p:contentPart>
        </mc:Choice>
        <mc:Fallback xmlns="">
          <p:pic>
            <p:nvPicPr>
              <p:cNvPr id="31" name="Inkt 30">
                <a:extLst>
                  <a:ext uri="{FF2B5EF4-FFF2-40B4-BE49-F238E27FC236}">
                    <a16:creationId xmlns:a16="http://schemas.microsoft.com/office/drawing/2014/main" id="{50E1C8C4-0CEB-EC27-A28B-FD8F8E9424A7}"/>
                  </a:ext>
                </a:extLst>
              </p:cNvPr>
              <p:cNvPicPr/>
              <p:nvPr/>
            </p:nvPicPr>
            <p:blipFill>
              <a:blip r:embed="rId9"/>
              <a:stretch>
                <a:fillRect/>
              </a:stretch>
            </p:blipFill>
            <p:spPr>
              <a:xfrm>
                <a:off x="2721613" y="2513083"/>
                <a:ext cx="2986200" cy="844920"/>
              </a:xfrm>
              <a:prstGeom prst="rect">
                <a:avLst/>
              </a:prstGeom>
            </p:spPr>
          </p:pic>
        </mc:Fallback>
      </mc:AlternateContent>
      <p:sp>
        <p:nvSpPr>
          <p:cNvPr id="12" name="Titel 1">
            <a:extLst>
              <a:ext uri="{FF2B5EF4-FFF2-40B4-BE49-F238E27FC236}">
                <a16:creationId xmlns:a16="http://schemas.microsoft.com/office/drawing/2014/main" id="{658780C1-9D50-AF4F-BD05-A03032690186}"/>
              </a:ext>
            </a:extLst>
          </p:cNvPr>
          <p:cNvSpPr>
            <a:spLocks noGrp="1"/>
          </p:cNvSpPr>
          <p:nvPr>
            <p:ph type="title"/>
          </p:nvPr>
        </p:nvSpPr>
        <p:spPr/>
        <p:txBody>
          <a:bodyPr>
            <a:normAutofit fontScale="90000"/>
          </a:bodyPr>
          <a:lstStyle/>
          <a:p>
            <a:r>
              <a:rPr lang="nl-BE" sz="4000" dirty="0">
                <a:highlight>
                  <a:srgbClr val="00FFFF"/>
                </a:highlight>
              </a:rPr>
              <a:t>De menopauzale transitie  -  de perimenopauze</a:t>
            </a:r>
          </a:p>
        </p:txBody>
      </p:sp>
    </p:spTree>
    <p:extLst>
      <p:ext uri="{BB962C8B-B14F-4D97-AF65-F5344CB8AC3E}">
        <p14:creationId xmlns:p14="http://schemas.microsoft.com/office/powerpoint/2010/main" val="1013312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DB94AF-DF64-7FEB-1FC9-0357AD543961}"/>
              </a:ext>
            </a:extLst>
          </p:cNvPr>
          <p:cNvSpPr>
            <a:spLocks noGrp="1"/>
          </p:cNvSpPr>
          <p:nvPr>
            <p:ph type="title"/>
          </p:nvPr>
        </p:nvSpPr>
        <p:spPr/>
        <p:txBody>
          <a:bodyPr>
            <a:normAutofit/>
          </a:bodyPr>
          <a:lstStyle/>
          <a:p>
            <a:r>
              <a:rPr lang="nl-BE" sz="4000" dirty="0">
                <a:highlight>
                  <a:srgbClr val="FF00FF"/>
                </a:highlight>
              </a:rPr>
              <a:t>De (post)menopauze</a:t>
            </a:r>
          </a:p>
        </p:txBody>
      </p:sp>
      <p:sp>
        <p:nvSpPr>
          <p:cNvPr id="3" name="Tijdelijke aanduiding voor inhoud 2">
            <a:extLst>
              <a:ext uri="{FF2B5EF4-FFF2-40B4-BE49-F238E27FC236}">
                <a16:creationId xmlns:a16="http://schemas.microsoft.com/office/drawing/2014/main" id="{15F12C05-511D-7D85-EF9A-5A7E942471E4}"/>
              </a:ext>
            </a:extLst>
          </p:cNvPr>
          <p:cNvSpPr>
            <a:spLocks noGrp="1"/>
          </p:cNvSpPr>
          <p:nvPr>
            <p:ph idx="1"/>
          </p:nvPr>
        </p:nvSpPr>
        <p:spPr/>
        <p:txBody>
          <a:bodyPr>
            <a:normAutofit/>
          </a:bodyPr>
          <a:lstStyle/>
          <a:p>
            <a:r>
              <a:rPr lang="nl-BE" sz="2800" dirty="0"/>
              <a:t>Uitblijven van de menses</a:t>
            </a:r>
          </a:p>
          <a:p>
            <a:r>
              <a:rPr lang="nl-BE" sz="2800" dirty="0"/>
              <a:t>Verdere stijging van het FSH</a:t>
            </a:r>
          </a:p>
          <a:p>
            <a:endParaRPr lang="nl-BE" sz="2800" dirty="0"/>
          </a:p>
          <a:p>
            <a:r>
              <a:rPr lang="nl-BE" sz="2800" b="1" dirty="0"/>
              <a:t>VROEGE</a:t>
            </a:r>
          </a:p>
          <a:p>
            <a:pPr lvl="1"/>
            <a:r>
              <a:rPr lang="nl-BE" sz="2800" dirty="0"/>
              <a:t>Eerste 2-6jaar na de laatste menstruatie</a:t>
            </a:r>
          </a:p>
          <a:p>
            <a:endParaRPr lang="nl-BE" sz="2800" dirty="0"/>
          </a:p>
          <a:p>
            <a:r>
              <a:rPr lang="nl-BE" sz="2800" b="1" dirty="0"/>
              <a:t>LATE</a:t>
            </a:r>
          </a:p>
          <a:p>
            <a:pPr lvl="1"/>
            <a:r>
              <a:rPr lang="nl-BE" sz="2800" dirty="0"/>
              <a:t>Jaren na de vroege postmenopauze</a:t>
            </a:r>
            <a:endParaRPr lang="nl-BE" sz="2400" dirty="0"/>
          </a:p>
        </p:txBody>
      </p:sp>
    </p:spTree>
    <p:extLst>
      <p:ext uri="{BB962C8B-B14F-4D97-AF65-F5344CB8AC3E}">
        <p14:creationId xmlns:p14="http://schemas.microsoft.com/office/powerpoint/2010/main" val="1353961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CF16D2-783F-AF88-7A6D-94A9F56CBB05}"/>
              </a:ext>
            </a:extLst>
          </p:cNvPr>
          <p:cNvSpPr>
            <a:spLocks noGrp="1"/>
          </p:cNvSpPr>
          <p:nvPr>
            <p:ph type="title"/>
          </p:nvPr>
        </p:nvSpPr>
        <p:spPr>
          <a:xfrm>
            <a:off x="239386" y="640080"/>
            <a:ext cx="5113849" cy="1490561"/>
          </a:xfrm>
        </p:spPr>
        <p:txBody>
          <a:bodyPr vert="horz" lIns="91440" tIns="45720" rIns="91440" bIns="45720" rtlCol="0" anchor="b">
            <a:normAutofit/>
          </a:bodyPr>
          <a:lstStyle/>
          <a:p>
            <a:pPr marL="914400" indent="-914400">
              <a:buFont typeface="+mj-lt"/>
              <a:buAutoNum type="arabicPeriod" startAt="2"/>
            </a:pPr>
            <a:r>
              <a:rPr lang="nl-BE" sz="4400" kern="1200" dirty="0">
                <a:solidFill>
                  <a:schemeClr val="tx1"/>
                </a:solidFill>
                <a:latin typeface="+mj-lt"/>
                <a:ea typeface="+mj-ea"/>
                <a:cs typeface="+mj-cs"/>
              </a:rPr>
              <a:t>Symptomen</a:t>
            </a:r>
            <a:br>
              <a:rPr lang="nl-BE" sz="4400" kern="1200" dirty="0">
                <a:solidFill>
                  <a:schemeClr val="tx1"/>
                </a:solidFill>
                <a:latin typeface="+mj-lt"/>
                <a:ea typeface="+mj-ea"/>
                <a:cs typeface="+mj-cs"/>
              </a:rPr>
            </a:br>
            <a:endParaRPr lang="en-US" sz="4400" kern="1200" dirty="0">
              <a:solidFill>
                <a:schemeClr val="tx1"/>
              </a:solidFill>
              <a:latin typeface="+mj-lt"/>
              <a:ea typeface="+mj-ea"/>
              <a:cs typeface="+mj-cs"/>
            </a:endParaRPr>
          </a:p>
        </p:txBody>
      </p:sp>
      <p:pic>
        <p:nvPicPr>
          <p:cNvPr id="6" name="Tijdelijke aanduiding voor inhoud 5">
            <a:extLst>
              <a:ext uri="{FF2B5EF4-FFF2-40B4-BE49-F238E27FC236}">
                <a16:creationId xmlns:a16="http://schemas.microsoft.com/office/drawing/2014/main" id="{165FF242-B530-7D29-1641-4374C123336A}"/>
              </a:ext>
            </a:extLst>
          </p:cNvPr>
          <p:cNvPicPr>
            <a:picLocks noGrp="1" noChangeAspect="1"/>
          </p:cNvPicPr>
          <p:nvPr>
            <p:ph idx="1"/>
          </p:nvPr>
        </p:nvPicPr>
        <p:blipFill>
          <a:blip r:embed="rId2"/>
          <a:stretch>
            <a:fillRect/>
          </a:stretch>
        </p:blipFill>
        <p:spPr>
          <a:xfrm>
            <a:off x="5921093" y="158957"/>
            <a:ext cx="5113849" cy="6352608"/>
          </a:xfrm>
          <a:prstGeom prst="rect">
            <a:avLst/>
          </a:prstGeom>
        </p:spPr>
      </p:pic>
    </p:spTree>
    <p:extLst>
      <p:ext uri="{BB962C8B-B14F-4D97-AF65-F5344CB8AC3E}">
        <p14:creationId xmlns:p14="http://schemas.microsoft.com/office/powerpoint/2010/main" val="3237744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86AB20-AA24-1F87-0740-E13A7FD5CD44}"/>
              </a:ext>
            </a:extLst>
          </p:cNvPr>
          <p:cNvSpPr>
            <a:spLocks noGrp="1"/>
          </p:cNvSpPr>
          <p:nvPr>
            <p:ph type="title"/>
          </p:nvPr>
        </p:nvSpPr>
        <p:spPr>
          <a:xfrm>
            <a:off x="838200" y="3513931"/>
            <a:ext cx="3143250" cy="2601119"/>
          </a:xfrm>
        </p:spPr>
        <p:txBody>
          <a:bodyPr anchor="t">
            <a:normAutofit/>
          </a:bodyPr>
          <a:lstStyle/>
          <a:p>
            <a:pPr algn="ctr"/>
            <a:r>
              <a:rPr lang="nl-BE" sz="4000" b="1" dirty="0"/>
              <a:t>Symptomen</a:t>
            </a:r>
            <a:r>
              <a:rPr lang="nl-BE" sz="4000" dirty="0"/>
              <a:t> </a:t>
            </a:r>
          </a:p>
        </p:txBody>
      </p:sp>
      <p:pic>
        <p:nvPicPr>
          <p:cNvPr id="6" name="Afbeelding 5">
            <a:extLst>
              <a:ext uri="{FF2B5EF4-FFF2-40B4-BE49-F238E27FC236}">
                <a16:creationId xmlns:a16="http://schemas.microsoft.com/office/drawing/2014/main" id="{F393CAFA-0566-BA79-432C-E67E4738075D}"/>
              </a:ext>
            </a:extLst>
          </p:cNvPr>
          <p:cNvPicPr>
            <a:picLocks noChangeAspect="1"/>
          </p:cNvPicPr>
          <p:nvPr/>
        </p:nvPicPr>
        <p:blipFill>
          <a:blip r:embed="rId2"/>
          <a:stretch>
            <a:fillRect/>
          </a:stretch>
        </p:blipFill>
        <p:spPr>
          <a:xfrm>
            <a:off x="201754" y="810310"/>
            <a:ext cx="3779696" cy="2362310"/>
          </a:xfrm>
          <a:prstGeom prst="rect">
            <a:avLst/>
          </a:prstGeom>
        </p:spPr>
      </p:pic>
      <p:sp>
        <p:nvSpPr>
          <p:cNvPr id="3" name="Tijdelijke aanduiding voor inhoud 2">
            <a:extLst>
              <a:ext uri="{FF2B5EF4-FFF2-40B4-BE49-F238E27FC236}">
                <a16:creationId xmlns:a16="http://schemas.microsoft.com/office/drawing/2014/main" id="{D55D0D4B-2663-D6C7-D943-F23CC24F5BA5}"/>
              </a:ext>
            </a:extLst>
          </p:cNvPr>
          <p:cNvSpPr>
            <a:spLocks noGrp="1"/>
          </p:cNvSpPr>
          <p:nvPr>
            <p:ph idx="1"/>
          </p:nvPr>
        </p:nvSpPr>
        <p:spPr>
          <a:xfrm>
            <a:off x="4200652" y="730249"/>
            <a:ext cx="7153147" cy="5384801"/>
          </a:xfrm>
        </p:spPr>
        <p:txBody>
          <a:bodyPr anchor="ctr">
            <a:normAutofit fontScale="92500" lnSpcReduction="10000"/>
          </a:bodyPr>
          <a:lstStyle/>
          <a:p>
            <a:r>
              <a:rPr lang="nl-BE" sz="2800" dirty="0"/>
              <a:t>Vasomotorische symptomen</a:t>
            </a:r>
          </a:p>
          <a:p>
            <a:r>
              <a:rPr lang="nl-BE" sz="2800" dirty="0"/>
              <a:t>Psychologische veranderingen</a:t>
            </a:r>
          </a:p>
          <a:p>
            <a:r>
              <a:rPr lang="nl-BE" sz="2800" dirty="0"/>
              <a:t>Gewrichts- en spierpijnen</a:t>
            </a:r>
          </a:p>
          <a:p>
            <a:endParaRPr lang="nl-BE" sz="2800" dirty="0"/>
          </a:p>
          <a:p>
            <a:r>
              <a:rPr lang="nl-BE" sz="2400" dirty="0"/>
              <a:t>Verstoring van de slaap</a:t>
            </a:r>
          </a:p>
          <a:p>
            <a:r>
              <a:rPr lang="nl-BE" sz="2400" dirty="0"/>
              <a:t>Cognitieve veranderingen</a:t>
            </a:r>
          </a:p>
          <a:p>
            <a:r>
              <a:rPr lang="nl-BE" sz="2400" dirty="0"/>
              <a:t>Urogenitale klachten (genito-urinair syndroom van de menopauze)</a:t>
            </a:r>
          </a:p>
          <a:p>
            <a:r>
              <a:rPr lang="nl-BE" sz="2400" dirty="0"/>
              <a:t>Seksuele veranderingen</a:t>
            </a:r>
            <a:endParaRPr lang="nl-BE" sz="2400" b="1" dirty="0"/>
          </a:p>
          <a:p>
            <a:r>
              <a:rPr lang="nl-BE" sz="2400" dirty="0"/>
              <a:t>Hoofdpijn</a:t>
            </a:r>
          </a:p>
          <a:p>
            <a:r>
              <a:rPr lang="nl-BE" sz="2400" dirty="0"/>
              <a:t>Droge huid</a:t>
            </a:r>
          </a:p>
          <a:p>
            <a:r>
              <a:rPr lang="nl-BE" sz="2400" dirty="0"/>
              <a:t>Gewichtstoename</a:t>
            </a:r>
          </a:p>
          <a:p>
            <a:r>
              <a:rPr lang="nl-BE" sz="2400" dirty="0"/>
              <a:t>…</a:t>
            </a:r>
          </a:p>
          <a:p>
            <a:endParaRPr lang="nl-BE" sz="1800" dirty="0"/>
          </a:p>
        </p:txBody>
      </p:sp>
    </p:spTree>
    <p:extLst>
      <p:ext uri="{BB962C8B-B14F-4D97-AF65-F5344CB8AC3E}">
        <p14:creationId xmlns:p14="http://schemas.microsoft.com/office/powerpoint/2010/main" val="1014616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98DD61-4774-9269-A35C-75BAC5617C9A}"/>
              </a:ext>
            </a:extLst>
          </p:cNvPr>
          <p:cNvSpPr>
            <a:spLocks noGrp="1"/>
          </p:cNvSpPr>
          <p:nvPr>
            <p:ph type="title"/>
          </p:nvPr>
        </p:nvSpPr>
        <p:spPr>
          <a:xfrm>
            <a:off x="836611" y="605791"/>
            <a:ext cx="8204519" cy="832996"/>
          </a:xfrm>
        </p:spPr>
        <p:txBody>
          <a:bodyPr>
            <a:normAutofit/>
          </a:bodyPr>
          <a:lstStyle/>
          <a:p>
            <a:r>
              <a:rPr lang="nl-BE" sz="3200" b="1" dirty="0"/>
              <a:t>Vasomotorische klachten</a:t>
            </a:r>
          </a:p>
        </p:txBody>
      </p:sp>
      <p:pic>
        <p:nvPicPr>
          <p:cNvPr id="11" name="Tijdelijke aanduiding voor inhoud 10">
            <a:extLst>
              <a:ext uri="{FF2B5EF4-FFF2-40B4-BE49-F238E27FC236}">
                <a16:creationId xmlns:a16="http://schemas.microsoft.com/office/drawing/2014/main" id="{DD5686BA-5B07-F197-14D4-973AEC62A733}"/>
              </a:ext>
            </a:extLst>
          </p:cNvPr>
          <p:cNvPicPr>
            <a:picLocks noGrp="1" noChangeAspect="1"/>
          </p:cNvPicPr>
          <p:nvPr>
            <p:ph type="pic" idx="1"/>
          </p:nvPr>
        </p:nvPicPr>
        <p:blipFill>
          <a:blip r:embed="rId3"/>
          <a:srcRect l="18339" r="18339"/>
          <a:stretch/>
        </p:blipFill>
        <p:spPr>
          <a:xfrm>
            <a:off x="3592039" y="2057400"/>
            <a:ext cx="4425062" cy="3494069"/>
          </a:xfrm>
          <a:prstGeom prst="rect">
            <a:avLst/>
          </a:prstGeom>
        </p:spPr>
      </p:pic>
      <p:sp>
        <p:nvSpPr>
          <p:cNvPr id="3" name="Tijdelijke aanduiding voor inhoud 2">
            <a:extLst>
              <a:ext uri="{FF2B5EF4-FFF2-40B4-BE49-F238E27FC236}">
                <a16:creationId xmlns:a16="http://schemas.microsoft.com/office/drawing/2014/main" id="{0C6C7464-FDE0-3398-2F2B-FEC78EE7D6FD}"/>
              </a:ext>
            </a:extLst>
          </p:cNvPr>
          <p:cNvSpPr>
            <a:spLocks noGrp="1"/>
          </p:cNvSpPr>
          <p:nvPr>
            <p:ph idx="4294967295"/>
          </p:nvPr>
        </p:nvSpPr>
        <p:spPr>
          <a:xfrm>
            <a:off x="836612" y="2363788"/>
            <a:ext cx="4346576" cy="3806295"/>
          </a:xfrm>
        </p:spPr>
        <p:txBody>
          <a:bodyPr/>
          <a:lstStyle/>
          <a:p>
            <a:r>
              <a:rPr lang="nl-BE" sz="2800" dirty="0"/>
              <a:t>De vapeur </a:t>
            </a:r>
          </a:p>
          <a:p>
            <a:pPr marL="0" indent="0">
              <a:buNone/>
            </a:pPr>
            <a:r>
              <a:rPr lang="nl-BE" sz="2000" dirty="0"/>
              <a:t>hot flush </a:t>
            </a:r>
          </a:p>
          <a:p>
            <a:pPr marL="0" indent="0">
              <a:buNone/>
            </a:pPr>
            <a:r>
              <a:rPr lang="nl-BE" sz="2000" dirty="0"/>
              <a:t>opvlieger </a:t>
            </a:r>
          </a:p>
          <a:p>
            <a:pPr marL="0" indent="0">
              <a:buNone/>
            </a:pPr>
            <a:r>
              <a:rPr lang="nl-BE" sz="2000" dirty="0"/>
              <a:t>warmte-opwelling</a:t>
            </a:r>
          </a:p>
          <a:p>
            <a:pPr marL="0" indent="0">
              <a:buNone/>
            </a:pPr>
            <a:endParaRPr lang="nl-BE" dirty="0"/>
          </a:p>
          <a:p>
            <a:r>
              <a:rPr lang="nl-BE" sz="2800" dirty="0"/>
              <a:t>Nachtzweten</a:t>
            </a:r>
          </a:p>
          <a:p>
            <a:pPr marL="0" indent="0">
              <a:buNone/>
            </a:pPr>
            <a:endParaRPr lang="nl-BE" dirty="0"/>
          </a:p>
          <a:p>
            <a:pPr marL="0" indent="0">
              <a:buNone/>
            </a:pPr>
            <a:endParaRPr lang="nl-BE" dirty="0"/>
          </a:p>
        </p:txBody>
      </p:sp>
      <p:sp>
        <p:nvSpPr>
          <p:cNvPr id="12" name="Tekstvak 11">
            <a:extLst>
              <a:ext uri="{FF2B5EF4-FFF2-40B4-BE49-F238E27FC236}">
                <a16:creationId xmlns:a16="http://schemas.microsoft.com/office/drawing/2014/main" id="{98B4356B-A3E7-EE18-2CE6-100140FE81C2}"/>
              </a:ext>
            </a:extLst>
          </p:cNvPr>
          <p:cNvSpPr txBox="1"/>
          <p:nvPr/>
        </p:nvSpPr>
        <p:spPr>
          <a:xfrm>
            <a:off x="8525057" y="2057401"/>
            <a:ext cx="3328275" cy="2031325"/>
          </a:xfrm>
          <a:prstGeom prst="rect">
            <a:avLst/>
          </a:prstGeom>
          <a:noFill/>
        </p:spPr>
        <p:txBody>
          <a:bodyPr wrap="square" rtlCol="0">
            <a:spAutoFit/>
          </a:bodyPr>
          <a:lstStyle/>
          <a:p>
            <a:pPr marL="285750" indent="-285750" algn="l">
              <a:buFont typeface="Arial" panose="020B0604020202020204" pitchFamily="34" charset="0"/>
              <a:buChar char="•"/>
            </a:pPr>
            <a:r>
              <a:rPr lang="nl-BE" dirty="0"/>
              <a:t>Duur: 2-4 minuten</a:t>
            </a:r>
          </a:p>
          <a:p>
            <a:pPr marL="285750" indent="-285750" algn="l">
              <a:buFont typeface="Arial" panose="020B0604020202020204" pitchFamily="34" charset="0"/>
              <a:buChar char="•"/>
            </a:pPr>
            <a:r>
              <a:rPr lang="nl-BE" dirty="0"/>
              <a:t>Vergezeld van zweten en palpitaties</a:t>
            </a:r>
          </a:p>
          <a:p>
            <a:pPr marL="285750" indent="-285750" algn="l">
              <a:buFont typeface="Arial" panose="020B0604020202020204" pitchFamily="34" charset="0"/>
              <a:buChar char="•"/>
            </a:pPr>
            <a:r>
              <a:rPr lang="nl-BE" dirty="0"/>
              <a:t>Kan van 1-2x/d tot 1x per uur ged 24h</a:t>
            </a:r>
          </a:p>
          <a:p>
            <a:pPr marL="285750" indent="-285750" algn="l">
              <a:buFont typeface="Arial" panose="020B0604020202020204" pitchFamily="34" charset="0"/>
              <a:buChar char="•"/>
            </a:pPr>
            <a:r>
              <a:rPr lang="nl-BE" dirty="0"/>
              <a:t>Soms tot 20jaar na de laatste menstruatie</a:t>
            </a:r>
          </a:p>
        </p:txBody>
      </p:sp>
      <p:sp>
        <p:nvSpPr>
          <p:cNvPr id="15" name="Tekstvak 14">
            <a:extLst>
              <a:ext uri="{FF2B5EF4-FFF2-40B4-BE49-F238E27FC236}">
                <a16:creationId xmlns:a16="http://schemas.microsoft.com/office/drawing/2014/main" id="{44BF67D6-DAC4-5779-AFA3-6C2CEE727DDD}"/>
              </a:ext>
            </a:extLst>
          </p:cNvPr>
          <p:cNvSpPr txBox="1"/>
          <p:nvPr/>
        </p:nvSpPr>
        <p:spPr>
          <a:xfrm>
            <a:off x="8525057" y="4341283"/>
            <a:ext cx="3459656" cy="2031325"/>
          </a:xfrm>
          <a:prstGeom prst="rect">
            <a:avLst/>
          </a:prstGeom>
          <a:noFill/>
        </p:spPr>
        <p:txBody>
          <a:bodyPr wrap="square" rtlCol="0">
            <a:spAutoFit/>
          </a:bodyPr>
          <a:lstStyle/>
          <a:p>
            <a:pPr marL="285750" indent="-285750" algn="l">
              <a:buFont typeface="Arial" panose="020B0604020202020204" pitchFamily="34" charset="0"/>
              <a:buChar char="•"/>
            </a:pPr>
            <a:r>
              <a:rPr lang="nl-BE" dirty="0"/>
              <a:t>Impact op functioneren (slaap, concentratie, mood, energie, seksuele activiteit)</a:t>
            </a:r>
          </a:p>
          <a:p>
            <a:pPr marL="285750" indent="-285750" algn="l">
              <a:buFont typeface="Arial" panose="020B0604020202020204" pitchFamily="34" charset="0"/>
              <a:buChar char="•"/>
            </a:pPr>
            <a:r>
              <a:rPr lang="nl-BE" dirty="0"/>
              <a:t>Impact op werk (afwezigheden, minder uren, ontslag, verandering van job)</a:t>
            </a:r>
          </a:p>
          <a:p>
            <a:pPr marL="285750" indent="-285750" algn="l">
              <a:buFont typeface="Arial" panose="020B0604020202020204" pitchFamily="34" charset="0"/>
              <a:buChar char="•"/>
            </a:pPr>
            <a:r>
              <a:rPr lang="nl-BE" dirty="0"/>
              <a:t>Kost voor economie</a:t>
            </a:r>
          </a:p>
        </p:txBody>
      </p:sp>
    </p:spTree>
    <p:extLst>
      <p:ext uri="{BB962C8B-B14F-4D97-AF65-F5344CB8AC3E}">
        <p14:creationId xmlns:p14="http://schemas.microsoft.com/office/powerpoint/2010/main" val="3346063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526CE2-3F70-7382-90BB-A8F646FE9FAA}"/>
              </a:ext>
            </a:extLst>
          </p:cNvPr>
          <p:cNvSpPr>
            <a:spLocks noGrp="1"/>
          </p:cNvSpPr>
          <p:nvPr>
            <p:ph type="title"/>
          </p:nvPr>
        </p:nvSpPr>
        <p:spPr>
          <a:xfrm>
            <a:off x="839788" y="294745"/>
            <a:ext cx="7654287" cy="1162051"/>
          </a:xfrm>
        </p:spPr>
        <p:txBody>
          <a:bodyPr>
            <a:normAutofit/>
          </a:bodyPr>
          <a:lstStyle/>
          <a:p>
            <a:r>
              <a:rPr lang="nl-BE" sz="3200" b="1" dirty="0"/>
              <a:t>Psychologische veranderingen</a:t>
            </a:r>
          </a:p>
        </p:txBody>
      </p:sp>
      <p:sp>
        <p:nvSpPr>
          <p:cNvPr id="4" name="Tijdelijke aanduiding voor tekst 3">
            <a:extLst>
              <a:ext uri="{FF2B5EF4-FFF2-40B4-BE49-F238E27FC236}">
                <a16:creationId xmlns:a16="http://schemas.microsoft.com/office/drawing/2014/main" id="{762AE0ED-24D0-3A21-F650-A88A6387A82E}"/>
              </a:ext>
            </a:extLst>
          </p:cNvPr>
          <p:cNvSpPr>
            <a:spLocks noGrp="1"/>
          </p:cNvSpPr>
          <p:nvPr>
            <p:ph type="body" sz="half" idx="2"/>
          </p:nvPr>
        </p:nvSpPr>
        <p:spPr>
          <a:xfrm>
            <a:off x="839788" y="2353733"/>
            <a:ext cx="4555172" cy="3811588"/>
          </a:xfrm>
        </p:spPr>
        <p:txBody>
          <a:bodyPr>
            <a:normAutofit/>
          </a:bodyPr>
          <a:lstStyle/>
          <a:p>
            <a:pPr marL="457200" indent="-457200">
              <a:buFont typeface="Arial" panose="020B0604020202020204" pitchFamily="34" charset="0"/>
              <a:buChar char="•"/>
            </a:pPr>
            <a:r>
              <a:rPr lang="nl-BE" sz="2800" dirty="0"/>
              <a:t>Verhoogd risico op depressie in de perimenopauze</a:t>
            </a:r>
          </a:p>
          <a:p>
            <a:pPr marL="457200" indent="-457200">
              <a:buFont typeface="Arial" panose="020B0604020202020204" pitchFamily="34" charset="0"/>
              <a:buChar char="•"/>
            </a:pPr>
            <a:endParaRPr lang="nl-BE" sz="2800" dirty="0"/>
          </a:p>
          <a:p>
            <a:pPr marL="457200" indent="-457200">
              <a:buFont typeface="Arial" panose="020B0604020202020204" pitchFamily="34" charset="0"/>
              <a:buChar char="•"/>
            </a:pPr>
            <a:r>
              <a:rPr lang="nl-BE" sz="2800" dirty="0"/>
              <a:t>Stemmingswisselingen, prikkelbaar, angst..</a:t>
            </a:r>
          </a:p>
        </p:txBody>
      </p:sp>
      <p:pic>
        <p:nvPicPr>
          <p:cNvPr id="7" name="Tijdelijke aanduiding voor inhoud 6">
            <a:extLst>
              <a:ext uri="{FF2B5EF4-FFF2-40B4-BE49-F238E27FC236}">
                <a16:creationId xmlns:a16="http://schemas.microsoft.com/office/drawing/2014/main" id="{38E568C8-711B-5853-6ED8-4F6774313DE4}"/>
              </a:ext>
            </a:extLst>
          </p:cNvPr>
          <p:cNvPicPr>
            <a:picLocks noGrp="1" noChangeAspect="1"/>
          </p:cNvPicPr>
          <p:nvPr>
            <p:ph idx="1"/>
          </p:nvPr>
        </p:nvPicPr>
        <p:blipFill>
          <a:blip r:embed="rId2"/>
          <a:stretch>
            <a:fillRect/>
          </a:stretch>
        </p:blipFill>
        <p:spPr>
          <a:xfrm>
            <a:off x="5601494" y="2052637"/>
            <a:ext cx="6172200" cy="3086100"/>
          </a:xfrm>
          <a:prstGeom prst="rect">
            <a:avLst/>
          </a:prstGeom>
        </p:spPr>
      </p:pic>
    </p:spTree>
    <p:extLst>
      <p:ext uri="{BB962C8B-B14F-4D97-AF65-F5344CB8AC3E}">
        <p14:creationId xmlns:p14="http://schemas.microsoft.com/office/powerpoint/2010/main" val="1319870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6D654F-35F1-232D-0258-2D666F40103B}"/>
              </a:ext>
            </a:extLst>
          </p:cNvPr>
          <p:cNvSpPr>
            <a:spLocks noGrp="1"/>
          </p:cNvSpPr>
          <p:nvPr>
            <p:ph type="title"/>
          </p:nvPr>
        </p:nvSpPr>
        <p:spPr>
          <a:xfrm>
            <a:off x="716131" y="469202"/>
            <a:ext cx="5722618" cy="919754"/>
          </a:xfrm>
        </p:spPr>
        <p:txBody>
          <a:bodyPr>
            <a:normAutofit/>
          </a:bodyPr>
          <a:lstStyle/>
          <a:p>
            <a:r>
              <a:rPr lang="nl-BE" sz="3200" b="1" dirty="0"/>
              <a:t>Spier- en gewrichtsklachten</a:t>
            </a:r>
          </a:p>
        </p:txBody>
      </p:sp>
      <p:sp>
        <p:nvSpPr>
          <p:cNvPr id="4" name="Tijdelijke aanduiding voor tekst 3">
            <a:extLst>
              <a:ext uri="{FF2B5EF4-FFF2-40B4-BE49-F238E27FC236}">
                <a16:creationId xmlns:a16="http://schemas.microsoft.com/office/drawing/2014/main" id="{EE6A8765-3034-561E-3D89-BC1D2573E538}"/>
              </a:ext>
            </a:extLst>
          </p:cNvPr>
          <p:cNvSpPr>
            <a:spLocks noGrp="1"/>
          </p:cNvSpPr>
          <p:nvPr>
            <p:ph type="body" sz="half" idx="2"/>
          </p:nvPr>
        </p:nvSpPr>
        <p:spPr>
          <a:xfrm>
            <a:off x="716131" y="1748790"/>
            <a:ext cx="5204609" cy="4505113"/>
          </a:xfrm>
        </p:spPr>
        <p:txBody>
          <a:bodyPr>
            <a:normAutofit/>
          </a:bodyPr>
          <a:lstStyle/>
          <a:p>
            <a:pPr marL="285750" indent="-285750">
              <a:buFont typeface="Arial" panose="020B0604020202020204" pitchFamily="34" charset="0"/>
              <a:buChar char="•"/>
            </a:pPr>
            <a:r>
              <a:rPr lang="nl-BE" sz="2800" dirty="0"/>
              <a:t>“Aches and pains”</a:t>
            </a:r>
          </a:p>
          <a:p>
            <a:pPr marL="285750" indent="-285750">
              <a:buFont typeface="Arial" panose="020B0604020202020204" pitchFamily="34" charset="0"/>
              <a:buChar char="•"/>
            </a:pPr>
            <a:endParaRPr lang="nl-BE" sz="2800" dirty="0"/>
          </a:p>
          <a:p>
            <a:pPr marL="285750" indent="-285750">
              <a:buFont typeface="Arial" panose="020B0604020202020204" pitchFamily="34" charset="0"/>
              <a:buChar char="•"/>
            </a:pPr>
            <a:r>
              <a:rPr lang="nl-BE" sz="2800" dirty="0"/>
              <a:t>Gewrichten, pezen, botten</a:t>
            </a:r>
          </a:p>
          <a:p>
            <a:pPr marL="285750" indent="-285750">
              <a:buFont typeface="Arial" panose="020B0604020202020204" pitchFamily="34" charset="0"/>
              <a:buChar char="•"/>
            </a:pPr>
            <a:endParaRPr lang="nl-BE" sz="2800" dirty="0"/>
          </a:p>
          <a:p>
            <a:pPr marL="285750" indent="-285750">
              <a:buFont typeface="Arial" panose="020B0604020202020204" pitchFamily="34" charset="0"/>
              <a:buChar char="•"/>
            </a:pPr>
            <a:r>
              <a:rPr lang="nl-BE" sz="2800" dirty="0"/>
              <a:t>Meer gebruik van gezondheidszorg, incl spoedgevallen</a:t>
            </a:r>
          </a:p>
          <a:p>
            <a:pPr marL="285750" indent="-285750">
              <a:buFont typeface="Arial" panose="020B0604020202020204" pitchFamily="34" charset="0"/>
              <a:buChar char="•"/>
            </a:pPr>
            <a:endParaRPr lang="nl-BE" sz="2800" dirty="0"/>
          </a:p>
          <a:p>
            <a:pPr marL="285750" indent="-285750">
              <a:buFont typeface="Arial" panose="020B0604020202020204" pitchFamily="34" charset="0"/>
              <a:buChar char="•"/>
            </a:pPr>
            <a:r>
              <a:rPr lang="nl-BE" sz="2800" dirty="0"/>
              <a:t>Meer werkverzuim</a:t>
            </a:r>
          </a:p>
        </p:txBody>
      </p:sp>
      <p:pic>
        <p:nvPicPr>
          <p:cNvPr id="6" name="Tijdelijke aanduiding voor inhoud 5">
            <a:extLst>
              <a:ext uri="{FF2B5EF4-FFF2-40B4-BE49-F238E27FC236}">
                <a16:creationId xmlns:a16="http://schemas.microsoft.com/office/drawing/2014/main" id="{C070AEF5-1CEA-7753-9F17-0A0F6FC68EF2}"/>
              </a:ext>
            </a:extLst>
          </p:cNvPr>
          <p:cNvPicPr>
            <a:picLocks noGrp="1" noChangeAspect="1"/>
          </p:cNvPicPr>
          <p:nvPr>
            <p:ph idx="1"/>
          </p:nvPr>
        </p:nvPicPr>
        <p:blipFill>
          <a:blip r:embed="rId2"/>
          <a:stretch>
            <a:fillRect/>
          </a:stretch>
        </p:blipFill>
        <p:spPr>
          <a:xfrm>
            <a:off x="6096000" y="1993053"/>
            <a:ext cx="5545181" cy="4161641"/>
          </a:xfrm>
          <a:prstGeom prst="rect">
            <a:avLst/>
          </a:prstGeom>
          <a:ln w="130175">
            <a:noFill/>
          </a:ln>
        </p:spPr>
      </p:pic>
    </p:spTree>
    <p:extLst>
      <p:ext uri="{BB962C8B-B14F-4D97-AF65-F5344CB8AC3E}">
        <p14:creationId xmlns:p14="http://schemas.microsoft.com/office/powerpoint/2010/main" val="283169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8C8832-8871-7885-F504-CBD69DE8A023}"/>
              </a:ext>
            </a:extLst>
          </p:cNvPr>
          <p:cNvSpPr>
            <a:spLocks noGrp="1"/>
          </p:cNvSpPr>
          <p:nvPr>
            <p:ph type="title"/>
          </p:nvPr>
        </p:nvSpPr>
        <p:spPr>
          <a:xfrm>
            <a:off x="609602" y="273050"/>
            <a:ext cx="4991097" cy="1162051"/>
          </a:xfrm>
        </p:spPr>
        <p:txBody>
          <a:bodyPr>
            <a:normAutofit/>
          </a:bodyPr>
          <a:lstStyle/>
          <a:p>
            <a:r>
              <a:rPr lang="nl-BE" sz="3200" b="1" dirty="0"/>
              <a:t>Verstoring van de slaap</a:t>
            </a:r>
          </a:p>
        </p:txBody>
      </p:sp>
      <p:sp>
        <p:nvSpPr>
          <p:cNvPr id="4" name="Tijdelijke aanduiding voor tekst 3">
            <a:extLst>
              <a:ext uri="{FF2B5EF4-FFF2-40B4-BE49-F238E27FC236}">
                <a16:creationId xmlns:a16="http://schemas.microsoft.com/office/drawing/2014/main" id="{48DF3D30-312C-26AD-12B0-D7A509ED279F}"/>
              </a:ext>
            </a:extLst>
          </p:cNvPr>
          <p:cNvSpPr>
            <a:spLocks noGrp="1"/>
          </p:cNvSpPr>
          <p:nvPr>
            <p:ph type="body" sz="half" idx="2"/>
          </p:nvPr>
        </p:nvSpPr>
        <p:spPr>
          <a:xfrm>
            <a:off x="609602" y="1860021"/>
            <a:ext cx="5139688" cy="4286250"/>
          </a:xfrm>
        </p:spPr>
        <p:txBody>
          <a:bodyPr>
            <a:noAutofit/>
          </a:bodyPr>
          <a:lstStyle/>
          <a:p>
            <a:pPr marL="285750" indent="-285750">
              <a:buFont typeface="Arial" panose="020B0604020202020204" pitchFamily="34" charset="0"/>
              <a:buChar char="•"/>
            </a:pPr>
            <a:r>
              <a:rPr lang="nl-BE" sz="2400" dirty="0"/>
              <a:t>Hot flushes vnl ‘s nachts</a:t>
            </a:r>
          </a:p>
          <a:p>
            <a:pPr marL="285750" indent="-285750">
              <a:buFont typeface="Arial" panose="020B0604020202020204" pitchFamily="34" charset="0"/>
              <a:buChar char="•"/>
            </a:pPr>
            <a:endParaRPr lang="nl-BE" sz="2400" dirty="0"/>
          </a:p>
          <a:p>
            <a:pPr marL="285750" indent="-285750">
              <a:buFont typeface="Arial" panose="020B0604020202020204" pitchFamily="34" charset="0"/>
              <a:buChar char="•"/>
            </a:pPr>
            <a:r>
              <a:rPr lang="nl-BE" sz="2400" dirty="0"/>
              <a:t>Oòk verstoorde nachtrust in AFWEZIGHEID van hot flushes</a:t>
            </a:r>
          </a:p>
          <a:p>
            <a:pPr marL="285750" indent="-285750">
              <a:buFont typeface="Arial" panose="020B0604020202020204" pitchFamily="34" charset="0"/>
              <a:buChar char="•"/>
            </a:pPr>
            <a:endParaRPr lang="nl-BE" sz="2400" dirty="0"/>
          </a:p>
          <a:p>
            <a:pPr marL="285750" indent="-285750">
              <a:buFont typeface="Arial" panose="020B0604020202020204" pitchFamily="34" charset="0"/>
              <a:buChar char="•"/>
            </a:pPr>
            <a:r>
              <a:rPr lang="nl-BE" sz="2400" dirty="0"/>
              <a:t>Ook tgv angst en depressie</a:t>
            </a:r>
          </a:p>
          <a:p>
            <a:pPr marL="285750" indent="-285750">
              <a:buFont typeface="Arial" panose="020B0604020202020204" pitchFamily="34" charset="0"/>
              <a:buChar char="•"/>
            </a:pPr>
            <a:endParaRPr lang="nl-BE" sz="2400" dirty="0"/>
          </a:p>
          <a:p>
            <a:pPr marL="285750" indent="-285750">
              <a:buFont typeface="Arial" panose="020B0604020202020204" pitchFamily="34" charset="0"/>
              <a:buChar char="•"/>
            </a:pPr>
            <a:r>
              <a:rPr lang="nl-BE" sz="2400" dirty="0"/>
              <a:t>Slaap apneu, rusteloze benen</a:t>
            </a:r>
          </a:p>
        </p:txBody>
      </p:sp>
      <p:pic>
        <p:nvPicPr>
          <p:cNvPr id="7" name="Tijdelijke aanduiding voor inhoud 6">
            <a:extLst>
              <a:ext uri="{FF2B5EF4-FFF2-40B4-BE49-F238E27FC236}">
                <a16:creationId xmlns:a16="http://schemas.microsoft.com/office/drawing/2014/main" id="{59F33720-6201-1847-46F2-F9D0FE096DAB}"/>
              </a:ext>
            </a:extLst>
          </p:cNvPr>
          <p:cNvPicPr>
            <a:picLocks noGrp="1" noChangeAspect="1"/>
          </p:cNvPicPr>
          <p:nvPr>
            <p:ph idx="1"/>
          </p:nvPr>
        </p:nvPicPr>
        <p:blipFill>
          <a:blip r:embed="rId2"/>
          <a:stretch>
            <a:fillRect/>
          </a:stretch>
        </p:blipFill>
        <p:spPr>
          <a:xfrm>
            <a:off x="5984346" y="1860021"/>
            <a:ext cx="5593292" cy="2796646"/>
          </a:xfrm>
          <a:prstGeom prst="rect">
            <a:avLst/>
          </a:prstGeom>
        </p:spPr>
      </p:pic>
    </p:spTree>
    <p:extLst>
      <p:ext uri="{BB962C8B-B14F-4D97-AF65-F5344CB8AC3E}">
        <p14:creationId xmlns:p14="http://schemas.microsoft.com/office/powerpoint/2010/main" val="1390035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A8E86E-3F1C-2E10-19D6-811CCFB85568}"/>
              </a:ext>
            </a:extLst>
          </p:cNvPr>
          <p:cNvSpPr>
            <a:spLocks noGrp="1"/>
          </p:cNvSpPr>
          <p:nvPr>
            <p:ph type="title"/>
          </p:nvPr>
        </p:nvSpPr>
        <p:spPr>
          <a:xfrm>
            <a:off x="609602" y="273050"/>
            <a:ext cx="5486397" cy="1162051"/>
          </a:xfrm>
        </p:spPr>
        <p:txBody>
          <a:bodyPr>
            <a:normAutofit/>
          </a:bodyPr>
          <a:lstStyle/>
          <a:p>
            <a:r>
              <a:rPr lang="nl-BE" sz="3200" b="1" dirty="0"/>
              <a:t>Cognitieve veranderingen</a:t>
            </a:r>
          </a:p>
        </p:txBody>
      </p:sp>
      <p:sp>
        <p:nvSpPr>
          <p:cNvPr id="4" name="Tijdelijke aanduiding voor tekst 3">
            <a:extLst>
              <a:ext uri="{FF2B5EF4-FFF2-40B4-BE49-F238E27FC236}">
                <a16:creationId xmlns:a16="http://schemas.microsoft.com/office/drawing/2014/main" id="{69D8B1EB-E100-DECA-1396-CD0534E98375}"/>
              </a:ext>
            </a:extLst>
          </p:cNvPr>
          <p:cNvSpPr>
            <a:spLocks noGrp="1"/>
          </p:cNvSpPr>
          <p:nvPr>
            <p:ph type="body" sz="half" idx="2"/>
          </p:nvPr>
        </p:nvSpPr>
        <p:spPr>
          <a:xfrm>
            <a:off x="681035" y="1751330"/>
            <a:ext cx="5414964" cy="3811588"/>
          </a:xfrm>
        </p:spPr>
        <p:txBody>
          <a:bodyPr>
            <a:noAutofit/>
          </a:bodyPr>
          <a:lstStyle/>
          <a:p>
            <a:pPr marL="285750" indent="-285750">
              <a:buFont typeface="Arial" panose="020B0604020202020204" pitchFamily="34" charset="0"/>
              <a:buChar char="•"/>
            </a:pPr>
            <a:r>
              <a:rPr lang="nl-BE" sz="2400" dirty="0"/>
              <a:t>Subjectief last van</a:t>
            </a:r>
          </a:p>
          <a:p>
            <a:pPr marL="742950" lvl="1" indent="-285750">
              <a:buFont typeface="Arial" panose="020B0604020202020204" pitchFamily="34" charset="0"/>
              <a:buChar char="•"/>
            </a:pPr>
            <a:r>
              <a:rPr lang="nl-BE" sz="2400" dirty="0"/>
              <a:t>Vergeetachtigheid</a:t>
            </a:r>
          </a:p>
          <a:p>
            <a:pPr marL="742950" lvl="1" indent="-285750">
              <a:buFont typeface="Arial" panose="020B0604020202020204" pitchFamily="34" charset="0"/>
              <a:buChar char="•"/>
            </a:pPr>
            <a:r>
              <a:rPr lang="nl-BE" sz="2400" dirty="0"/>
              <a:t>Woordvindingsmoeilijkheden</a:t>
            </a:r>
          </a:p>
          <a:p>
            <a:pPr marL="742950" lvl="1" indent="-285750">
              <a:buFont typeface="Arial" panose="020B0604020202020204" pitchFamily="34" charset="0"/>
              <a:buChar char="•"/>
            </a:pPr>
            <a:r>
              <a:rPr lang="nl-BE" sz="2400" dirty="0"/>
              <a:t>“Brain fog”</a:t>
            </a:r>
          </a:p>
          <a:p>
            <a:pPr marL="285750" indent="-285750">
              <a:buFont typeface="Arial" panose="020B0604020202020204" pitchFamily="34" charset="0"/>
              <a:buChar char="•"/>
            </a:pPr>
            <a:endParaRPr lang="nl-BE" sz="2400" dirty="0"/>
          </a:p>
          <a:p>
            <a:pPr marL="285750" indent="-285750">
              <a:buFont typeface="Arial" panose="020B0604020202020204" pitchFamily="34" charset="0"/>
              <a:buChar char="•"/>
            </a:pPr>
            <a:r>
              <a:rPr lang="nl-BE" sz="2400" dirty="0"/>
              <a:t>Studies tonen GEEN duidelijke achteruitgang van de cognitieve performantie</a:t>
            </a:r>
          </a:p>
        </p:txBody>
      </p:sp>
      <p:pic>
        <p:nvPicPr>
          <p:cNvPr id="7" name="Tijdelijke aanduiding voor inhoud 6">
            <a:extLst>
              <a:ext uri="{FF2B5EF4-FFF2-40B4-BE49-F238E27FC236}">
                <a16:creationId xmlns:a16="http://schemas.microsoft.com/office/drawing/2014/main" id="{4AC8EBEE-7399-7911-D8FB-27F2A009C685}"/>
              </a:ext>
            </a:extLst>
          </p:cNvPr>
          <p:cNvPicPr>
            <a:picLocks noGrp="1" noChangeAspect="1"/>
          </p:cNvPicPr>
          <p:nvPr>
            <p:ph idx="1"/>
          </p:nvPr>
        </p:nvPicPr>
        <p:blipFill>
          <a:blip r:embed="rId3"/>
          <a:stretch>
            <a:fillRect/>
          </a:stretch>
        </p:blipFill>
        <p:spPr>
          <a:xfrm>
            <a:off x="6254752" y="1902353"/>
            <a:ext cx="5667742" cy="2833871"/>
          </a:xfrm>
          <a:prstGeom prst="rect">
            <a:avLst/>
          </a:prstGeom>
        </p:spPr>
      </p:pic>
    </p:spTree>
    <p:extLst>
      <p:ext uri="{BB962C8B-B14F-4D97-AF65-F5344CB8AC3E}">
        <p14:creationId xmlns:p14="http://schemas.microsoft.com/office/powerpoint/2010/main" val="2807773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inhoud 9">
            <a:extLst>
              <a:ext uri="{FF2B5EF4-FFF2-40B4-BE49-F238E27FC236}">
                <a16:creationId xmlns:a16="http://schemas.microsoft.com/office/drawing/2014/main" id="{C320B829-25FB-4FB9-07DD-0342DC520113}"/>
              </a:ext>
            </a:extLst>
          </p:cNvPr>
          <p:cNvPicPr>
            <a:picLocks noGrp="1" noChangeAspect="1"/>
          </p:cNvPicPr>
          <p:nvPr>
            <p:ph sz="half" idx="2"/>
          </p:nvPr>
        </p:nvPicPr>
        <p:blipFill>
          <a:blip r:embed="rId3"/>
          <a:stretch>
            <a:fillRect/>
          </a:stretch>
        </p:blipFill>
        <p:spPr>
          <a:xfrm>
            <a:off x="141240" y="4653529"/>
            <a:ext cx="3708092" cy="2093885"/>
          </a:xfrm>
          <a:prstGeom prst="rect">
            <a:avLst/>
          </a:prstGeom>
        </p:spPr>
      </p:pic>
      <p:pic>
        <p:nvPicPr>
          <p:cNvPr id="16" name="Tijdelijke aanduiding voor inhoud 15">
            <a:extLst>
              <a:ext uri="{FF2B5EF4-FFF2-40B4-BE49-F238E27FC236}">
                <a16:creationId xmlns:a16="http://schemas.microsoft.com/office/drawing/2014/main" id="{62411F2A-6362-A56B-3555-F894005BC1A4}"/>
              </a:ext>
            </a:extLst>
          </p:cNvPr>
          <p:cNvPicPr>
            <a:picLocks noGrp="1" noChangeAspect="1"/>
          </p:cNvPicPr>
          <p:nvPr>
            <p:ph sz="quarter" idx="4"/>
          </p:nvPr>
        </p:nvPicPr>
        <p:blipFill>
          <a:blip r:embed="rId4"/>
          <a:stretch>
            <a:fillRect/>
          </a:stretch>
        </p:blipFill>
        <p:spPr>
          <a:xfrm>
            <a:off x="8342669" y="3867890"/>
            <a:ext cx="3755579" cy="2343112"/>
          </a:xfrm>
          <a:prstGeom prst="rect">
            <a:avLst/>
          </a:prstGeom>
        </p:spPr>
      </p:pic>
      <p:pic>
        <p:nvPicPr>
          <p:cNvPr id="22" name="Afbeelding 21">
            <a:extLst>
              <a:ext uri="{FF2B5EF4-FFF2-40B4-BE49-F238E27FC236}">
                <a16:creationId xmlns:a16="http://schemas.microsoft.com/office/drawing/2014/main" id="{B5534714-DCE5-4375-1579-8B82E8614456}"/>
              </a:ext>
            </a:extLst>
          </p:cNvPr>
          <p:cNvPicPr>
            <a:picLocks noChangeAspect="1"/>
          </p:cNvPicPr>
          <p:nvPr/>
        </p:nvPicPr>
        <p:blipFill>
          <a:blip r:embed="rId5"/>
          <a:stretch>
            <a:fillRect/>
          </a:stretch>
        </p:blipFill>
        <p:spPr>
          <a:xfrm>
            <a:off x="8211505" y="819485"/>
            <a:ext cx="4017905" cy="2506777"/>
          </a:xfrm>
          <a:prstGeom prst="rect">
            <a:avLst/>
          </a:prstGeom>
        </p:spPr>
      </p:pic>
      <p:pic>
        <p:nvPicPr>
          <p:cNvPr id="19" name="Afbeelding 18">
            <a:extLst>
              <a:ext uri="{FF2B5EF4-FFF2-40B4-BE49-F238E27FC236}">
                <a16:creationId xmlns:a16="http://schemas.microsoft.com/office/drawing/2014/main" id="{EA125094-7673-A826-C181-BB5E05295D32}"/>
              </a:ext>
            </a:extLst>
          </p:cNvPr>
          <p:cNvPicPr>
            <a:picLocks noChangeAspect="1"/>
          </p:cNvPicPr>
          <p:nvPr/>
        </p:nvPicPr>
        <p:blipFill>
          <a:blip r:embed="rId6"/>
          <a:stretch>
            <a:fillRect/>
          </a:stretch>
        </p:blipFill>
        <p:spPr>
          <a:xfrm>
            <a:off x="93752" y="85339"/>
            <a:ext cx="3975069" cy="1987535"/>
          </a:xfrm>
          <a:prstGeom prst="rect">
            <a:avLst/>
          </a:prstGeom>
        </p:spPr>
      </p:pic>
      <p:pic>
        <p:nvPicPr>
          <p:cNvPr id="25" name="Afbeelding 24">
            <a:extLst>
              <a:ext uri="{FF2B5EF4-FFF2-40B4-BE49-F238E27FC236}">
                <a16:creationId xmlns:a16="http://schemas.microsoft.com/office/drawing/2014/main" id="{93A7EDC4-A57D-120C-4836-D7B8FE3AF8E3}"/>
              </a:ext>
            </a:extLst>
          </p:cNvPr>
          <p:cNvPicPr>
            <a:picLocks noChangeAspect="1"/>
          </p:cNvPicPr>
          <p:nvPr/>
        </p:nvPicPr>
        <p:blipFill>
          <a:blip r:embed="rId7"/>
          <a:stretch>
            <a:fillRect/>
          </a:stretch>
        </p:blipFill>
        <p:spPr>
          <a:xfrm>
            <a:off x="3977302" y="2471312"/>
            <a:ext cx="3755580" cy="2343112"/>
          </a:xfrm>
          <a:prstGeom prst="rect">
            <a:avLst/>
          </a:prstGeom>
        </p:spPr>
      </p:pic>
      <p:pic>
        <p:nvPicPr>
          <p:cNvPr id="37" name="Afbeelding 36">
            <a:extLst>
              <a:ext uri="{FF2B5EF4-FFF2-40B4-BE49-F238E27FC236}">
                <a16:creationId xmlns:a16="http://schemas.microsoft.com/office/drawing/2014/main" id="{BFCF9285-DF0E-0911-8E41-66D6525BF8A8}"/>
              </a:ext>
            </a:extLst>
          </p:cNvPr>
          <p:cNvPicPr>
            <a:picLocks noChangeAspect="1"/>
          </p:cNvPicPr>
          <p:nvPr/>
        </p:nvPicPr>
        <p:blipFill>
          <a:blip r:embed="rId8"/>
          <a:srcRect t="13621" r="2185" b="20792"/>
          <a:stretch>
            <a:fillRect/>
          </a:stretch>
        </p:blipFill>
        <p:spPr>
          <a:xfrm>
            <a:off x="392224" y="2204471"/>
            <a:ext cx="2939145" cy="2093885"/>
          </a:xfrm>
          <a:prstGeom prst="rect">
            <a:avLst/>
          </a:prstGeom>
        </p:spPr>
      </p:pic>
    </p:spTree>
    <p:extLst>
      <p:ext uri="{BB962C8B-B14F-4D97-AF65-F5344CB8AC3E}">
        <p14:creationId xmlns:p14="http://schemas.microsoft.com/office/powerpoint/2010/main" val="3817146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EE7B51-C006-0624-806D-04DB3B02723F}"/>
              </a:ext>
            </a:extLst>
          </p:cNvPr>
          <p:cNvSpPr>
            <a:spLocks noGrp="1"/>
          </p:cNvSpPr>
          <p:nvPr>
            <p:ph type="title"/>
          </p:nvPr>
        </p:nvSpPr>
        <p:spPr>
          <a:xfrm>
            <a:off x="4994910" y="37947"/>
            <a:ext cx="6709410" cy="1493673"/>
          </a:xfrm>
        </p:spPr>
        <p:txBody>
          <a:bodyPr>
            <a:normAutofit/>
          </a:bodyPr>
          <a:lstStyle/>
          <a:p>
            <a:r>
              <a:rPr lang="nl-BE" sz="4000" dirty="0">
                <a:latin typeface="+mj-lt"/>
              </a:rPr>
              <a:t>3. Lange termijn effecten van oestrogeen tekort</a:t>
            </a:r>
          </a:p>
        </p:txBody>
      </p:sp>
      <p:pic>
        <p:nvPicPr>
          <p:cNvPr id="5" name="Tijdelijke aanduiding voor inhoud 5">
            <a:extLst>
              <a:ext uri="{FF2B5EF4-FFF2-40B4-BE49-F238E27FC236}">
                <a16:creationId xmlns:a16="http://schemas.microsoft.com/office/drawing/2014/main" id="{BACC8E11-AA21-858D-E315-CC2792BB19DB}"/>
              </a:ext>
            </a:extLst>
          </p:cNvPr>
          <p:cNvPicPr>
            <a:picLocks noChangeAspect="1"/>
          </p:cNvPicPr>
          <p:nvPr/>
        </p:nvPicPr>
        <p:blipFill>
          <a:blip r:embed="rId3"/>
          <a:srcRect l="52954" t="7271" r="4046" b="5236"/>
          <a:stretch>
            <a:fillRect/>
          </a:stretch>
        </p:blipFill>
        <p:spPr>
          <a:xfrm>
            <a:off x="2950574" y="507283"/>
            <a:ext cx="1651509" cy="2318648"/>
          </a:xfrm>
          <a:prstGeom prst="rect">
            <a:avLst/>
          </a:prstGeom>
        </p:spPr>
      </p:pic>
      <p:pic>
        <p:nvPicPr>
          <p:cNvPr id="12" name="Afbeelding 11">
            <a:extLst>
              <a:ext uri="{FF2B5EF4-FFF2-40B4-BE49-F238E27FC236}">
                <a16:creationId xmlns:a16="http://schemas.microsoft.com/office/drawing/2014/main" id="{0294D50E-B833-0A1C-1068-6132A28FF1C5}"/>
              </a:ext>
            </a:extLst>
          </p:cNvPr>
          <p:cNvPicPr>
            <a:picLocks noChangeAspect="1"/>
          </p:cNvPicPr>
          <p:nvPr/>
        </p:nvPicPr>
        <p:blipFill>
          <a:blip r:embed="rId4"/>
          <a:stretch>
            <a:fillRect/>
          </a:stretch>
        </p:blipFill>
        <p:spPr>
          <a:xfrm>
            <a:off x="374022" y="2120897"/>
            <a:ext cx="1975235" cy="2616206"/>
          </a:xfrm>
          <a:prstGeom prst="rect">
            <a:avLst/>
          </a:prstGeom>
        </p:spPr>
      </p:pic>
      <p:pic>
        <p:nvPicPr>
          <p:cNvPr id="7" name="Afbeelding 6">
            <a:extLst>
              <a:ext uri="{FF2B5EF4-FFF2-40B4-BE49-F238E27FC236}">
                <a16:creationId xmlns:a16="http://schemas.microsoft.com/office/drawing/2014/main" id="{F1F34AE7-104D-8053-7796-B17A39ECC782}"/>
              </a:ext>
            </a:extLst>
          </p:cNvPr>
          <p:cNvPicPr>
            <a:picLocks noChangeAspect="1"/>
          </p:cNvPicPr>
          <p:nvPr/>
        </p:nvPicPr>
        <p:blipFill>
          <a:blip r:embed="rId5"/>
          <a:stretch>
            <a:fillRect/>
          </a:stretch>
        </p:blipFill>
        <p:spPr>
          <a:xfrm>
            <a:off x="3177869" y="4032070"/>
            <a:ext cx="2158369" cy="2616206"/>
          </a:xfrm>
          <a:prstGeom prst="rect">
            <a:avLst/>
          </a:prstGeom>
        </p:spPr>
      </p:pic>
      <p:sp>
        <p:nvSpPr>
          <p:cNvPr id="3" name="Tijdelijke aanduiding voor inhoud 2">
            <a:extLst>
              <a:ext uri="{FF2B5EF4-FFF2-40B4-BE49-F238E27FC236}">
                <a16:creationId xmlns:a16="http://schemas.microsoft.com/office/drawing/2014/main" id="{EE9EAA82-B241-82D5-63AD-E9B0CEE96B40}"/>
              </a:ext>
            </a:extLst>
          </p:cNvPr>
          <p:cNvSpPr>
            <a:spLocks noGrp="1"/>
          </p:cNvSpPr>
          <p:nvPr>
            <p:ph idx="1"/>
          </p:nvPr>
        </p:nvSpPr>
        <p:spPr>
          <a:xfrm>
            <a:off x="5336238" y="1455885"/>
            <a:ext cx="6017562" cy="3946229"/>
          </a:xfrm>
        </p:spPr>
        <p:txBody>
          <a:bodyPr>
            <a:noAutofit/>
          </a:bodyPr>
          <a:lstStyle/>
          <a:p>
            <a:r>
              <a:rPr lang="nl-BE" sz="2400" dirty="0"/>
              <a:t>Osteoporose</a:t>
            </a:r>
          </a:p>
          <a:p>
            <a:pPr lvl="1"/>
            <a:r>
              <a:rPr lang="nl-BE" sz="1800" dirty="0"/>
              <a:t>Verlies van botdichteid</a:t>
            </a:r>
          </a:p>
          <a:p>
            <a:pPr lvl="1"/>
            <a:r>
              <a:rPr lang="nl-BE" sz="1800" dirty="0"/>
              <a:t>Start tijdens de perimenopauze – afname is het grootst 1 jaar vòòr laatste menstruatie en 2 jaar nadien</a:t>
            </a:r>
          </a:p>
          <a:p>
            <a:pPr lvl="1"/>
            <a:endParaRPr lang="nl-BE" sz="1800" dirty="0"/>
          </a:p>
          <a:p>
            <a:r>
              <a:rPr lang="nl-BE" sz="2400" dirty="0"/>
              <a:t>Cardiovasculair risico</a:t>
            </a:r>
          </a:p>
          <a:p>
            <a:pPr lvl="1"/>
            <a:r>
              <a:rPr lang="nl-BE" sz="1800" dirty="0"/>
              <a:t>Verandering in lipiden profiel</a:t>
            </a:r>
          </a:p>
          <a:p>
            <a:pPr lvl="1"/>
            <a:r>
              <a:rPr lang="nl-BE" sz="1800" dirty="0"/>
              <a:t>Kleine verhoging van het LDL</a:t>
            </a:r>
          </a:p>
          <a:p>
            <a:pPr lvl="1"/>
            <a:r>
              <a:rPr lang="nl-BE" sz="1800" dirty="0"/>
              <a:t>Stabiel HDL maar het protectief effect verlaagt</a:t>
            </a:r>
          </a:p>
          <a:p>
            <a:endParaRPr lang="nl-BE" sz="1800" dirty="0"/>
          </a:p>
          <a:p>
            <a:r>
              <a:rPr lang="nl-BE" sz="2400" dirty="0"/>
              <a:t>Dementie</a:t>
            </a:r>
          </a:p>
          <a:p>
            <a:pPr lvl="1"/>
            <a:r>
              <a:rPr lang="nl-BE" sz="1800" dirty="0"/>
              <a:t>Wisselende resultaten, geen duidelijk voordeel van hormonale substitutie op de cognitieve functie en/of bij het voorkomen/behandelen van dementie</a:t>
            </a:r>
          </a:p>
        </p:txBody>
      </p:sp>
    </p:spTree>
    <p:extLst>
      <p:ext uri="{BB962C8B-B14F-4D97-AF65-F5344CB8AC3E}">
        <p14:creationId xmlns:p14="http://schemas.microsoft.com/office/powerpoint/2010/main" val="256210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01BBBE18-A0DD-5B4F-A464-AB99678CEBC9}"/>
              </a:ext>
            </a:extLst>
          </p:cNvPr>
          <p:cNvSpPr>
            <a:spLocks noGrp="1"/>
          </p:cNvSpPr>
          <p:nvPr>
            <p:ph type="title"/>
          </p:nvPr>
        </p:nvSpPr>
        <p:spPr/>
        <p:txBody>
          <a:bodyPr/>
          <a:lstStyle/>
          <a:p>
            <a:r>
              <a:rPr lang="nl-BE" dirty="0"/>
              <a:t>BRONNEN</a:t>
            </a:r>
          </a:p>
        </p:txBody>
      </p:sp>
      <p:sp>
        <p:nvSpPr>
          <p:cNvPr id="4" name="Tijdelijke aanduiding voor inhoud 3">
            <a:extLst>
              <a:ext uri="{FF2B5EF4-FFF2-40B4-BE49-F238E27FC236}">
                <a16:creationId xmlns:a16="http://schemas.microsoft.com/office/drawing/2014/main" id="{E3CC3B0A-F845-4246-8711-D88DACEDC00C}"/>
              </a:ext>
            </a:extLst>
          </p:cNvPr>
          <p:cNvSpPr>
            <a:spLocks noGrp="1"/>
          </p:cNvSpPr>
          <p:nvPr>
            <p:ph idx="1"/>
          </p:nvPr>
        </p:nvSpPr>
        <p:spPr/>
        <p:txBody>
          <a:bodyPr>
            <a:normAutofit/>
          </a:bodyPr>
          <a:lstStyle/>
          <a:p>
            <a:r>
              <a:rPr lang="nl-BE" sz="2000" dirty="0"/>
              <a:t>Boek_Obstetrie en gynaecologie (De voortplanting van de mens)_M.J.Heineman</a:t>
            </a:r>
          </a:p>
          <a:p>
            <a:endParaRPr lang="nl-BE" sz="2000" dirty="0"/>
          </a:p>
          <a:p>
            <a:r>
              <a:rPr lang="nl-BE" sz="2000" dirty="0"/>
              <a:t>Boek_Hoe blijf ik gezond tijdens de menopauze?_H. Depypere</a:t>
            </a:r>
          </a:p>
          <a:p>
            <a:endParaRPr lang="nl-BE" sz="2000" dirty="0"/>
          </a:p>
          <a:p>
            <a:r>
              <a:rPr lang="nl-BE" sz="2000"/>
              <a:t>VVOG guidelines_menopauze</a:t>
            </a:r>
            <a:endParaRPr lang="nl-BE" sz="2000" dirty="0"/>
          </a:p>
          <a:p>
            <a:endParaRPr lang="nl-BE" sz="2000" dirty="0"/>
          </a:p>
          <a:p>
            <a:r>
              <a:rPr lang="nl-BE" sz="2000" dirty="0"/>
              <a:t>Up to date online</a:t>
            </a:r>
          </a:p>
        </p:txBody>
      </p:sp>
    </p:spTree>
    <p:extLst>
      <p:ext uri="{BB962C8B-B14F-4D97-AF65-F5344CB8AC3E}">
        <p14:creationId xmlns:p14="http://schemas.microsoft.com/office/powerpoint/2010/main" val="302057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A33C2F2A-0070-0ACE-34F5-C490D499B22C}"/>
              </a:ext>
            </a:extLst>
          </p:cNvPr>
          <p:cNvSpPr>
            <a:spLocks noGrp="1"/>
          </p:cNvSpPr>
          <p:nvPr>
            <p:ph type="title"/>
          </p:nvPr>
        </p:nvSpPr>
        <p:spPr>
          <a:xfrm>
            <a:off x="4977809" y="2498599"/>
            <a:ext cx="5425015" cy="1138029"/>
          </a:xfrm>
        </p:spPr>
        <p:txBody>
          <a:bodyPr>
            <a:normAutofit/>
          </a:bodyPr>
          <a:lstStyle/>
          <a:p>
            <a:r>
              <a:rPr lang="nl-BE" sz="3600" b="1" dirty="0"/>
              <a:t>Vragen? </a:t>
            </a:r>
          </a:p>
        </p:txBody>
      </p:sp>
    </p:spTree>
    <p:extLst>
      <p:ext uri="{BB962C8B-B14F-4D97-AF65-F5344CB8AC3E}">
        <p14:creationId xmlns:p14="http://schemas.microsoft.com/office/powerpoint/2010/main" val="2899348062"/>
      </p:ext>
    </p:extLst>
  </p:cSld>
  <p:clrMapOvr>
    <a:masterClrMapping/>
  </p:clrMapOvr>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angepast 1">
      <a:majorFont>
        <a:latin typeface="Century Gothic"/>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P_wit voorblad.pptx" id="{92A7A245-221A-40A2-A893-E5DE42D92419}" vid="{9EEEBDB3-B55E-4582-A1D8-A1B192BC4D93}"/>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815658BF3739A4BA21F8530C4DF1510" ma:contentTypeVersion="19" ma:contentTypeDescription="Een nieuw document maken." ma:contentTypeScope="" ma:versionID="7fcf3905b9a3f513315e12e5531a227c">
  <xsd:schema xmlns:xsd="http://www.w3.org/2001/XMLSchema" xmlns:xs="http://www.w3.org/2001/XMLSchema" xmlns:p="http://schemas.microsoft.com/office/2006/metadata/properties" xmlns:ns2="1989d431-ede0-44f8-b739-2a36df78c789" xmlns:ns3="2ae6ceb8-3edd-4c48-b3bc-097375b38eca" targetNamespace="http://schemas.microsoft.com/office/2006/metadata/properties" ma:root="true" ma:fieldsID="f6902be2f573ac2839588ad28248f741" ns2:_="" ns3:_="">
    <xsd:import namespace="1989d431-ede0-44f8-b739-2a36df78c789"/>
    <xsd:import namespace="2ae6ceb8-3edd-4c48-b3bc-097375b38ec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3:Omschrijving"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89d431-ede0-44f8-b739-2a36df78c7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ec77171d-44d2-43ef-b68d-c6ea51d1991c"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ae6ceb8-3edd-4c48-b3bc-097375b38eca"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Omschrijving" ma:index="12" nillable="true" ma:displayName="Omschrijving" ma:internalName="Omschrijving" ma:readOnly="false">
      <xsd:simpleType>
        <xsd:restriction base="dms:Note">
          <xsd:maxLength value="255"/>
        </xsd:restriction>
      </xsd:simpleType>
    </xsd:element>
    <xsd:element name="TaxCatchAll" ma:index="15" nillable="true" ma:displayName="Taxonomy Catch All Column" ma:hidden="true" ma:list="{91590609-0633-44e6-873e-5bdc42d1565e}" ma:internalName="TaxCatchAll" ma:showField="CatchAllData" ma:web="2ae6ceb8-3edd-4c48-b3bc-097375b38e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Inhoudstype"/>
        <xsd:element ref="dc:title"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Omschrijving xmlns="2ae6ceb8-3edd-4c48-b3bc-097375b38eca" xsi:nil="true"/>
    <TaxCatchAll xmlns="2ae6ceb8-3edd-4c48-b3bc-097375b38eca" xsi:nil="true"/>
    <lcf76f155ced4ddcb4097134ff3c332f xmlns="1989d431-ede0-44f8-b739-2a36df78c78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6D159A2-046F-4969-A592-556AB433317D}">
  <ds:schemaRefs>
    <ds:schemaRef ds:uri="http://schemas.microsoft.com/office/2006/metadata/contentType"/>
    <ds:schemaRef ds:uri="http://schemas.microsoft.com/office/2006/metadata/properties/metaAttributes"/>
    <ds:schemaRef ds:uri="http://www.w3.org/2000/xmlns/"/>
    <ds:schemaRef ds:uri="http://www.w3.org/2001/XMLSchema"/>
    <ds:schemaRef ds:uri="1989d431-ede0-44f8-b739-2a36df78c789"/>
    <ds:schemaRef ds:uri="2ae6ceb8-3edd-4c48-b3bc-097375b38eca"/>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8C0641-AD8F-4436-9947-13F9B26DE488}">
  <ds:schemaRefs>
    <ds:schemaRef ds:uri="http://schemas.microsoft.com/office/2006/metadata/properties"/>
    <ds:schemaRef ds:uri="http://www.w3.org/2000/xmlns/"/>
    <ds:schemaRef ds:uri="2ae6ceb8-3edd-4c48-b3bc-097375b38eca"/>
    <ds:schemaRef ds:uri="http://www.w3.org/2001/XMLSchema-instance"/>
    <ds:schemaRef ds:uri="1989d431-ede0-44f8-b739-2a36df78c789"/>
    <ds:schemaRef ds:uri="http://schemas.microsoft.com/office/infopath/2007/PartnerControls"/>
  </ds:schemaRefs>
</ds:datastoreItem>
</file>

<file path=customXml/itemProps3.xml><?xml version="1.0" encoding="utf-8"?>
<ds:datastoreItem xmlns:ds="http://schemas.openxmlformats.org/officeDocument/2006/customXml" ds:itemID="{B92DF301-4720-45F1-9B86-7127A515E6B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SFZ_ppt_sjabloon_wit voorblad (2)</Template>
  <TotalTime>135</TotalTime>
  <Words>1028</Words>
  <Application>Microsoft Office PowerPoint</Application>
  <PresentationFormat>Breedbeeld</PresentationFormat>
  <Paragraphs>223</Paragraphs>
  <Slides>21</Slides>
  <Notes>8</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21</vt:i4>
      </vt:variant>
    </vt:vector>
  </HeadingPairs>
  <TitlesOfParts>
    <vt:vector size="27" baseType="lpstr">
      <vt:lpstr>Arial</vt:lpstr>
      <vt:lpstr>Calibri</vt:lpstr>
      <vt:lpstr>Century Gothic</vt:lpstr>
      <vt:lpstr>Source Serif Pro</vt:lpstr>
      <vt:lpstr>Systeemlettertype regulier</vt:lpstr>
      <vt:lpstr>Office-thema</vt:lpstr>
      <vt:lpstr>Fysiologie van de menopauze</vt:lpstr>
      <vt:lpstr>Inhoud</vt:lpstr>
      <vt:lpstr>De menopauze en haar overgangsfasen</vt:lpstr>
      <vt:lpstr>STRAW criteria</vt:lpstr>
      <vt:lpstr>“De” menopauze</vt:lpstr>
      <vt:lpstr>De late reproductieve jaren</vt:lpstr>
      <vt:lpstr>De menopauzale transitie -  de perimenopauze</vt:lpstr>
      <vt:lpstr>De menopauzale transitie  -  de perimenopauze</vt:lpstr>
      <vt:lpstr>De menopauzale transitie  -  de perimenopauze</vt:lpstr>
      <vt:lpstr>De (post)menopauze</vt:lpstr>
      <vt:lpstr>Symptomen </vt:lpstr>
      <vt:lpstr>Symptomen </vt:lpstr>
      <vt:lpstr>Vasomotorische klachten</vt:lpstr>
      <vt:lpstr>Psychologische veranderingen</vt:lpstr>
      <vt:lpstr>Spier- en gewrichtsklachten</vt:lpstr>
      <vt:lpstr>Verstoring van de slaap</vt:lpstr>
      <vt:lpstr>Cognitieve veranderingen</vt:lpstr>
      <vt:lpstr>PowerPoint-presentatie</vt:lpstr>
      <vt:lpstr>3. Lange termijn effecten van oestrogeen tekort</vt:lpstr>
      <vt:lpstr>BRONNEN</vt:lpstr>
      <vt:lpstr>Vragen?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Ilse Luypaerts</dc:creator>
  <cp:lastModifiedBy>Ilse Luypaerts</cp:lastModifiedBy>
  <cp:revision>12</cp:revision>
  <dcterms:created xsi:type="dcterms:W3CDTF">2025-01-03T09:17:48Z</dcterms:created>
  <dcterms:modified xsi:type="dcterms:W3CDTF">2025-11-14T21:20:43Z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0x0101005815658BF3739A4BA21F8530C4DF1510</vt:lpwstr>
  </property>
  <property fmtid="{D5CDD505-2E9C-101B-9397-08002B2CF9AE}" pid="3" name="MediaServiceImageTags">
    <vt:lpwstr/>
  </property>
</Properties>
</file>