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3"/>
  </p:notesMasterIdLst>
  <p:sldIdLst>
    <p:sldId id="282" r:id="rId3"/>
    <p:sldId id="267" r:id="rId4"/>
    <p:sldId id="258" r:id="rId5"/>
    <p:sldId id="268" r:id="rId6"/>
    <p:sldId id="257" r:id="rId7"/>
    <p:sldId id="269" r:id="rId8"/>
    <p:sldId id="261" r:id="rId9"/>
    <p:sldId id="260" r:id="rId10"/>
    <p:sldId id="274" r:id="rId11"/>
    <p:sldId id="281" r:id="rId12"/>
    <p:sldId id="275" r:id="rId13"/>
    <p:sldId id="262" r:id="rId14"/>
    <p:sldId id="266" r:id="rId15"/>
    <p:sldId id="271" r:id="rId16"/>
    <p:sldId id="270" r:id="rId17"/>
    <p:sldId id="272" r:id="rId18"/>
    <p:sldId id="273" r:id="rId19"/>
    <p:sldId id="279" r:id="rId20"/>
    <p:sldId id="276" r:id="rId21"/>
    <p:sldId id="280" r:id="rId22"/>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0A7E207-CC28-413A-9C02-7A002A21D848}" v="105" dt="2025-11-14T19:50:21.773"/>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966" autoAdjust="0"/>
    <p:restoredTop sz="61176" autoAdjust="0"/>
  </p:normalViewPr>
  <p:slideViewPr>
    <p:cSldViewPr snapToGrid="0">
      <p:cViewPr varScale="1">
        <p:scale>
          <a:sx n="42" d="100"/>
          <a:sy n="42" d="100"/>
        </p:scale>
        <p:origin x="2074" y="2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ele Maeseele" userId="57905607c6c3fbc6" providerId="LiveId" clId="{50A7E207-CC28-413A-9C02-7A002A21D848}"/>
    <pc:docChg chg="custSel addSld delSld modSld sldOrd">
      <pc:chgData name="Nele Maeseele" userId="57905607c6c3fbc6" providerId="LiveId" clId="{50A7E207-CC28-413A-9C02-7A002A21D848}" dt="2025-10-20T14:44:06.655" v="11454" actId="14100"/>
      <pc:docMkLst>
        <pc:docMk/>
      </pc:docMkLst>
      <pc:sldChg chg="addSp delSp modSp mod modNotesTx">
        <pc:chgData name="Nele Maeseele" userId="57905607c6c3fbc6" providerId="LiveId" clId="{50A7E207-CC28-413A-9C02-7A002A21D848}" dt="2025-10-20T09:49:18.690" v="6667" actId="14100"/>
        <pc:sldMkLst>
          <pc:docMk/>
          <pc:sldMk cId="1168548298" sldId="257"/>
        </pc:sldMkLst>
        <pc:spChg chg="mod">
          <ac:chgData name="Nele Maeseele" userId="57905607c6c3fbc6" providerId="LiveId" clId="{50A7E207-CC28-413A-9C02-7A002A21D848}" dt="2025-10-20T09:18:32.101" v="6139" actId="20577"/>
          <ac:spMkLst>
            <pc:docMk/>
            <pc:sldMk cId="1168548298" sldId="257"/>
            <ac:spMk id="2" creationId="{9B4CB326-321B-CA93-6C35-7DC46D6A60D4}"/>
          </ac:spMkLst>
        </pc:spChg>
        <pc:spChg chg="add mod">
          <ac:chgData name="Nele Maeseele" userId="57905607c6c3fbc6" providerId="LiveId" clId="{50A7E207-CC28-413A-9C02-7A002A21D848}" dt="2025-10-20T09:38:05.924" v="6639" actId="20577"/>
          <ac:spMkLst>
            <pc:docMk/>
            <pc:sldMk cId="1168548298" sldId="257"/>
            <ac:spMk id="4" creationId="{5F92340C-45F0-A9B6-1E1B-B2C5119053EE}"/>
          </ac:spMkLst>
        </pc:spChg>
        <pc:picChg chg="mod">
          <ac:chgData name="Nele Maeseele" userId="57905607c6c3fbc6" providerId="LiveId" clId="{50A7E207-CC28-413A-9C02-7A002A21D848}" dt="2025-10-20T09:49:18.690" v="6667" actId="14100"/>
          <ac:picMkLst>
            <pc:docMk/>
            <pc:sldMk cId="1168548298" sldId="257"/>
            <ac:picMk id="5" creationId="{0C16606F-594B-A0F3-EF00-D56790D8A13F}"/>
          </ac:picMkLst>
        </pc:picChg>
      </pc:sldChg>
      <pc:sldChg chg="delSp modSp mod">
        <pc:chgData name="Nele Maeseele" userId="57905607c6c3fbc6" providerId="LiveId" clId="{50A7E207-CC28-413A-9C02-7A002A21D848}" dt="2025-10-20T09:39:30.427" v="6642" actId="478"/>
        <pc:sldMkLst>
          <pc:docMk/>
          <pc:sldMk cId="1146703391" sldId="258"/>
        </pc:sldMkLst>
        <pc:picChg chg="mod">
          <ac:chgData name="Nele Maeseele" userId="57905607c6c3fbc6" providerId="LiveId" clId="{50A7E207-CC28-413A-9C02-7A002A21D848}" dt="2025-10-20T09:39:20.977" v="6641" actId="1076"/>
          <ac:picMkLst>
            <pc:docMk/>
            <pc:sldMk cId="1146703391" sldId="258"/>
            <ac:picMk id="5" creationId="{9F296538-7655-1408-60DC-5196837DA8AC}"/>
          </ac:picMkLst>
        </pc:picChg>
      </pc:sldChg>
      <pc:sldChg chg="addSp delSp modSp new mod ord modNotesTx">
        <pc:chgData name="Nele Maeseele" userId="57905607c6c3fbc6" providerId="LiveId" clId="{50A7E207-CC28-413A-9C02-7A002A21D848}" dt="2025-10-20T11:58:09.671" v="9355" actId="20577"/>
        <pc:sldMkLst>
          <pc:docMk/>
          <pc:sldMk cId="3654263609" sldId="260"/>
        </pc:sldMkLst>
        <pc:spChg chg="mod">
          <ac:chgData name="Nele Maeseele" userId="57905607c6c3fbc6" providerId="LiveId" clId="{50A7E207-CC28-413A-9C02-7A002A21D848}" dt="2025-10-20T11:48:30.250" v="9177" actId="20577"/>
          <ac:spMkLst>
            <pc:docMk/>
            <pc:sldMk cId="3654263609" sldId="260"/>
            <ac:spMk id="2" creationId="{A481CE2A-ECEF-E8A5-AC8C-C69E18773850}"/>
          </ac:spMkLst>
        </pc:spChg>
        <pc:spChg chg="mod">
          <ac:chgData name="Nele Maeseele" userId="57905607c6c3fbc6" providerId="LiveId" clId="{50A7E207-CC28-413A-9C02-7A002A21D848}" dt="2025-10-20T11:58:09.671" v="9355" actId="20577"/>
          <ac:spMkLst>
            <pc:docMk/>
            <pc:sldMk cId="3654263609" sldId="260"/>
            <ac:spMk id="3" creationId="{C9E8EF47-6A75-0F4A-843E-7C6B393A4F2F}"/>
          </ac:spMkLst>
        </pc:spChg>
        <pc:picChg chg="add mod">
          <ac:chgData name="Nele Maeseele" userId="57905607c6c3fbc6" providerId="LiveId" clId="{50A7E207-CC28-413A-9C02-7A002A21D848}" dt="2025-10-20T11:44:34.247" v="8707" actId="1076"/>
          <ac:picMkLst>
            <pc:docMk/>
            <pc:sldMk cId="3654263609" sldId="260"/>
            <ac:picMk id="1028" creationId="{3A7F399F-607E-225C-D9D6-8CB9860E5B0C}"/>
          </ac:picMkLst>
        </pc:picChg>
      </pc:sldChg>
      <pc:sldChg chg="addSp delSp modSp new mod modNotesTx">
        <pc:chgData name="Nele Maeseele" userId="57905607c6c3fbc6" providerId="LiveId" clId="{50A7E207-CC28-413A-9C02-7A002A21D848}" dt="2025-10-20T07:52:58.544" v="4701" actId="20577"/>
        <pc:sldMkLst>
          <pc:docMk/>
          <pc:sldMk cId="360715275" sldId="261"/>
        </pc:sldMkLst>
      </pc:sldChg>
      <pc:sldChg chg="addSp delSp modSp new mod ord modNotesTx">
        <pc:chgData name="Nele Maeseele" userId="57905607c6c3fbc6" providerId="LiveId" clId="{50A7E207-CC28-413A-9C02-7A002A21D848}" dt="2025-10-20T14:29:53.572" v="11372" actId="20577"/>
        <pc:sldMkLst>
          <pc:docMk/>
          <pc:sldMk cId="3396746518" sldId="262"/>
        </pc:sldMkLst>
        <pc:spChg chg="mod">
          <ac:chgData name="Nele Maeseele" userId="57905607c6c3fbc6" providerId="LiveId" clId="{50A7E207-CC28-413A-9C02-7A002A21D848}" dt="2025-10-16T18:11:17.659" v="2524" actId="5793"/>
          <ac:spMkLst>
            <pc:docMk/>
            <pc:sldMk cId="3396746518" sldId="262"/>
            <ac:spMk id="2" creationId="{F54C2D06-219A-1A73-4442-9D3EC96BA8FD}"/>
          </ac:spMkLst>
        </pc:spChg>
        <pc:spChg chg="add mod">
          <ac:chgData name="Nele Maeseele" userId="57905607c6c3fbc6" providerId="LiveId" clId="{50A7E207-CC28-413A-9C02-7A002A21D848}" dt="2025-10-20T14:29:30.585" v="11348" actId="113"/>
          <ac:spMkLst>
            <pc:docMk/>
            <pc:sldMk cId="3396746518" sldId="262"/>
            <ac:spMk id="8" creationId="{1B18DC44-237A-57DF-D2D5-584352B9D52A}"/>
          </ac:spMkLst>
        </pc:spChg>
      </pc:sldChg>
      <pc:sldChg chg="addSp delSp modSp new mod">
        <pc:chgData name="Nele Maeseele" userId="57905607c6c3fbc6" providerId="LiveId" clId="{50A7E207-CC28-413A-9C02-7A002A21D848}" dt="2025-10-20T14:32:32.583" v="11415" actId="20577"/>
        <pc:sldMkLst>
          <pc:docMk/>
          <pc:sldMk cId="1114557472" sldId="266"/>
        </pc:sldMkLst>
        <pc:spChg chg="add mod">
          <ac:chgData name="Nele Maeseele" userId="57905607c6c3fbc6" providerId="LiveId" clId="{50A7E207-CC28-413A-9C02-7A002A21D848}" dt="2025-10-20T14:12:02.774" v="10929"/>
          <ac:spMkLst>
            <pc:docMk/>
            <pc:sldMk cId="1114557472" sldId="266"/>
            <ac:spMk id="4" creationId="{E43BCABF-8844-BE06-F1B7-3D12BE323ADE}"/>
          </ac:spMkLst>
        </pc:spChg>
        <pc:spChg chg="add mod">
          <ac:chgData name="Nele Maeseele" userId="57905607c6c3fbc6" providerId="LiveId" clId="{50A7E207-CC28-413A-9C02-7A002A21D848}" dt="2025-10-20T14:32:32.583" v="11415" actId="20577"/>
          <ac:spMkLst>
            <pc:docMk/>
            <pc:sldMk cId="1114557472" sldId="266"/>
            <ac:spMk id="5" creationId="{5FF0895E-7A2F-675A-428B-4DDE1D582EA0}"/>
          </ac:spMkLst>
        </pc:spChg>
      </pc:sldChg>
      <pc:sldChg chg="addSp delSp modSp new mod modNotesTx">
        <pc:chgData name="Nele Maeseele" userId="57905607c6c3fbc6" providerId="LiveId" clId="{50A7E207-CC28-413A-9C02-7A002A21D848}" dt="2025-10-20T12:17:08.949" v="9823" actId="20577"/>
        <pc:sldMkLst>
          <pc:docMk/>
          <pc:sldMk cId="3720520409" sldId="267"/>
        </pc:sldMkLst>
        <pc:spChg chg="mod">
          <ac:chgData name="Nele Maeseele" userId="57905607c6c3fbc6" providerId="LiveId" clId="{50A7E207-CC28-413A-9C02-7A002A21D848}" dt="2025-10-20T07:00:56.369" v="3851" actId="20577"/>
          <ac:spMkLst>
            <pc:docMk/>
            <pc:sldMk cId="3720520409" sldId="267"/>
            <ac:spMk id="2" creationId="{E6C28B09-97BC-26B8-E179-7BD176139649}"/>
          </ac:spMkLst>
        </pc:spChg>
        <pc:spChg chg="mod">
          <ac:chgData name="Nele Maeseele" userId="57905607c6c3fbc6" providerId="LiveId" clId="{50A7E207-CC28-413A-9C02-7A002A21D848}" dt="2025-10-20T09:33:21.172" v="6486" actId="113"/>
          <ac:spMkLst>
            <pc:docMk/>
            <pc:sldMk cId="3720520409" sldId="267"/>
            <ac:spMk id="3" creationId="{E3AF74DE-E7FF-B124-56A5-BEC10C150AC6}"/>
          </ac:spMkLst>
        </pc:spChg>
        <pc:picChg chg="add mod">
          <ac:chgData name="Nele Maeseele" userId="57905607c6c3fbc6" providerId="LiveId" clId="{50A7E207-CC28-413A-9C02-7A002A21D848}" dt="2025-10-20T09:07:19.630" v="5693" actId="1076"/>
          <ac:picMkLst>
            <pc:docMk/>
            <pc:sldMk cId="3720520409" sldId="267"/>
            <ac:picMk id="7" creationId="{2DF7EC96-78A6-3B08-92EB-9DC3CB61A6C4}"/>
          </ac:picMkLst>
        </pc:picChg>
      </pc:sldChg>
      <pc:sldChg chg="addSp delSp modSp new mod modNotesTx">
        <pc:chgData name="Nele Maeseele" userId="57905607c6c3fbc6" providerId="LiveId" clId="{50A7E207-CC28-413A-9C02-7A002A21D848}" dt="2025-10-20T13:46:23.263" v="10503" actId="20577"/>
        <pc:sldMkLst>
          <pc:docMk/>
          <pc:sldMk cId="1816565400" sldId="268"/>
        </pc:sldMkLst>
        <pc:spChg chg="mod">
          <ac:chgData name="Nele Maeseele" userId="57905607c6c3fbc6" providerId="LiveId" clId="{50A7E207-CC28-413A-9C02-7A002A21D848}" dt="2025-10-20T13:46:23.263" v="10503" actId="20577"/>
          <ac:spMkLst>
            <pc:docMk/>
            <pc:sldMk cId="1816565400" sldId="268"/>
            <ac:spMk id="3" creationId="{104EEA12-F985-910A-023F-B904909F1FA3}"/>
          </ac:spMkLst>
        </pc:spChg>
        <pc:spChg chg="add mod">
          <ac:chgData name="Nele Maeseele" userId="57905607c6c3fbc6" providerId="LiveId" clId="{50A7E207-CC28-413A-9C02-7A002A21D848}" dt="2025-10-20T09:40:08.483" v="6644"/>
          <ac:spMkLst>
            <pc:docMk/>
            <pc:sldMk cId="1816565400" sldId="268"/>
            <ac:spMk id="4" creationId="{72D49DAB-5AA9-AF12-EAF3-ADD1E96B279B}"/>
          </ac:spMkLst>
        </pc:spChg>
      </pc:sldChg>
      <pc:sldChg chg="modSp new mod">
        <pc:chgData name="Nele Maeseele" userId="57905607c6c3fbc6" providerId="LiveId" clId="{50A7E207-CC28-413A-9C02-7A002A21D848}" dt="2025-10-20T11:01:30.331" v="8292" actId="20577"/>
        <pc:sldMkLst>
          <pc:docMk/>
          <pc:sldMk cId="3700950100" sldId="269"/>
        </pc:sldMkLst>
        <pc:spChg chg="mod">
          <ac:chgData name="Nele Maeseele" userId="57905607c6c3fbc6" providerId="LiveId" clId="{50A7E207-CC28-413A-9C02-7A002A21D848}" dt="2025-10-20T11:00:15.734" v="8162" actId="20577"/>
          <ac:spMkLst>
            <pc:docMk/>
            <pc:sldMk cId="3700950100" sldId="269"/>
            <ac:spMk id="2" creationId="{919EC702-2C6B-EF50-AF97-575ECBCCC56D}"/>
          </ac:spMkLst>
        </pc:spChg>
        <pc:spChg chg="mod">
          <ac:chgData name="Nele Maeseele" userId="57905607c6c3fbc6" providerId="LiveId" clId="{50A7E207-CC28-413A-9C02-7A002A21D848}" dt="2025-10-20T11:01:30.331" v="8292" actId="20577"/>
          <ac:spMkLst>
            <pc:docMk/>
            <pc:sldMk cId="3700950100" sldId="269"/>
            <ac:spMk id="3" creationId="{D31DB67B-0060-6AAA-B5C7-A7028309E012}"/>
          </ac:spMkLst>
        </pc:spChg>
      </pc:sldChg>
      <pc:sldChg chg="add modNotesTx">
        <pc:chgData name="Nele Maeseele" userId="57905607c6c3fbc6" providerId="LiveId" clId="{50A7E207-CC28-413A-9C02-7A002A21D848}" dt="2025-10-20T14:10:11.230" v="10928" actId="20577"/>
        <pc:sldMkLst>
          <pc:docMk/>
          <pc:sldMk cId="462457642" sldId="270"/>
        </pc:sldMkLst>
      </pc:sldChg>
      <pc:sldChg chg="addSp delSp modSp add mod">
        <pc:chgData name="Nele Maeseele" userId="57905607c6c3fbc6" providerId="LiveId" clId="{50A7E207-CC28-413A-9C02-7A002A21D848}" dt="2025-10-20T14:34:28.753" v="11445" actId="5793"/>
        <pc:sldMkLst>
          <pc:docMk/>
          <pc:sldMk cId="340734862" sldId="271"/>
        </pc:sldMkLst>
        <pc:spChg chg="mod">
          <ac:chgData name="Nele Maeseele" userId="57905607c6c3fbc6" providerId="LiveId" clId="{50A7E207-CC28-413A-9C02-7A002A21D848}" dt="2025-10-20T14:34:28.753" v="11445" actId="5793"/>
          <ac:spMkLst>
            <pc:docMk/>
            <pc:sldMk cId="340734862" sldId="271"/>
            <ac:spMk id="3" creationId="{92CDC34B-59BF-B14D-B0BD-87F31D781040}"/>
          </ac:spMkLst>
        </pc:spChg>
        <pc:spChg chg="mod">
          <ac:chgData name="Nele Maeseele" userId="57905607c6c3fbc6" providerId="LiveId" clId="{50A7E207-CC28-413A-9C02-7A002A21D848}" dt="2025-10-20T14:31:51.823" v="11379" actId="1076"/>
          <ac:spMkLst>
            <pc:docMk/>
            <pc:sldMk cId="340734862" sldId="271"/>
            <ac:spMk id="5" creationId="{0A55D950-013A-A34C-B996-84FC2D8A87B7}"/>
          </ac:spMkLst>
        </pc:spChg>
        <pc:spChg chg="add mod">
          <ac:chgData name="Nele Maeseele" userId="57905607c6c3fbc6" providerId="LiveId" clId="{50A7E207-CC28-413A-9C02-7A002A21D848}" dt="2025-10-20T14:31:40.032" v="11375"/>
          <ac:spMkLst>
            <pc:docMk/>
            <pc:sldMk cId="340734862" sldId="271"/>
            <ac:spMk id="7" creationId="{7828039D-1F90-ECDB-0E4E-9B103A529219}"/>
          </ac:spMkLst>
        </pc:spChg>
        <pc:spChg chg="add mod">
          <ac:chgData name="Nele Maeseele" userId="57905607c6c3fbc6" providerId="LiveId" clId="{50A7E207-CC28-413A-9C02-7A002A21D848}" dt="2025-10-20T14:34:24.113" v="11444" actId="1076"/>
          <ac:spMkLst>
            <pc:docMk/>
            <pc:sldMk cId="340734862" sldId="271"/>
            <ac:spMk id="8" creationId="{019F5FC7-268D-2164-7EF7-C5A1DD391D44}"/>
          </ac:spMkLst>
        </pc:spChg>
      </pc:sldChg>
      <pc:sldChg chg="new">
        <pc:chgData name="Nele Maeseele" userId="57905607c6c3fbc6" providerId="LiveId" clId="{50A7E207-CC28-413A-9C02-7A002A21D848}" dt="2025-10-20T14:40:06.551" v="11446" actId="680"/>
        <pc:sldMkLst>
          <pc:docMk/>
          <pc:sldMk cId="508481118" sldId="272"/>
        </pc:sldMkLst>
      </pc:sldChg>
      <pc:sldChg chg="new">
        <pc:chgData name="Nele Maeseele" userId="57905607c6c3fbc6" providerId="LiveId" clId="{50A7E207-CC28-413A-9C02-7A002A21D848}" dt="2025-10-20T14:40:08.747" v="11447" actId="680"/>
        <pc:sldMkLst>
          <pc:docMk/>
          <pc:sldMk cId="1091477632" sldId="273"/>
        </pc:sldMkLst>
      </pc:sldChg>
    </pc:docChg>
  </pc:docChgLst>
  <pc:docChgLst>
    <pc:chgData name="Nele Maeseele" userId="57905607c6c3fbc6" providerId="LiveId" clId="{232F4702-8B2E-458F-B805-5EEC059D2509}"/>
    <pc:docChg chg="undo custSel addSld delSld modSld sldOrd">
      <pc:chgData name="Nele Maeseele" userId="57905607c6c3fbc6" providerId="LiveId" clId="{232F4702-8B2E-458F-B805-5EEC059D2509}" dt="2025-11-14T20:52:48.410" v="12122" actId="20577"/>
      <pc:docMkLst>
        <pc:docMk/>
      </pc:docMkLst>
      <pc:sldChg chg="modSp del mod">
        <pc:chgData name="Nele Maeseele" userId="57905607c6c3fbc6" providerId="LiveId" clId="{232F4702-8B2E-458F-B805-5EEC059D2509}" dt="2025-11-14T19:18:48.824" v="10908" actId="47"/>
        <pc:sldMkLst>
          <pc:docMk/>
          <pc:sldMk cId="4247624365" sldId="256"/>
        </pc:sldMkLst>
      </pc:sldChg>
      <pc:sldChg chg="modSp mod modNotesTx">
        <pc:chgData name="Nele Maeseele" userId="57905607c6c3fbc6" providerId="LiveId" clId="{232F4702-8B2E-458F-B805-5EEC059D2509}" dt="2025-11-09T13:07:08.325" v="5995" actId="20577"/>
        <pc:sldMkLst>
          <pc:docMk/>
          <pc:sldMk cId="1168548298" sldId="257"/>
        </pc:sldMkLst>
        <pc:spChg chg="mod">
          <ac:chgData name="Nele Maeseele" userId="57905607c6c3fbc6" providerId="LiveId" clId="{232F4702-8B2E-458F-B805-5EEC059D2509}" dt="2025-11-09T13:07:08.325" v="5995" actId="20577"/>
          <ac:spMkLst>
            <pc:docMk/>
            <pc:sldMk cId="1168548298" sldId="257"/>
            <ac:spMk id="4" creationId="{5F92340C-45F0-A9B6-1E1B-B2C5119053EE}"/>
          </ac:spMkLst>
        </pc:spChg>
      </pc:sldChg>
      <pc:sldChg chg="addSp modSp mod ord modNotesTx">
        <pc:chgData name="Nele Maeseele" userId="57905607c6c3fbc6" providerId="LiveId" clId="{232F4702-8B2E-458F-B805-5EEC059D2509}" dt="2025-11-14T19:28:13.697" v="11253" actId="20577"/>
        <pc:sldMkLst>
          <pc:docMk/>
          <pc:sldMk cId="1146703391" sldId="258"/>
        </pc:sldMkLst>
        <pc:spChg chg="add mod">
          <ac:chgData name="Nele Maeseele" userId="57905607c6c3fbc6" providerId="LiveId" clId="{232F4702-8B2E-458F-B805-5EEC059D2509}" dt="2025-11-09T13:42:26.576" v="6971" actId="20577"/>
          <ac:spMkLst>
            <pc:docMk/>
            <pc:sldMk cId="1146703391" sldId="258"/>
            <ac:spMk id="2" creationId="{A80261A1-1530-16BC-3B45-74AD419899AC}"/>
          </ac:spMkLst>
        </pc:spChg>
        <pc:spChg chg="add mod">
          <ac:chgData name="Nele Maeseele" userId="57905607c6c3fbc6" providerId="LiveId" clId="{232F4702-8B2E-458F-B805-5EEC059D2509}" dt="2025-11-09T14:30:42.442" v="7719" actId="1076"/>
          <ac:spMkLst>
            <pc:docMk/>
            <pc:sldMk cId="1146703391" sldId="258"/>
            <ac:spMk id="7" creationId="{34ED7AD2-44C0-4BA2-111A-B55EE8FCF400}"/>
          </ac:spMkLst>
        </pc:spChg>
        <pc:picChg chg="add mod">
          <ac:chgData name="Nele Maeseele" userId="57905607c6c3fbc6" providerId="LiveId" clId="{232F4702-8B2E-458F-B805-5EEC059D2509}" dt="2025-11-09T14:30:48.936" v="7721" actId="1076"/>
          <ac:picMkLst>
            <pc:docMk/>
            <pc:sldMk cId="1146703391" sldId="258"/>
            <ac:picMk id="4" creationId="{E1C9283C-378D-D4C4-AF55-BE3072B002D4}"/>
          </ac:picMkLst>
        </pc:picChg>
        <pc:picChg chg="mod">
          <ac:chgData name="Nele Maeseele" userId="57905607c6c3fbc6" providerId="LiveId" clId="{232F4702-8B2E-458F-B805-5EEC059D2509}" dt="2025-11-09T14:07:40.575" v="7473" actId="1076"/>
          <ac:picMkLst>
            <pc:docMk/>
            <pc:sldMk cId="1146703391" sldId="258"/>
            <ac:picMk id="5" creationId="{9F296538-7655-1408-60DC-5196837DA8AC}"/>
          </ac:picMkLst>
        </pc:picChg>
      </pc:sldChg>
      <pc:sldChg chg="modSp mod modNotesTx">
        <pc:chgData name="Nele Maeseele" userId="57905607c6c3fbc6" providerId="LiveId" clId="{232F4702-8B2E-458F-B805-5EEC059D2509}" dt="2025-11-14T19:50:46.065" v="11950" actId="20577"/>
        <pc:sldMkLst>
          <pc:docMk/>
          <pc:sldMk cId="3654263609" sldId="260"/>
        </pc:sldMkLst>
        <pc:spChg chg="mod">
          <ac:chgData name="Nele Maeseele" userId="57905607c6c3fbc6" providerId="LiveId" clId="{232F4702-8B2E-458F-B805-5EEC059D2509}" dt="2025-11-14T19:34:54.842" v="11255" actId="20577"/>
          <ac:spMkLst>
            <pc:docMk/>
            <pc:sldMk cId="3654263609" sldId="260"/>
            <ac:spMk id="2" creationId="{A481CE2A-ECEF-E8A5-AC8C-C69E18773850}"/>
          </ac:spMkLst>
        </pc:spChg>
        <pc:spChg chg="mod">
          <ac:chgData name="Nele Maeseele" userId="57905607c6c3fbc6" providerId="LiveId" clId="{232F4702-8B2E-458F-B805-5EEC059D2509}" dt="2025-11-14T19:36:49.351" v="11268" actId="20577"/>
          <ac:spMkLst>
            <pc:docMk/>
            <pc:sldMk cId="3654263609" sldId="260"/>
            <ac:spMk id="3" creationId="{C9E8EF47-6A75-0F4A-843E-7C6B393A4F2F}"/>
          </ac:spMkLst>
        </pc:spChg>
      </pc:sldChg>
      <pc:sldChg chg="addSp delSp modSp mod ord modNotesTx">
        <pc:chgData name="Nele Maeseele" userId="57905607c6c3fbc6" providerId="LiveId" clId="{232F4702-8B2E-458F-B805-5EEC059D2509}" dt="2025-11-14T20:20:36.122" v="12108" actId="20577"/>
        <pc:sldMkLst>
          <pc:docMk/>
          <pc:sldMk cId="3396746518" sldId="262"/>
        </pc:sldMkLst>
        <pc:spChg chg="mod">
          <ac:chgData name="Nele Maeseele" userId="57905607c6c3fbc6" providerId="LiveId" clId="{232F4702-8B2E-458F-B805-5EEC059D2509}" dt="2025-11-12T10:39:29.814" v="9603" actId="20577"/>
          <ac:spMkLst>
            <pc:docMk/>
            <pc:sldMk cId="3396746518" sldId="262"/>
            <ac:spMk id="8" creationId="{1B18DC44-237A-57DF-D2D5-584352B9D52A}"/>
          </ac:spMkLst>
        </pc:spChg>
        <pc:picChg chg="add mod ord">
          <ac:chgData name="Nele Maeseele" userId="57905607c6c3fbc6" providerId="LiveId" clId="{232F4702-8B2E-458F-B805-5EEC059D2509}" dt="2025-11-12T13:05:35.662" v="9613" actId="1076"/>
          <ac:picMkLst>
            <pc:docMk/>
            <pc:sldMk cId="3396746518" sldId="262"/>
            <ac:picMk id="11" creationId="{9D3B75E8-47BB-6B6D-6CDA-5B7F7859DE52}"/>
          </ac:picMkLst>
        </pc:picChg>
      </pc:sldChg>
      <pc:sldChg chg="modSp mod modNotesTx">
        <pc:chgData name="Nele Maeseele" userId="57905607c6c3fbc6" providerId="LiveId" clId="{232F4702-8B2E-458F-B805-5EEC059D2509}" dt="2025-11-09T15:18:01.573" v="9223" actId="20577"/>
        <pc:sldMkLst>
          <pc:docMk/>
          <pc:sldMk cId="1114557472" sldId="266"/>
        </pc:sldMkLst>
        <pc:spChg chg="mod">
          <ac:chgData name="Nele Maeseele" userId="57905607c6c3fbc6" providerId="LiveId" clId="{232F4702-8B2E-458F-B805-5EEC059D2509}" dt="2025-11-09T15:18:01.573" v="9223" actId="20577"/>
          <ac:spMkLst>
            <pc:docMk/>
            <pc:sldMk cId="1114557472" sldId="266"/>
            <ac:spMk id="5" creationId="{5FF0895E-7A2F-675A-428B-4DDE1D582EA0}"/>
          </ac:spMkLst>
        </pc:spChg>
      </pc:sldChg>
      <pc:sldChg chg="addSp delSp modSp mod modNotesTx">
        <pc:chgData name="Nele Maeseele" userId="57905607c6c3fbc6" providerId="LiveId" clId="{232F4702-8B2E-458F-B805-5EEC059D2509}" dt="2025-11-14T19:22:33.068" v="10913" actId="20577"/>
        <pc:sldMkLst>
          <pc:docMk/>
          <pc:sldMk cId="3720520409" sldId="267"/>
        </pc:sldMkLst>
        <pc:spChg chg="mod">
          <ac:chgData name="Nele Maeseele" userId="57905607c6c3fbc6" providerId="LiveId" clId="{232F4702-8B2E-458F-B805-5EEC059D2509}" dt="2025-11-08T21:10:58.126" v="5658" actId="14100"/>
          <ac:spMkLst>
            <pc:docMk/>
            <pc:sldMk cId="3720520409" sldId="267"/>
            <ac:spMk id="3" creationId="{E3AF74DE-E7FF-B124-56A5-BEC10C150AC6}"/>
          </ac:spMkLst>
        </pc:spChg>
      </pc:sldChg>
      <pc:sldChg chg="modSp mod ord modNotesTx">
        <pc:chgData name="Nele Maeseele" userId="57905607c6c3fbc6" providerId="LiveId" clId="{232F4702-8B2E-458F-B805-5EEC059D2509}" dt="2025-11-12T09:39:50.242" v="9600" actId="20577"/>
        <pc:sldMkLst>
          <pc:docMk/>
          <pc:sldMk cId="1816565400" sldId="268"/>
        </pc:sldMkLst>
        <pc:spChg chg="mod">
          <ac:chgData name="Nele Maeseele" userId="57905607c6c3fbc6" providerId="LiveId" clId="{232F4702-8B2E-458F-B805-5EEC059D2509}" dt="2025-11-09T14:51:35.542" v="8861" actId="20577"/>
          <ac:spMkLst>
            <pc:docMk/>
            <pc:sldMk cId="1816565400" sldId="268"/>
            <ac:spMk id="3" creationId="{104EEA12-F985-910A-023F-B904909F1FA3}"/>
          </ac:spMkLst>
        </pc:spChg>
      </pc:sldChg>
      <pc:sldChg chg="modSp mod">
        <pc:chgData name="Nele Maeseele" userId="57905607c6c3fbc6" providerId="LiveId" clId="{232F4702-8B2E-458F-B805-5EEC059D2509}" dt="2025-10-20T21:37:29.229" v="1961" actId="20577"/>
        <pc:sldMkLst>
          <pc:docMk/>
          <pc:sldMk cId="3700950100" sldId="269"/>
        </pc:sldMkLst>
        <pc:spChg chg="mod">
          <ac:chgData name="Nele Maeseele" userId="57905607c6c3fbc6" providerId="LiveId" clId="{232F4702-8B2E-458F-B805-5EEC059D2509}" dt="2025-10-20T21:37:29.229" v="1961" actId="20577"/>
          <ac:spMkLst>
            <pc:docMk/>
            <pc:sldMk cId="3700950100" sldId="269"/>
            <ac:spMk id="3" creationId="{D31DB67B-0060-6AAA-B5C7-A7028309E012}"/>
          </ac:spMkLst>
        </pc:spChg>
      </pc:sldChg>
      <pc:sldChg chg="addSp modSp mod ord modNotesTx">
        <pc:chgData name="Nele Maeseele" userId="57905607c6c3fbc6" providerId="LiveId" clId="{232F4702-8B2E-458F-B805-5EEC059D2509}" dt="2025-11-12T13:52:17.817" v="9653" actId="14100"/>
        <pc:sldMkLst>
          <pc:docMk/>
          <pc:sldMk cId="462457642" sldId="270"/>
        </pc:sldMkLst>
        <pc:spChg chg="add mod">
          <ac:chgData name="Nele Maeseele" userId="57905607c6c3fbc6" providerId="LiveId" clId="{232F4702-8B2E-458F-B805-5EEC059D2509}" dt="2025-11-09T15:22:13.484" v="9492" actId="14100"/>
          <ac:spMkLst>
            <pc:docMk/>
            <pc:sldMk cId="462457642" sldId="270"/>
            <ac:spMk id="8" creationId="{28E35A95-7B7E-22B8-2DEA-201A72D5B14E}"/>
          </ac:spMkLst>
        </pc:spChg>
        <pc:spChg chg="add mod">
          <ac:chgData name="Nele Maeseele" userId="57905607c6c3fbc6" providerId="LiveId" clId="{232F4702-8B2E-458F-B805-5EEC059D2509}" dt="2025-11-09T15:21:53.787" v="9489" actId="1076"/>
          <ac:spMkLst>
            <pc:docMk/>
            <pc:sldMk cId="462457642" sldId="270"/>
            <ac:spMk id="9" creationId="{ECE1532D-3092-373C-4729-957F339C2A70}"/>
          </ac:spMkLst>
        </pc:spChg>
        <pc:picChg chg="mod">
          <ac:chgData name="Nele Maeseele" userId="57905607c6c3fbc6" providerId="LiveId" clId="{232F4702-8B2E-458F-B805-5EEC059D2509}" dt="2025-11-12T13:52:17.817" v="9653" actId="14100"/>
          <ac:picMkLst>
            <pc:docMk/>
            <pc:sldMk cId="462457642" sldId="270"/>
            <ac:picMk id="7" creationId="{6402913A-516A-22EA-4905-99EFDDD8CA56}"/>
          </ac:picMkLst>
        </pc:picChg>
      </pc:sldChg>
      <pc:sldChg chg="modSp mod modNotesTx">
        <pc:chgData name="Nele Maeseele" userId="57905607c6c3fbc6" providerId="LiveId" clId="{232F4702-8B2E-458F-B805-5EEC059D2509}" dt="2025-11-14T20:52:48.410" v="12122" actId="20577"/>
        <pc:sldMkLst>
          <pc:docMk/>
          <pc:sldMk cId="340734862" sldId="271"/>
        </pc:sldMkLst>
        <pc:spChg chg="mod">
          <ac:chgData name="Nele Maeseele" userId="57905607c6c3fbc6" providerId="LiveId" clId="{232F4702-8B2E-458F-B805-5EEC059D2509}" dt="2025-11-09T15:18:09.535" v="9224" actId="207"/>
          <ac:spMkLst>
            <pc:docMk/>
            <pc:sldMk cId="340734862" sldId="271"/>
            <ac:spMk id="8" creationId="{019F5FC7-268D-2164-7EF7-C5A1DD391D44}"/>
          </ac:spMkLst>
        </pc:spChg>
      </pc:sldChg>
      <pc:sldChg chg="addSp delSp modSp mod modNotesTx">
        <pc:chgData name="Nele Maeseele" userId="57905607c6c3fbc6" providerId="LiveId" clId="{232F4702-8B2E-458F-B805-5EEC059D2509}" dt="2025-11-12T14:31:30.514" v="10655" actId="20577"/>
        <pc:sldMkLst>
          <pc:docMk/>
          <pc:sldMk cId="508481118" sldId="272"/>
        </pc:sldMkLst>
        <pc:spChg chg="mod">
          <ac:chgData name="Nele Maeseele" userId="57905607c6c3fbc6" providerId="LiveId" clId="{232F4702-8B2E-458F-B805-5EEC059D2509}" dt="2025-11-08T20:43:27.134" v="4470" actId="14100"/>
          <ac:spMkLst>
            <pc:docMk/>
            <pc:sldMk cId="508481118" sldId="272"/>
            <ac:spMk id="3" creationId="{45FDF25A-17D2-E4E0-C196-E0B003F1590C}"/>
          </ac:spMkLst>
        </pc:spChg>
        <pc:spChg chg="add mod">
          <ac:chgData name="Nele Maeseele" userId="57905607c6c3fbc6" providerId="LiveId" clId="{232F4702-8B2E-458F-B805-5EEC059D2509}" dt="2025-10-20T21:23:04.979" v="1576" actId="20577"/>
          <ac:spMkLst>
            <pc:docMk/>
            <pc:sldMk cId="508481118" sldId="272"/>
            <ac:spMk id="4" creationId="{164D64C0-E93F-384D-70B0-AA6DB301C1D5}"/>
          </ac:spMkLst>
        </pc:spChg>
        <pc:spChg chg="add mod">
          <ac:chgData name="Nele Maeseele" userId="57905607c6c3fbc6" providerId="LiveId" clId="{232F4702-8B2E-458F-B805-5EEC059D2509}" dt="2025-11-12T14:31:30.514" v="10655" actId="20577"/>
          <ac:spMkLst>
            <pc:docMk/>
            <pc:sldMk cId="508481118" sldId="272"/>
            <ac:spMk id="8" creationId="{DF55B949-FDA7-A967-944A-D84EA0C92CA5}"/>
          </ac:spMkLst>
        </pc:spChg>
        <pc:picChg chg="add mod">
          <ac:chgData name="Nele Maeseele" userId="57905607c6c3fbc6" providerId="LiveId" clId="{232F4702-8B2E-458F-B805-5EEC059D2509}" dt="2025-11-08T20:43:47.043" v="4478" actId="14100"/>
          <ac:picMkLst>
            <pc:docMk/>
            <pc:sldMk cId="508481118" sldId="272"/>
            <ac:picMk id="2" creationId="{13492FC2-463A-3DFD-E608-8D6E91550453}"/>
          </ac:picMkLst>
        </pc:picChg>
      </pc:sldChg>
      <pc:sldChg chg="addSp modSp mod ord modNotesTx">
        <pc:chgData name="Nele Maeseele" userId="57905607c6c3fbc6" providerId="LiveId" clId="{232F4702-8B2E-458F-B805-5EEC059D2509}" dt="2025-11-13T18:30:04.258" v="10861" actId="20577"/>
        <pc:sldMkLst>
          <pc:docMk/>
          <pc:sldMk cId="1091477632" sldId="273"/>
        </pc:sldMkLst>
        <pc:spChg chg="mod">
          <ac:chgData name="Nele Maeseele" userId="57905607c6c3fbc6" providerId="LiveId" clId="{232F4702-8B2E-458F-B805-5EEC059D2509}" dt="2025-11-08T20:21:35.323" v="4439"/>
          <ac:spMkLst>
            <pc:docMk/>
            <pc:sldMk cId="1091477632" sldId="273"/>
            <ac:spMk id="2" creationId="{CD82D60D-9612-13D3-B258-8263E282B245}"/>
          </ac:spMkLst>
        </pc:spChg>
        <pc:spChg chg="mod">
          <ac:chgData name="Nele Maeseele" userId="57905607c6c3fbc6" providerId="LiveId" clId="{232F4702-8B2E-458F-B805-5EEC059D2509}" dt="2025-10-20T21:27:50.848" v="1691" actId="5793"/>
          <ac:spMkLst>
            <pc:docMk/>
            <pc:sldMk cId="1091477632" sldId="273"/>
            <ac:spMk id="3" creationId="{43C8C89F-9EB6-7939-8BCE-F52E6ED1537C}"/>
          </ac:spMkLst>
        </pc:spChg>
        <pc:picChg chg="add mod">
          <ac:chgData name="Nele Maeseele" userId="57905607c6c3fbc6" providerId="LiveId" clId="{232F4702-8B2E-458F-B805-5EEC059D2509}" dt="2025-10-20T21:31:41.046" v="1693" actId="1076"/>
          <ac:picMkLst>
            <pc:docMk/>
            <pc:sldMk cId="1091477632" sldId="273"/>
            <ac:picMk id="5" creationId="{E6F7EFF1-4D9F-7887-0822-363F7000E8A9}"/>
          </ac:picMkLst>
        </pc:picChg>
      </pc:sldChg>
      <pc:sldChg chg="addSp delSp modSp new mod ord">
        <pc:chgData name="Nele Maeseele" userId="57905607c6c3fbc6" providerId="LiveId" clId="{232F4702-8B2E-458F-B805-5EEC059D2509}" dt="2025-11-14T19:36:16.820" v="11257"/>
        <pc:sldMkLst>
          <pc:docMk/>
          <pc:sldMk cId="1029867160" sldId="274"/>
        </pc:sldMkLst>
        <pc:spChg chg="mod">
          <ac:chgData name="Nele Maeseele" userId="57905607c6c3fbc6" providerId="LiveId" clId="{232F4702-8B2E-458F-B805-5EEC059D2509}" dt="2025-10-20T20:28:04.831" v="371" actId="20577"/>
          <ac:spMkLst>
            <pc:docMk/>
            <pc:sldMk cId="1029867160" sldId="274"/>
            <ac:spMk id="2" creationId="{3A1FE017-4DC9-296D-BB22-5ECDC7BF26E0}"/>
          </ac:spMkLst>
        </pc:spChg>
        <pc:spChg chg="mod">
          <ac:chgData name="Nele Maeseele" userId="57905607c6c3fbc6" providerId="LiveId" clId="{232F4702-8B2E-458F-B805-5EEC059D2509}" dt="2025-11-09T13:24:34.212" v="6039" actId="20577"/>
          <ac:spMkLst>
            <pc:docMk/>
            <pc:sldMk cId="1029867160" sldId="274"/>
            <ac:spMk id="3" creationId="{C555C893-B1D9-F80F-F785-27EE17CA61B8}"/>
          </ac:spMkLst>
        </pc:spChg>
      </pc:sldChg>
      <pc:sldChg chg="addSp delSp modSp new mod ord modNotesTx">
        <pc:chgData name="Nele Maeseele" userId="57905607c6c3fbc6" providerId="LiveId" clId="{232F4702-8B2E-458F-B805-5EEC059D2509}" dt="2025-11-14T20:10:07.068" v="12097" actId="20577"/>
        <pc:sldMkLst>
          <pc:docMk/>
          <pc:sldMk cId="3700265371" sldId="275"/>
        </pc:sldMkLst>
        <pc:spChg chg="add del mod">
          <ac:chgData name="Nele Maeseele" userId="57905607c6c3fbc6" providerId="LiveId" clId="{232F4702-8B2E-458F-B805-5EEC059D2509}" dt="2025-11-12T13:39:47.579" v="9627" actId="20577"/>
          <ac:spMkLst>
            <pc:docMk/>
            <pc:sldMk cId="3700265371" sldId="275"/>
            <ac:spMk id="2" creationId="{3BF7D275-E091-8FD7-41FA-56A80AA56DCE}"/>
          </ac:spMkLst>
        </pc:spChg>
        <pc:picChg chg="add mod">
          <ac:chgData name="Nele Maeseele" userId="57905607c6c3fbc6" providerId="LiveId" clId="{232F4702-8B2E-458F-B805-5EEC059D2509}" dt="2025-11-09T13:23:07.690" v="6029" actId="1076"/>
          <ac:picMkLst>
            <pc:docMk/>
            <pc:sldMk cId="3700265371" sldId="275"/>
            <ac:picMk id="4" creationId="{C3719315-56CF-7750-566D-089AE0C0D355}"/>
          </ac:picMkLst>
        </pc:picChg>
      </pc:sldChg>
      <pc:sldChg chg="modSp new mod ord modNotesTx">
        <pc:chgData name="Nele Maeseele" userId="57905607c6c3fbc6" providerId="LiveId" clId="{232F4702-8B2E-458F-B805-5EEC059D2509}" dt="2025-11-12T14:25:06.634" v="9810" actId="20577"/>
        <pc:sldMkLst>
          <pc:docMk/>
          <pc:sldMk cId="3772529945" sldId="276"/>
        </pc:sldMkLst>
        <pc:spChg chg="mod">
          <ac:chgData name="Nele Maeseele" userId="57905607c6c3fbc6" providerId="LiveId" clId="{232F4702-8B2E-458F-B805-5EEC059D2509}" dt="2025-10-20T21:38:06.113" v="2001" actId="20577"/>
          <ac:spMkLst>
            <pc:docMk/>
            <pc:sldMk cId="3772529945" sldId="276"/>
            <ac:spMk id="2" creationId="{C9155D44-04C6-6353-64DF-D9FF27B64E38}"/>
          </ac:spMkLst>
        </pc:spChg>
        <pc:spChg chg="mod">
          <ac:chgData name="Nele Maeseele" userId="57905607c6c3fbc6" providerId="LiveId" clId="{232F4702-8B2E-458F-B805-5EEC059D2509}" dt="2025-11-09T15:24:06.820" v="9493" actId="313"/>
          <ac:spMkLst>
            <pc:docMk/>
            <pc:sldMk cId="3772529945" sldId="276"/>
            <ac:spMk id="3" creationId="{98302B73-784A-A6CC-F484-E565662D803B}"/>
          </ac:spMkLst>
        </pc:spChg>
      </pc:sldChg>
      <pc:sldChg chg="addSp modSp mod modNotesTx">
        <pc:chgData name="Nele Maeseele" userId="57905607c6c3fbc6" providerId="LiveId" clId="{232F4702-8B2E-458F-B805-5EEC059D2509}" dt="2025-11-14T20:29:51.848" v="12109" actId="20577"/>
        <pc:sldMkLst>
          <pc:docMk/>
          <pc:sldMk cId="2596909401" sldId="279"/>
        </pc:sldMkLst>
        <pc:spChg chg="mod">
          <ac:chgData name="Nele Maeseele" userId="57905607c6c3fbc6" providerId="LiveId" clId="{232F4702-8B2E-458F-B805-5EEC059D2509}" dt="2025-11-08T19:52:18.555" v="3066"/>
          <ac:spMkLst>
            <pc:docMk/>
            <pc:sldMk cId="2596909401" sldId="279"/>
            <ac:spMk id="2" creationId="{1E29E71D-F7EE-FCFA-FFE3-07521D4B8961}"/>
          </ac:spMkLst>
        </pc:spChg>
        <pc:spChg chg="mod">
          <ac:chgData name="Nele Maeseele" userId="57905607c6c3fbc6" providerId="LiveId" clId="{232F4702-8B2E-458F-B805-5EEC059D2509}" dt="2025-11-12T14:06:19.866" v="9655" actId="20577"/>
          <ac:spMkLst>
            <pc:docMk/>
            <pc:sldMk cId="2596909401" sldId="279"/>
            <ac:spMk id="3" creationId="{3C115421-5DF5-F185-FBF6-8AA8D04CAF68}"/>
          </ac:spMkLst>
        </pc:spChg>
        <pc:picChg chg="add mod">
          <ac:chgData name="Nele Maeseele" userId="57905607c6c3fbc6" providerId="LiveId" clId="{232F4702-8B2E-458F-B805-5EEC059D2509}" dt="2025-11-08T19:59:10.534" v="3625" actId="1076"/>
          <ac:picMkLst>
            <pc:docMk/>
            <pc:sldMk cId="2596909401" sldId="279"/>
            <ac:picMk id="5" creationId="{8A302267-B124-5075-16C3-1D14AC7B5250}"/>
          </ac:picMkLst>
        </pc:picChg>
      </pc:sldChg>
      <pc:sldChg chg="addSp delSp modSp mod setBg modNotesTx">
        <pc:chgData name="Nele Maeseele" userId="57905607c6c3fbc6" providerId="LiveId" clId="{232F4702-8B2E-458F-B805-5EEC059D2509}" dt="2025-11-12T14:38:46.871" v="10746" actId="20577"/>
        <pc:sldMkLst>
          <pc:docMk/>
          <pc:sldMk cId="1118992661" sldId="280"/>
        </pc:sldMkLst>
        <pc:spChg chg="mod">
          <ac:chgData name="Nele Maeseele" userId="57905607c6c3fbc6" providerId="LiveId" clId="{232F4702-8B2E-458F-B805-5EEC059D2509}" dt="2025-11-12T13:47:56.968" v="9642" actId="26606"/>
          <ac:spMkLst>
            <pc:docMk/>
            <pc:sldMk cId="1118992661" sldId="280"/>
            <ac:spMk id="2" creationId="{EB43A78C-15DB-F0E5-6025-3CAB2F57FF57}"/>
          </ac:spMkLst>
        </pc:spChg>
        <pc:spChg chg="add mod">
          <ac:chgData name="Nele Maeseele" userId="57905607c6c3fbc6" providerId="LiveId" clId="{232F4702-8B2E-458F-B805-5EEC059D2509}" dt="2025-11-12T14:38:46.871" v="10746" actId="20577"/>
          <ac:spMkLst>
            <pc:docMk/>
            <pc:sldMk cId="1118992661" sldId="280"/>
            <ac:spMk id="5" creationId="{8171C152-C164-827A-C7A5-77A5B59D3C11}"/>
          </ac:spMkLst>
        </pc:spChg>
        <pc:spChg chg="add">
          <ac:chgData name="Nele Maeseele" userId="57905607c6c3fbc6" providerId="LiveId" clId="{232F4702-8B2E-458F-B805-5EEC059D2509}" dt="2025-11-12T13:47:56.968" v="9642" actId="26606"/>
          <ac:spMkLst>
            <pc:docMk/>
            <pc:sldMk cId="1118992661" sldId="280"/>
            <ac:spMk id="31" creationId="{743AA782-23D1-4521-8CAD-47662984AA08}"/>
          </ac:spMkLst>
        </pc:spChg>
        <pc:spChg chg="add">
          <ac:chgData name="Nele Maeseele" userId="57905607c6c3fbc6" providerId="LiveId" clId="{232F4702-8B2E-458F-B805-5EEC059D2509}" dt="2025-11-12T13:47:56.968" v="9642" actId="26606"/>
          <ac:spMkLst>
            <pc:docMk/>
            <pc:sldMk cId="1118992661" sldId="280"/>
            <ac:spMk id="32" creationId="{71877DBC-BB60-40F0-AC93-2ACDBAAE60CE}"/>
          </ac:spMkLst>
        </pc:spChg>
        <pc:picChg chg="add mod ord">
          <ac:chgData name="Nele Maeseele" userId="57905607c6c3fbc6" providerId="LiveId" clId="{232F4702-8B2E-458F-B805-5EEC059D2509}" dt="2025-11-12T13:47:56.968" v="9642" actId="26606"/>
          <ac:picMkLst>
            <pc:docMk/>
            <pc:sldMk cId="1118992661" sldId="280"/>
            <ac:picMk id="4" creationId="{2E99A9A9-AD17-0E6B-684E-43F4620B3C8D}"/>
          </ac:picMkLst>
        </pc:picChg>
      </pc:sldChg>
      <pc:sldChg chg="addSp delSp modSp new mod ord">
        <pc:chgData name="Nele Maeseele" userId="57905607c6c3fbc6" providerId="LiveId" clId="{232F4702-8B2E-458F-B805-5EEC059D2509}" dt="2025-11-14T19:36:18.595" v="11259"/>
        <pc:sldMkLst>
          <pc:docMk/>
          <pc:sldMk cId="1173767919" sldId="281"/>
        </pc:sldMkLst>
        <pc:picChg chg="add mod ord">
          <ac:chgData name="Nele Maeseele" userId="57905607c6c3fbc6" providerId="LiveId" clId="{232F4702-8B2E-458F-B805-5EEC059D2509}" dt="2025-11-12T13:34:29.838" v="9619" actId="1076"/>
          <ac:picMkLst>
            <pc:docMk/>
            <pc:sldMk cId="1173767919" sldId="281"/>
            <ac:picMk id="5" creationId="{B7357762-61E2-95B8-7FF3-58E48D2798FC}"/>
          </ac:picMkLst>
        </pc:picChg>
      </pc:sldChg>
      <pc:sldChg chg="addSp delSp modSp add del mod">
        <pc:chgData name="Nele Maeseele" userId="57905607c6c3fbc6" providerId="LiveId" clId="{232F4702-8B2E-458F-B805-5EEC059D2509}" dt="2025-11-14T19:18:41.051" v="10907" actId="27636"/>
        <pc:sldMkLst>
          <pc:docMk/>
          <pc:sldMk cId="3635370001" sldId="282"/>
        </pc:sldMkLst>
        <pc:spChg chg="mod">
          <ac:chgData name="Nele Maeseele" userId="57905607c6c3fbc6" providerId="LiveId" clId="{232F4702-8B2E-458F-B805-5EEC059D2509}" dt="2025-11-14T19:18:16.889" v="10897" actId="20577"/>
          <ac:spMkLst>
            <pc:docMk/>
            <pc:sldMk cId="3635370001" sldId="282"/>
            <ac:spMk id="2" creationId="{00000000-0000-0000-0000-000000000000}"/>
          </ac:spMkLst>
        </pc:spChg>
        <pc:spChg chg="del">
          <ac:chgData name="Nele Maeseele" userId="57905607c6c3fbc6" providerId="LiveId" clId="{232F4702-8B2E-458F-B805-5EEC059D2509}" dt="2025-11-14T19:18:06.226" v="10865"/>
          <ac:spMkLst>
            <pc:docMk/>
            <pc:sldMk cId="3635370001" sldId="282"/>
            <ac:spMk id="3" creationId="{00000000-0000-0000-0000-000000000000}"/>
          </ac:spMkLst>
        </pc:spChg>
        <pc:spChg chg="add mod">
          <ac:chgData name="Nele Maeseele" userId="57905607c6c3fbc6" providerId="LiveId" clId="{232F4702-8B2E-458F-B805-5EEC059D2509}" dt="2025-11-14T19:18:41.051" v="10907" actId="27636"/>
          <ac:spMkLst>
            <pc:docMk/>
            <pc:sldMk cId="3635370001" sldId="282"/>
            <ac:spMk id="4" creationId="{E1AE8496-D9A5-6DAA-6B15-B6A88883B709}"/>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04D46B3-44DB-4F3E-A14E-DBB00BC3C66A}" type="datetimeFigureOut">
              <a:rPr lang="nl-BE" smtClean="0"/>
              <a:t>14/11/2025</a:t>
            </a:fld>
            <a:endParaRPr lang="nl-BE"/>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D7364C-43D1-445B-B6D1-97B736767D36}" type="slidenum">
              <a:rPr lang="nl-BE" smtClean="0"/>
              <a:t>‹nr.›</a:t>
            </a:fld>
            <a:endParaRPr lang="nl-BE"/>
          </a:p>
        </p:txBody>
      </p:sp>
    </p:spTree>
    <p:extLst>
      <p:ext uri="{BB962C8B-B14F-4D97-AF65-F5344CB8AC3E}">
        <p14:creationId xmlns:p14="http://schemas.microsoft.com/office/powerpoint/2010/main" val="7526774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a:p>
            <a:endParaRPr lang="nl-BE" dirty="0"/>
          </a:p>
          <a:p>
            <a:r>
              <a:rPr lang="nl-BE" dirty="0"/>
              <a:t>voor patiënte met menopauze op de verwachte leeftijd is de voornaamste en eigenlijk ook de enige indicatie: het ondersteunen van kwaliteit van leven. </a:t>
            </a:r>
          </a:p>
          <a:p>
            <a:endParaRPr lang="nl-BE" dirty="0"/>
          </a:p>
          <a:p>
            <a:r>
              <a:rPr lang="nl-BE" dirty="0"/>
              <a:t>Met in het Groen , de </a:t>
            </a:r>
            <a:r>
              <a:rPr lang="nl-BE" dirty="0" err="1"/>
              <a:t>vasomotore</a:t>
            </a:r>
            <a:r>
              <a:rPr lang="nl-BE" dirty="0"/>
              <a:t> en urogenitale symptomen, die heel duidelijk een indicatie zijn voor hormonale therapie.</a:t>
            </a:r>
          </a:p>
          <a:p>
            <a:r>
              <a:rPr lang="nl-BE" dirty="0"/>
              <a:t>De psychologische symptomen van low </a:t>
            </a:r>
            <a:r>
              <a:rPr lang="nl-BE" dirty="0" err="1"/>
              <a:t>mood</a:t>
            </a:r>
            <a:r>
              <a:rPr lang="nl-BE" dirty="0"/>
              <a:t>, prikkelbaarheid, verstoorde nachtrust , verminderd seksueel verlangen en de musculoskeletale symptomen die zijn sterk geassocieerd en </a:t>
            </a:r>
          </a:p>
          <a:p>
            <a:r>
              <a:rPr lang="nl-BE" dirty="0"/>
              <a:t>Daar is een verbetering door HT te verwachten (alleenstaand / op zich niet direct een indicatie voor HT)</a:t>
            </a:r>
          </a:p>
          <a:p>
            <a:r>
              <a:rPr lang="nl-BE" dirty="0"/>
              <a:t>Rood: minder menopauze specifiek ,  (cognitieve dysfunctie = verstoorde concentratie/ geheugen)</a:t>
            </a:r>
          </a:p>
          <a:p>
            <a:endParaRPr lang="nl-BE" dirty="0"/>
          </a:p>
          <a:p>
            <a:endParaRPr lang="nl-BE" dirty="0"/>
          </a:p>
          <a:p>
            <a:r>
              <a:rPr lang="nl-BE" dirty="0"/>
              <a:t>Belangrijk verband tussen VMS – verstoorde nachtrust en ‘Low </a:t>
            </a:r>
            <a:r>
              <a:rPr lang="nl-BE" dirty="0" err="1"/>
              <a:t>Mood</a:t>
            </a:r>
            <a:r>
              <a:rPr lang="nl-BE" dirty="0"/>
              <a:t>’/depressieve klachten </a:t>
            </a:r>
          </a:p>
          <a:p>
            <a:r>
              <a:rPr lang="nl-BE" dirty="0"/>
              <a:t>VMS bij 75% van &lt;55j</a:t>
            </a:r>
          </a:p>
          <a:p>
            <a:r>
              <a:rPr lang="nl-BE" dirty="0"/>
              <a:t>Vrouwen met matige tot ernstige VMS hebben 3x meer risico op depressieve klachten </a:t>
            </a:r>
          </a:p>
          <a:p>
            <a:endParaRPr lang="nl-BE" dirty="0"/>
          </a:p>
          <a:p>
            <a:r>
              <a:rPr lang="nl-BE" dirty="0"/>
              <a:t>Cognitieve functie : geen verbetering van de cognitieve functie </a:t>
            </a:r>
          </a:p>
          <a:p>
            <a:r>
              <a:rPr lang="nl-BE" dirty="0"/>
              <a:t>Cognitieve stoornissen wordt niet beschouwd als indicatie gezien geen klinische trials die verbetering van de cognitieve functie heeft aangetoond. (gebrek aan onderzoek) </a:t>
            </a:r>
          </a:p>
          <a:p>
            <a:endParaRPr lang="nl-BE" dirty="0"/>
          </a:p>
          <a:p>
            <a:endParaRPr lang="nl-BE" dirty="0"/>
          </a:p>
          <a:p>
            <a:r>
              <a:rPr lang="nl-BE" dirty="0"/>
              <a:t>Mentaal welzijn:  KEEPS trial  : studie jong </a:t>
            </a:r>
            <a:r>
              <a:rPr lang="nl-BE" dirty="0" err="1"/>
              <a:t>menopausale</a:t>
            </a:r>
            <a:r>
              <a:rPr lang="nl-BE" dirty="0"/>
              <a:t> vrouwen 45-54j , met HT</a:t>
            </a:r>
          </a:p>
          <a:p>
            <a:r>
              <a:rPr lang="nl-BE" dirty="0"/>
              <a:t>Stemmingswisselingen zijn meer voorkomend in de perimenopauze dan pre en postmenopauze. </a:t>
            </a:r>
          </a:p>
          <a:p>
            <a:r>
              <a:rPr lang="nl-BE" dirty="0"/>
              <a:t>Het risico op een nieuwe depressie is 30% (patiënte met VG van depressie tot 60%)</a:t>
            </a:r>
          </a:p>
          <a:p>
            <a:r>
              <a:rPr lang="nl-BE" dirty="0"/>
              <a:t>Management is afhankelijk van de ernst van de symptomen, zowel HT als SSRI zijn effectief. Vaak nood aan combinatie voor optimale controle van de symptomen. </a:t>
            </a:r>
          </a:p>
          <a:p>
            <a:r>
              <a:rPr lang="nl-BE" dirty="0"/>
              <a:t>In de postmenopauze gaat HT de ‘</a:t>
            </a:r>
            <a:r>
              <a:rPr lang="nl-BE" dirty="0" err="1"/>
              <a:t>mood</a:t>
            </a:r>
            <a:r>
              <a:rPr lang="nl-BE" dirty="0"/>
              <a:t> symptomen’ niet verbeteren. </a:t>
            </a:r>
          </a:p>
          <a:p>
            <a:endParaRPr lang="nl-BE" dirty="0"/>
          </a:p>
          <a:p>
            <a:endParaRPr lang="nl-BE" dirty="0"/>
          </a:p>
        </p:txBody>
      </p:sp>
      <p:sp>
        <p:nvSpPr>
          <p:cNvPr id="4" name="Tijdelijke aanduiding voor dianummer 3"/>
          <p:cNvSpPr>
            <a:spLocks noGrp="1"/>
          </p:cNvSpPr>
          <p:nvPr>
            <p:ph type="sldNum" sz="quarter" idx="5"/>
          </p:nvPr>
        </p:nvSpPr>
        <p:spPr/>
        <p:txBody>
          <a:bodyPr/>
          <a:lstStyle/>
          <a:p>
            <a:fld id="{5ED7364C-43D1-445B-B6D1-97B736767D36}" type="slidenum">
              <a:rPr lang="nl-BE" smtClean="0"/>
              <a:t>2</a:t>
            </a:fld>
            <a:endParaRPr lang="nl-BE"/>
          </a:p>
        </p:txBody>
      </p:sp>
    </p:spTree>
    <p:extLst>
      <p:ext uri="{BB962C8B-B14F-4D97-AF65-F5344CB8AC3E}">
        <p14:creationId xmlns:p14="http://schemas.microsoft.com/office/powerpoint/2010/main" val="38950637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a:p>
            <a:r>
              <a:rPr lang="nl-NL" b="1" dirty="0"/>
              <a:t>Er is volgens de huidige richtlijnen geen indicatie voor hormonale substitutie ter preventie van cardiovasculaire aandoeningen of dementie</a:t>
            </a:r>
          </a:p>
          <a:p>
            <a:endParaRPr lang="nl-NL" b="1" dirty="0"/>
          </a:p>
          <a:p>
            <a:r>
              <a:rPr lang="nl-NL" b="1" dirty="0"/>
              <a:t>Dit is wel onderwerp van verder onderzoek. </a:t>
            </a:r>
          </a:p>
          <a:p>
            <a:r>
              <a:rPr lang="nl-NL" b="1" dirty="0"/>
              <a:t>voor dementie is er duidelijke een associatie met geslacht en leeftijd bij menopauze. </a:t>
            </a:r>
          </a:p>
          <a:p>
            <a:r>
              <a:rPr lang="nl-NL" sz="1200" b="1" i="0" kern="1200" dirty="0">
                <a:solidFill>
                  <a:schemeClr val="tx1"/>
                </a:solidFill>
                <a:effectLst/>
                <a:latin typeface="+mn-lt"/>
                <a:ea typeface="+mn-ea"/>
                <a:cs typeface="+mn-cs"/>
              </a:rPr>
              <a:t>De prevalentie van de ziekte van Alzheimer (AD) bij vrouwen, onafhankelijk van de leeftijd, is hoger bij vrouwen dan bij mannen, met 2/3 van de patiënte is vrouwelijk. </a:t>
            </a:r>
            <a:endParaRPr lang="nl-NL" b="1"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i="0" kern="1200" dirty="0">
                <a:solidFill>
                  <a:schemeClr val="tx1"/>
                </a:solidFill>
                <a:effectLst/>
                <a:latin typeface="+mn-lt"/>
                <a:ea typeface="+mn-ea"/>
                <a:cs typeface="+mn-cs"/>
              </a:rPr>
              <a:t>Bovendien vormen vrouwen die vroegtijdig in de menopauze komen, op natuurlijke wijze of iatrogeen, het hoogste risicocluster binnen de menopauzepopulatie voor cognitieve achteruitgang en dementie op latere leeftijd.</a:t>
            </a:r>
          </a:p>
          <a:p>
            <a:endParaRPr lang="nl-NL" dirty="0"/>
          </a:p>
          <a:p>
            <a:r>
              <a:rPr lang="nl-NL" b="1" dirty="0"/>
              <a:t>Er is dus veel onderzoek naar welke rol hormonale substitutie heeft en er zijn aanwijzingen dat HST gestart in de vroege menopauze mogelijke beschermende rol heeft,</a:t>
            </a:r>
          </a:p>
          <a:p>
            <a:r>
              <a:rPr lang="nl-NL" b="1" dirty="0"/>
              <a:t>Maar tot op heden dus onvoldoende evidentie dat het ook effectief leidt tot minder voorkomen van dementie. </a:t>
            </a:r>
          </a:p>
          <a:p>
            <a:r>
              <a:rPr lang="nl-NL" b="1" dirty="0"/>
              <a:t>Wat wel bewezen is, is dat hormonale substitutie gestart op latere leeftijd (&gt;65j) het risico op dementie verhoogd; vermoedelijk te wijten aan toename van de incidentie van vasculaire dementie. </a:t>
            </a:r>
          </a:p>
          <a:p>
            <a:r>
              <a:rPr lang="nl-NL" b="1" dirty="0"/>
              <a:t>Hormonale substitutie moet tot op heden dus niet worden voorgeschreven voor deze indicatie. </a:t>
            </a:r>
          </a:p>
          <a:p>
            <a:endParaRPr lang="nl-NL" dirty="0"/>
          </a:p>
          <a:p>
            <a:pPr eaLnBrk="1" hangingPunct="1">
              <a:lnSpc>
                <a:spcPct val="80000"/>
              </a:lnSpc>
            </a:pPr>
            <a:r>
              <a:rPr lang="en-GB" altLang="fr-FR" sz="1200" dirty="0">
                <a:solidFill>
                  <a:srgbClr val="FFFF00"/>
                </a:solidFill>
              </a:rPr>
              <a:t>80% of dementia in women, is due to Alzheimer. </a:t>
            </a:r>
          </a:p>
          <a:p>
            <a:pPr eaLnBrk="1" hangingPunct="1">
              <a:lnSpc>
                <a:spcPct val="80000"/>
              </a:lnSpc>
            </a:pPr>
            <a:r>
              <a:rPr lang="en-GB" altLang="fr-FR" sz="1200" dirty="0">
                <a:solidFill>
                  <a:srgbClr val="FFFF00"/>
                </a:solidFill>
              </a:rPr>
              <a:t>Obesity, smoking, alcohol, sedentarily, insomnia are risk factors. Apo E4 is a strong driver for Alzheimer. </a:t>
            </a:r>
          </a:p>
          <a:p>
            <a:pPr eaLnBrk="1" hangingPunct="1">
              <a:lnSpc>
                <a:spcPct val="80000"/>
              </a:lnSpc>
            </a:pPr>
            <a:r>
              <a:rPr lang="en-GB" altLang="fr-FR" sz="1200" dirty="0">
                <a:solidFill>
                  <a:srgbClr val="FFFF00"/>
                </a:solidFill>
              </a:rPr>
              <a:t>Observational data showed an impairment of the cognitive function after castration. </a:t>
            </a:r>
          </a:p>
          <a:p>
            <a:pPr eaLnBrk="1" hangingPunct="1">
              <a:lnSpc>
                <a:spcPct val="80000"/>
              </a:lnSpc>
            </a:pPr>
            <a:r>
              <a:rPr lang="en-GB" altLang="fr-FR" sz="1200" dirty="0"/>
              <a:t>MHT initiated early after menopause may reduce the risk of Alzheimer (level 2). </a:t>
            </a:r>
          </a:p>
          <a:p>
            <a:pPr eaLnBrk="1" hangingPunct="1">
              <a:lnSpc>
                <a:spcPct val="80000"/>
              </a:lnSpc>
            </a:pPr>
            <a:r>
              <a:rPr lang="en-GB" altLang="fr-FR" sz="1200" dirty="0"/>
              <a:t>It is not proven that MHT prevents/delays Alzheimer’s dementia.</a:t>
            </a:r>
          </a:p>
          <a:p>
            <a:pPr eaLnBrk="1" hangingPunct="1">
              <a:lnSpc>
                <a:spcPct val="80000"/>
              </a:lnSpc>
            </a:pPr>
            <a:r>
              <a:rPr lang="en-GB" altLang="fr-FR" sz="1200" dirty="0"/>
              <a:t>MHT initiated after the age of 65 years increases the risk of dementia (level 1), probably due to vascular dementia incidence.</a:t>
            </a:r>
          </a:p>
          <a:p>
            <a:pPr eaLnBrk="1" hangingPunct="1">
              <a:lnSpc>
                <a:spcPct val="80000"/>
              </a:lnSpc>
            </a:pPr>
            <a:r>
              <a:rPr lang="en-US" altLang="fr-FR" sz="1200" dirty="0"/>
              <a:t>Therefore MHT should currently not be used for this indication.</a:t>
            </a:r>
          </a:p>
          <a:p>
            <a:endParaRPr lang="nl-BE" dirty="0"/>
          </a:p>
          <a:p>
            <a:endParaRPr lang="nl-BE" dirty="0"/>
          </a:p>
          <a:p>
            <a:r>
              <a:rPr lang="nl-NL" dirty="0"/>
              <a:t>1</a:t>
            </a:r>
            <a:r>
              <a:rPr lang="nl-NL" baseline="30000" dirty="0"/>
              <a:t>ste</a:t>
            </a:r>
            <a:r>
              <a:rPr lang="nl-NL" dirty="0"/>
              <a:t> plaat:</a:t>
            </a:r>
          </a:p>
          <a:p>
            <a:r>
              <a:rPr lang="nl-NL" dirty="0"/>
              <a:t>Studie naar MRI </a:t>
            </a:r>
            <a:r>
              <a:rPr lang="nl-NL" dirty="0" err="1"/>
              <a:t>biomarkers</a:t>
            </a:r>
            <a:r>
              <a:rPr lang="nl-NL" dirty="0"/>
              <a:t> voor dementie, met invloed van geslacht en leeftijd – menopauze  voor markers zoals Totaal hersenvolume. </a:t>
            </a:r>
          </a:p>
          <a:p>
            <a:r>
              <a:rPr lang="nl-NL" dirty="0"/>
              <a:t>Bij vrouwen was er een significante interactie tussen leeftijd en </a:t>
            </a:r>
            <a:r>
              <a:rPr lang="nl-NL" dirty="0" err="1"/>
              <a:t>menopauzale</a:t>
            </a:r>
            <a:r>
              <a:rPr lang="nl-NL" dirty="0"/>
              <a:t> status (P = .007), waarbij de omgekeerde associatie tussen leeftijd en TBV steiler was bij postmenopauzale</a:t>
            </a:r>
          </a:p>
          <a:p>
            <a:endParaRPr lang="nl-NL" dirty="0"/>
          </a:p>
          <a:p>
            <a:endParaRPr lang="nl-NL" dirty="0"/>
          </a:p>
          <a:p>
            <a:r>
              <a:rPr lang="nl-NL" dirty="0"/>
              <a:t>(Gegevens waren beschikbaar voor 1827 postmenopauzale vrouwen, 230 pre-/perimenopauzale vrouwen en 2165 mannen (mediane leeftijd 63,3 jaar). Er was een significante interactie tussen leeftijd en geslacht (P = .024) voor TBV, waarbij de omgekeerde associatie tussen leeftijd en TBV steiler was bij vrouwen (β = -5,35 ml/jaar) dan bij mannen (β = -4,77 ml/jaar). Vergelijkbare leeftijd-geslachtinteracties werden ook waargenomen voor GMV en WMV. Bij vrouwen was er een significante interactie tussen leeftijd en </a:t>
            </a:r>
            <a:r>
              <a:rPr lang="nl-NL" dirty="0" err="1"/>
              <a:t>menopauzale</a:t>
            </a:r>
            <a:r>
              <a:rPr lang="nl-NL" dirty="0"/>
              <a:t> status (P = .007), waarbij de omgekeerde associatie tussen leeftijd en TBV steiler was bij postmenopauzale vrouwen (β = -5,89 ml/jaar) dan bij pre-/perimenopauzale vrouwen (β = -1,61 ml/jaar). Vergelijkbare leeftijd-menopauze-interacties werden gevonden bij het voorspellen van een lagere GMV en een hogere WMHV. Verschillen in de richting van deze interacties tussen leeftijd en geslacht en tussen leeftijd en menopauze werden gevonden voor regionale corticale en subcorticale hersenvolumes.</a:t>
            </a:r>
          </a:p>
          <a:p>
            <a:r>
              <a:rPr lang="nl-NL" dirty="0"/>
              <a:t>Conclusie: Geslacht en menopauze spelen beide een rol bij de verklaring van MRI-</a:t>
            </a:r>
            <a:r>
              <a:rPr lang="nl-NL" dirty="0" err="1"/>
              <a:t>biomarkers</a:t>
            </a:r>
            <a:r>
              <a:rPr lang="nl-NL" dirty="0"/>
              <a:t> voor dementie op middelbare leeftijd. Verder onderzoek is nodig om de mechanismen achter deze interacties te begrijpen en strategieën te ontwikkelen om dementie uit te stellen.)</a:t>
            </a:r>
          </a:p>
          <a:p>
            <a:endParaRPr lang="nl-BE" dirty="0"/>
          </a:p>
        </p:txBody>
      </p:sp>
      <p:sp>
        <p:nvSpPr>
          <p:cNvPr id="4" name="Tijdelijke aanduiding voor dianummer 3"/>
          <p:cNvSpPr>
            <a:spLocks noGrp="1"/>
          </p:cNvSpPr>
          <p:nvPr>
            <p:ph type="sldNum" sz="quarter" idx="5"/>
          </p:nvPr>
        </p:nvSpPr>
        <p:spPr/>
        <p:txBody>
          <a:bodyPr/>
          <a:lstStyle/>
          <a:p>
            <a:fld id="{5ED7364C-43D1-445B-B6D1-97B736767D36}" type="slidenum">
              <a:rPr lang="nl-BE" smtClean="0"/>
              <a:t>3</a:t>
            </a:fld>
            <a:endParaRPr lang="nl-BE"/>
          </a:p>
        </p:txBody>
      </p:sp>
    </p:spTree>
    <p:extLst>
      <p:ext uri="{BB962C8B-B14F-4D97-AF65-F5344CB8AC3E}">
        <p14:creationId xmlns:p14="http://schemas.microsoft.com/office/powerpoint/2010/main" val="19185839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fr-FR" sz="1200" dirty="0"/>
              <a:t>In established osteoporosis, there is more evidence for using other drugs in the absence of climacteric symptoms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fr-FR" sz="1200" dirty="0"/>
          </a:p>
          <a:p>
            <a:r>
              <a:rPr lang="nl-BE" dirty="0"/>
              <a:t>Wat met osteoporose preventie?</a:t>
            </a:r>
          </a:p>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Het is aangetoond dat HT het verlies in botdensiteit voorkomt en risico op breuken reduceert</a:t>
            </a:r>
          </a:p>
          <a:p>
            <a:endParaRPr lang="nl-BE" dirty="0"/>
          </a:p>
          <a:p>
            <a:endParaRPr lang="nl-BE" dirty="0"/>
          </a:p>
          <a:p>
            <a:r>
              <a:rPr lang="nl-BE" dirty="0"/>
              <a:t>Vele </a:t>
            </a:r>
            <a:r>
              <a:rPr lang="nl-BE" dirty="0" err="1"/>
              <a:t>guidelines</a:t>
            </a:r>
            <a:r>
              <a:rPr lang="nl-BE" dirty="0"/>
              <a:t> raden HT aan ter preventie bij </a:t>
            </a:r>
            <a:r>
              <a:rPr lang="nl-BE" dirty="0" err="1"/>
              <a:t>osteopenie</a:t>
            </a:r>
            <a:r>
              <a:rPr lang="nl-BE" dirty="0"/>
              <a:t> en verhoogd fractuur risico</a:t>
            </a:r>
          </a:p>
          <a:p>
            <a:r>
              <a:rPr lang="nl-BE" dirty="0"/>
              <a:t>HT heeft aangetoond dat het verlies in botdensiteit voorkomt en risico op breuken reduceert</a:t>
            </a:r>
          </a:p>
          <a:p>
            <a:r>
              <a:rPr lang="nl-BE" dirty="0"/>
              <a:t>Maar er is een gebrek aan guideline, wanneer opstarten?</a:t>
            </a:r>
          </a:p>
          <a:p>
            <a:r>
              <a:rPr lang="nl-BE" dirty="0"/>
              <a:t>een postmenopauzale patiënte ‘ die geen nood heeft aan HST voor </a:t>
            </a:r>
            <a:r>
              <a:rPr lang="nl-BE" dirty="0" err="1"/>
              <a:t>menopauzale</a:t>
            </a:r>
            <a:r>
              <a:rPr lang="nl-BE" dirty="0"/>
              <a:t> symptomen en geen hoog fractuur risico of VG van fractuur , opstarten om haar te beschermen </a:t>
            </a:r>
            <a:r>
              <a:rPr lang="nl-BE" dirty="0" err="1"/>
              <a:t>ikv</a:t>
            </a:r>
            <a:r>
              <a:rPr lang="nl-BE" dirty="0"/>
              <a:t> osteoporose / fractuur risico</a:t>
            </a:r>
          </a:p>
          <a:p>
            <a:r>
              <a:rPr lang="nl-BE" dirty="0"/>
              <a:t>De predictietool FRAX minder betrouwbaar bij </a:t>
            </a:r>
            <a:r>
              <a:rPr lang="nl-BE" dirty="0" err="1"/>
              <a:t>postmenopausale</a:t>
            </a:r>
            <a:r>
              <a:rPr lang="nl-BE" dirty="0"/>
              <a:t> vrouwen &lt;65, Verlies in botdensiteit versnelt vanaf begin van de menopauze en piekt 2 jaar na de laatste menses. </a:t>
            </a:r>
          </a:p>
          <a:p>
            <a:r>
              <a:rPr lang="nl-BE" dirty="0"/>
              <a:t>Nice guideline menopauze , T-score 1,8 als cut off  </a:t>
            </a:r>
          </a:p>
          <a:p>
            <a:endParaRPr lang="nl-BE" dirty="0"/>
          </a:p>
          <a:p>
            <a:endParaRPr lang="nl-BE" dirty="0"/>
          </a:p>
        </p:txBody>
      </p:sp>
      <p:sp>
        <p:nvSpPr>
          <p:cNvPr id="4" name="Tijdelijke aanduiding voor dianummer 3"/>
          <p:cNvSpPr>
            <a:spLocks noGrp="1"/>
          </p:cNvSpPr>
          <p:nvPr>
            <p:ph type="sldNum" sz="quarter" idx="5"/>
          </p:nvPr>
        </p:nvSpPr>
        <p:spPr/>
        <p:txBody>
          <a:bodyPr/>
          <a:lstStyle/>
          <a:p>
            <a:fld id="{5ED7364C-43D1-445B-B6D1-97B736767D36}" type="slidenum">
              <a:rPr lang="nl-BE" smtClean="0"/>
              <a:t>4</a:t>
            </a:fld>
            <a:endParaRPr lang="nl-BE"/>
          </a:p>
        </p:txBody>
      </p:sp>
    </p:spTree>
    <p:extLst>
      <p:ext uri="{BB962C8B-B14F-4D97-AF65-F5344CB8AC3E}">
        <p14:creationId xmlns:p14="http://schemas.microsoft.com/office/powerpoint/2010/main" val="9380133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1 </a:t>
            </a:r>
            <a:r>
              <a:rPr lang="nl-NL" dirty="0"/>
              <a:t>Ongeveer twee derde van de patiënten met de ziekte van Alzheimer (AD) is vrouw (Prince et al., 2016;Sindi et al., 2021), en dat komt niet alleen doordat vrouwen langer leven en een grotere kans hebben om AD te ontwikkelen. Veel voorkomende maatschappelijke en leefstijl gerelateerde risicofactoren, zoals opleiding, lichaamsbeweging, roken en </a:t>
            </a:r>
            <a:r>
              <a:rPr lang="nl-NL" dirty="0" err="1"/>
              <a:t>alcoholgebruik,kunnen</a:t>
            </a:r>
            <a:r>
              <a:rPr lang="nl-NL" dirty="0"/>
              <a:t> het sekseverschil ook niet volledig verklaren (</a:t>
            </a:r>
            <a:r>
              <a:rPr lang="nl-NL" dirty="0" err="1"/>
              <a:t>Podcasy</a:t>
            </a:r>
            <a:r>
              <a:rPr lang="nl-NL" dirty="0"/>
              <a:t> en Epperson,2016; </a:t>
            </a:r>
            <a:r>
              <a:rPr lang="nl-NL" dirty="0" err="1"/>
              <a:t>Langa</a:t>
            </a:r>
            <a:r>
              <a:rPr lang="nl-NL" dirty="0"/>
              <a:t> et al., 2017; Mielke, 2018). De redenen waarom vrouwen een grotere kans hebben om AD te ontwikkelen, blijven minder duidelijk. Sommige vrouw specifieke risicofactoren, zoals de menopauze en </a:t>
            </a:r>
            <a:r>
              <a:rPr lang="nl-NL" dirty="0" err="1"/>
              <a:t>menopauzale</a:t>
            </a:r>
            <a:r>
              <a:rPr lang="nl-NL" dirty="0"/>
              <a:t> hormoontherapie(MHT), houden mogelijk verband met het verhoogde risico op dementie bij vrouwen. De menopauze markeert het einde van de vrouwelijke reproductieve periode. De leeftijd bij de menopauze weerspiegelt de duur van de blootstelling aan endogeen oestrogeen. Vergeleken met mannen van dezelfde leeftijd hadden postmenopauzale vrouwen een 1,5 tot 3 keer hoger risico op AD.</a:t>
            </a:r>
          </a:p>
          <a:p>
            <a:endParaRPr lang="nl-NL" dirty="0"/>
          </a:p>
          <a:p>
            <a:r>
              <a:rPr lang="nl-NL" dirty="0"/>
              <a:t>2. Vergeleken met vrouwen met een leeftijd bij natuurlijke menopauze van 46-50 jaar, hadden vrouwen met een premature menopauze (40 jaar) en een vroege menopauze (41-45 jaar) een hoger risico op dementie door alle oorzaken, met een HR (95% BI) van respectievelijk 1,36 (1,01, 1,83) en 1,19 (1,03, 1,37),terwijl vrouwen met een </a:t>
            </a:r>
            <a:r>
              <a:rPr lang="nl-NL" dirty="0" err="1"/>
              <a:t>menopauzale</a:t>
            </a:r>
            <a:r>
              <a:rPr lang="nl-NL" dirty="0"/>
              <a:t> leeftijd van 51-55 jaar en een late menopauze (&gt; 55 jaar) een lager risico op dementie hadden, met een HR(95% BI) van respectievelijk 0,83 (0,74, 0,92) en 0,83 (0,71, 0,98). Toen de associaties met AD en VD afzonderlijk werden geanalyseerd, ontdekten we dat de </a:t>
            </a:r>
            <a:r>
              <a:rPr lang="nl-NL" dirty="0" err="1"/>
              <a:t>HR's</a:t>
            </a:r>
            <a:r>
              <a:rPr lang="nl-NL" dirty="0"/>
              <a:t> in groepen met een vroege en latere menopauze dezelfde richting hadden als de </a:t>
            </a:r>
            <a:r>
              <a:rPr lang="nl-NL" dirty="0" err="1"/>
              <a:t>HR's</a:t>
            </a:r>
            <a:r>
              <a:rPr lang="nl-NL" dirty="0"/>
              <a:t> met dementie ongeacht de oorzaak, hoewel de 95%-</a:t>
            </a:r>
            <a:r>
              <a:rPr lang="nl-NL" dirty="0" err="1"/>
              <a:t>BI's</a:t>
            </a:r>
            <a:r>
              <a:rPr lang="nl-NL" dirty="0"/>
              <a:t> één groep besloegen (tabel 2; aanvullende tabel</a:t>
            </a:r>
          </a:p>
          <a:p>
            <a:endParaRPr lang="nl-NL" dirty="0"/>
          </a:p>
          <a:p>
            <a:endParaRPr lang="nl-NL" dirty="0"/>
          </a:p>
          <a:p>
            <a:endParaRPr lang="nl-NL" dirty="0"/>
          </a:p>
          <a:p>
            <a:r>
              <a:rPr lang="nl-NL" dirty="0"/>
              <a:t>3, Vergeleken met een natuurlijke menopauze ging een chirurgische menopauze gepaard met een 10% hoger risico op dementie (HR 1,10; 95%-BI 0,98-1,24) (tabel 3). Vrouwen met een chirurgische menopauze vóór de leeftijd van 40 jaar en na de leeftijd van 55 jaar hadden een verhoogd risico op dementie door alle oorzaken, met een HR (95%-BI) van respectievelijk 1,94 (1,38; 2,73) en 1,65(1,21; 2,24). Na analyse van de associaties met AD en VD werden chirurgische menopauze vóór de leeftijd van 40 jaar geassocieerd met een hoger risico op AD (2,16; 1,32-3,54) en chirurgische menopauze na de leeftijd van 55 jaar met een hoger risico op VD (1,95; 1,04-4,02)</a:t>
            </a:r>
          </a:p>
          <a:p>
            <a:endParaRPr lang="nl-NL" dirty="0"/>
          </a:p>
          <a:p>
            <a:r>
              <a:rPr lang="nl-NL" dirty="0"/>
              <a:t>4, Er zijn verschillende mechanismen voorgesteld om het verband tussen een vroege menopauze en een verhoogd risico op dementie te </a:t>
            </a:r>
            <a:r>
              <a:rPr lang="nl-NL" dirty="0" err="1"/>
              <a:t>verklaren.De</a:t>
            </a:r>
            <a:r>
              <a:rPr lang="nl-NL" dirty="0"/>
              <a:t> 'oestrogeenhypothese' suggereert dat oestrogeen een beschermend effect </a:t>
            </a:r>
            <a:r>
              <a:rPr lang="nl-NL" dirty="0" err="1"/>
              <a:t>heefttegen</a:t>
            </a:r>
            <a:r>
              <a:rPr lang="nl-NL" dirty="0"/>
              <a:t> dementie bij de ziekte van Alzheimer. Tijdens de menopauze gaat de afname </a:t>
            </a:r>
            <a:r>
              <a:rPr lang="nl-NL" dirty="0" err="1"/>
              <a:t>vancirculerend</a:t>
            </a:r>
            <a:r>
              <a:rPr lang="nl-NL" dirty="0"/>
              <a:t> oestrogeen samen met een afname van de bio-energetische eigenschappen van de hersenen en een verschuiving naar een metabolisch aangetast </a:t>
            </a:r>
            <a:r>
              <a:rPr lang="nl-NL" dirty="0" err="1"/>
              <a:t>fenotypein</a:t>
            </a:r>
            <a:r>
              <a:rPr lang="nl-NL" dirty="0"/>
              <a:t> deze hersengebieden (</a:t>
            </a:r>
            <a:r>
              <a:rPr lang="nl-NL" dirty="0" err="1"/>
              <a:t>Rettberg</a:t>
            </a:r>
            <a:r>
              <a:rPr lang="nl-NL" dirty="0"/>
              <a:t> et al., 2014). Onvoldoende of </a:t>
            </a:r>
            <a:r>
              <a:rPr lang="nl-NL" dirty="0" err="1"/>
              <a:t>afwezigecompensatoire</a:t>
            </a:r>
            <a:r>
              <a:rPr lang="nl-NL" dirty="0"/>
              <a:t> bio-energetische adaptatie aan onvoldoende oestrogeenactivatie veroorzaakt niet alleen kenmerkende symptomen van de </a:t>
            </a:r>
            <a:r>
              <a:rPr lang="nl-NL" dirty="0" err="1"/>
              <a:t>menopauze,maar</a:t>
            </a:r>
            <a:r>
              <a:rPr lang="nl-NL" dirty="0"/>
              <a:t> ook cognitieve veranderingen die het risico op laat optredende AD </a:t>
            </a:r>
            <a:r>
              <a:rPr lang="nl-NL" dirty="0" err="1"/>
              <a:t>verhogenbij</a:t>
            </a:r>
            <a:r>
              <a:rPr lang="nl-NL" dirty="0"/>
              <a:t> postmenopauzale vrouwen. Ten tweede kan oestrogeen cellulaire antioxidanten, zoals glutathion, activeren om de afzetting van antilichamen te verminderen. Een gebrek </a:t>
            </a:r>
            <a:r>
              <a:rPr lang="nl-NL" dirty="0" err="1"/>
              <a:t>aanoestrogeen</a:t>
            </a:r>
            <a:r>
              <a:rPr lang="nl-NL" dirty="0"/>
              <a:t> op de lange termijn versterkt oxidatieve stress, wat neuronale veroudering kan versnellen en kan bijdragen aan cognitieve stoornissen. Studies hebben aangetoond dat postmenopauzale vrouwen </a:t>
            </a:r>
            <a:r>
              <a:rPr lang="nl-NL" dirty="0" err="1"/>
              <a:t>hogerewaarden</a:t>
            </a:r>
            <a:r>
              <a:rPr lang="nl-NL" dirty="0"/>
              <a:t> van Ab hebben dan perimenopauzale en premenopauzale vrouwen(</a:t>
            </a:r>
            <a:r>
              <a:rPr lang="nl-NL" dirty="0" err="1"/>
              <a:t>Rahman</a:t>
            </a:r>
            <a:r>
              <a:rPr lang="nl-NL" dirty="0"/>
              <a:t> et al., 2020). Daarnaast zouden enkele gemeenschappelijke factoren, zoals ongunstige risicofactoren voor hart- en vaatziekten, die geassocieerd werden met zowel vroege reproductieve veroudering als het risico op dementie, de associatie tussen beide kunnen aanjagen</a:t>
            </a:r>
          </a:p>
          <a:p>
            <a:endParaRPr lang="nl-NL" dirty="0"/>
          </a:p>
          <a:p>
            <a:r>
              <a:rPr lang="nl-NL" dirty="0"/>
              <a:t>5, Het bewijs voor het verband tussen MHT en dementie blijft in eerdere studies gemengd. Eén systematische review en meta-analyse toonden aan dat post-MHT niet geassocieerd was met het risico op dementie door alle oorzaken en de ziekte van Alzheimer (</a:t>
            </a:r>
            <a:r>
              <a:rPr lang="nl-NL" dirty="0" err="1"/>
              <a:t>O'Brien</a:t>
            </a:r>
            <a:r>
              <a:rPr lang="nl-NL" dirty="0"/>
              <a:t> et al., 2014), terwijl een andere review meldde dat MHT verband hield met een 8% hoger risico op de ziekte van Alzheimer en16% hoger risico op dementie door alle oorzaken (</a:t>
            </a:r>
            <a:r>
              <a:rPr lang="nl-NL" dirty="0" err="1"/>
              <a:t>Wu</a:t>
            </a:r>
            <a:r>
              <a:rPr lang="nl-NL" dirty="0"/>
              <a:t> et al., 2020).Eerdere studies hielden geen rekening met de leeftijd bij de menopauze bij de analyse van het effect van MHT. Na het combineren van de leeftijd bij de menopauze en het ooit gebruikte MHT bij aanvang van de studie, vonden we geen verhoogd risico op dementie bij het gebruik van MHT bij de start van de studie. Een recente </a:t>
            </a:r>
            <a:r>
              <a:rPr lang="nl-NL" dirty="0" err="1"/>
              <a:t>populatiegebaseerde</a:t>
            </a:r>
            <a:r>
              <a:rPr lang="nl-NL" dirty="0"/>
              <a:t> cohortstudie meldde ook dat MHT-gebruik bij postmenopauzale vrouwen niet geassocieerd was met een verhoogd risico op het ontwikkelen van dementie (</a:t>
            </a:r>
            <a:r>
              <a:rPr lang="nl-NL" dirty="0" err="1"/>
              <a:t>Vinogradova</a:t>
            </a:r>
            <a:r>
              <a:rPr lang="nl-NL" dirty="0"/>
              <a:t> et al., 2021). Inkomen is een indicator van de sociaaleconomische status en draagt ​​bij aan de vorming van de cognitieve reserve. Onze bevindingen wezen erop dat een hoger inkomen of een groter aantal vrijetijdsactiviteiten verband hielden met een lager risico op dementie op verschillende leeftijden tijdens de menopauze. Een laag inkomen en een grotere financiële druk voorspellen dementie (</a:t>
            </a:r>
            <a:r>
              <a:rPr lang="nl-NL" dirty="0" err="1"/>
              <a:t>Ro¨hr</a:t>
            </a:r>
            <a:r>
              <a:rPr lang="nl-NL" dirty="0"/>
              <a:t> et al., 2022).Socio-economische omstandigheden worden ook geassocieerd met cognitieve ontwikkeling in de vroege levensfase, evenals met beïnvloedbare risicofactoren op volwassen leeftijd die neuropathologische processen kunnen veroorzaken (bijv. </a:t>
            </a:r>
            <a:r>
              <a:rPr lang="nl-NL" dirty="0" err="1"/>
              <a:t>roken,lichamelijke</a:t>
            </a:r>
            <a:r>
              <a:rPr lang="nl-NL" dirty="0"/>
              <a:t> activiteit, alcoholgebruik, obesitas, hypertensie, diabetes, eenzaamheid) (</a:t>
            </a:r>
            <a:r>
              <a:rPr lang="nl-NL" dirty="0" err="1"/>
              <a:t>Cha</a:t>
            </a:r>
            <a:r>
              <a:rPr lang="nl-NL" dirty="0"/>
              <a:t> et al., 2021). Vrijetijdsactiviteiten </a:t>
            </a:r>
            <a:r>
              <a:rPr lang="nl-NL" dirty="0" err="1"/>
              <a:t>zijngeassocieerd</a:t>
            </a:r>
            <a:r>
              <a:rPr lang="nl-NL" dirty="0"/>
              <a:t> met een lager risico op dementie door alle oorzaken, de ziekte van Alzheimer en de ziekte van Parkinson (</a:t>
            </a:r>
            <a:r>
              <a:rPr lang="nl-NL" dirty="0" err="1"/>
              <a:t>Suet</a:t>
            </a:r>
            <a:r>
              <a:rPr lang="nl-NL" dirty="0"/>
              <a:t> al., 2022). We zagen dat vrijetijdsactiviteiten een synergetisch effect </a:t>
            </a:r>
            <a:r>
              <a:rPr lang="nl-NL" dirty="0" err="1"/>
              <a:t>haddenmet</a:t>
            </a:r>
            <a:r>
              <a:rPr lang="nl-NL" dirty="0"/>
              <a:t> de leeftijd tijdens de menopauze op het risico op dementie. Deelname </a:t>
            </a:r>
            <a:r>
              <a:rPr lang="nl-NL" dirty="0" err="1"/>
              <a:t>aanvrijetijdsactiviteiten</a:t>
            </a:r>
            <a:r>
              <a:rPr lang="nl-NL" dirty="0"/>
              <a:t> betekent meer sociale connectie, sociale steun en het ontvangen van diverse cognitieve stimuli, die allemaal bevorderlijk zijn voor het vergroten van de cognitieve reserve.</a:t>
            </a:r>
            <a:endParaRPr lang="nl-BE" dirty="0"/>
          </a:p>
        </p:txBody>
      </p:sp>
      <p:sp>
        <p:nvSpPr>
          <p:cNvPr id="4" name="Tijdelijke aanduiding voor dianummer 3"/>
          <p:cNvSpPr>
            <a:spLocks noGrp="1"/>
          </p:cNvSpPr>
          <p:nvPr>
            <p:ph type="sldNum" sz="quarter" idx="5"/>
          </p:nvPr>
        </p:nvSpPr>
        <p:spPr/>
        <p:txBody>
          <a:bodyPr/>
          <a:lstStyle/>
          <a:p>
            <a:fld id="{5ED7364C-43D1-445B-B6D1-97B736767D36}" type="slidenum">
              <a:rPr lang="nl-BE" smtClean="0"/>
              <a:t>5</a:t>
            </a:fld>
            <a:endParaRPr lang="nl-BE"/>
          </a:p>
        </p:txBody>
      </p:sp>
    </p:spTree>
    <p:extLst>
      <p:ext uri="{BB962C8B-B14F-4D97-AF65-F5344CB8AC3E}">
        <p14:creationId xmlns:p14="http://schemas.microsoft.com/office/powerpoint/2010/main" val="1954586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Lage dosis EE 20 of 30 µg , kan gebruikt worden met dezelfde veiligheid</a:t>
            </a:r>
          </a:p>
          <a:p>
            <a:r>
              <a:rPr lang="nl-NL" dirty="0"/>
              <a:t>maar soms zijn vrouwen toch meer geholpen bij een switch naar estradiol combinatiepil</a:t>
            </a:r>
          </a:p>
          <a:p>
            <a:r>
              <a:rPr lang="nl-NL" dirty="0"/>
              <a:t>(estradiol neutraler voor invloed op bloeddruk ), </a:t>
            </a:r>
            <a:r>
              <a:rPr lang="nl-NL" dirty="0" err="1"/>
              <a:t>estetrol</a:t>
            </a:r>
            <a:r>
              <a:rPr lang="nl-NL" dirty="0"/>
              <a:t> gunstiger lipiden effect. </a:t>
            </a:r>
          </a:p>
          <a:p>
            <a:r>
              <a:rPr lang="nl-NL" dirty="0" err="1"/>
              <a:t>Zoely</a:t>
            </a:r>
            <a:r>
              <a:rPr lang="nl-NL" dirty="0"/>
              <a:t> (maar omwille van de associatie van </a:t>
            </a:r>
            <a:r>
              <a:rPr lang="nl-NL" dirty="0" err="1"/>
              <a:t>nomegestrol</a:t>
            </a:r>
            <a:r>
              <a:rPr lang="nl-NL" dirty="0"/>
              <a:t> acetaat met </a:t>
            </a:r>
            <a:r>
              <a:rPr lang="nl-NL" dirty="0" err="1"/>
              <a:t>menigioom</a:t>
            </a:r>
            <a:r>
              <a:rPr lang="nl-NL" dirty="0"/>
              <a:t>) dan ook weer voorzichtiger geworden</a:t>
            </a:r>
          </a:p>
          <a:p>
            <a:r>
              <a:rPr lang="nl-NL" dirty="0" err="1"/>
              <a:t>Estetrol</a:t>
            </a:r>
            <a:r>
              <a:rPr lang="nl-NL" dirty="0"/>
              <a:t> (onvoldoende cycluscontrole)</a:t>
            </a:r>
          </a:p>
          <a:p>
            <a:r>
              <a:rPr lang="nl-NL" dirty="0" err="1"/>
              <a:t>Combiantiepil</a:t>
            </a:r>
            <a:endParaRPr lang="nl-NL" dirty="0"/>
          </a:p>
          <a:p>
            <a:r>
              <a:rPr lang="nl-NL" dirty="0"/>
              <a:t>Niet indien </a:t>
            </a:r>
            <a:r>
              <a:rPr lang="nl-NL" dirty="0" err="1"/>
              <a:t>contracindicaties</a:t>
            </a:r>
            <a:r>
              <a:rPr lang="nl-NL" dirty="0"/>
              <a:t> voor de pil: obesitas, rokers, hypertensie en migraine met aura</a:t>
            </a:r>
          </a:p>
          <a:p>
            <a:endParaRPr lang="nl-NL" dirty="0"/>
          </a:p>
          <a:p>
            <a:r>
              <a:rPr lang="nl-NL" dirty="0"/>
              <a:t>Positief op symptomen van de hormonale schommelingen, dus gaan ook de symptomen van oestrogeen </a:t>
            </a:r>
            <a:r>
              <a:rPr lang="nl-NL" dirty="0" err="1"/>
              <a:t>excess</a:t>
            </a:r>
            <a:r>
              <a:rPr lang="nl-NL" dirty="0"/>
              <a:t> (mastodynie, </a:t>
            </a:r>
            <a:r>
              <a:rPr lang="nl-NL" dirty="0" err="1"/>
              <a:t>menorraghie</a:t>
            </a:r>
            <a:r>
              <a:rPr lang="nl-NL" dirty="0"/>
              <a:t> opvangen)</a:t>
            </a:r>
          </a:p>
          <a:p>
            <a:r>
              <a:rPr lang="nl-NL" dirty="0"/>
              <a:t>Symptomen in pilvrije week kunnen dan opgevangen worden door continue inname of lage dosis oestrogeen </a:t>
            </a:r>
            <a:endParaRPr lang="nl-BE" dirty="0"/>
          </a:p>
        </p:txBody>
      </p:sp>
      <p:sp>
        <p:nvSpPr>
          <p:cNvPr id="4" name="Tijdelijke aanduiding voor dianummer 3"/>
          <p:cNvSpPr>
            <a:spLocks noGrp="1"/>
          </p:cNvSpPr>
          <p:nvPr>
            <p:ph type="sldNum" sz="quarter" idx="5"/>
          </p:nvPr>
        </p:nvSpPr>
        <p:spPr/>
        <p:txBody>
          <a:bodyPr/>
          <a:lstStyle/>
          <a:p>
            <a:fld id="{5ED7364C-43D1-445B-B6D1-97B736767D36}" type="slidenum">
              <a:rPr lang="nl-BE" smtClean="0"/>
              <a:t>7</a:t>
            </a:fld>
            <a:endParaRPr lang="nl-BE"/>
          </a:p>
        </p:txBody>
      </p:sp>
    </p:spTree>
    <p:extLst>
      <p:ext uri="{BB962C8B-B14F-4D97-AF65-F5344CB8AC3E}">
        <p14:creationId xmlns:p14="http://schemas.microsoft.com/office/powerpoint/2010/main" val="22236184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Estradiol identiek aan ons endogeen estradiol</a:t>
            </a:r>
          </a:p>
          <a:p>
            <a:endParaRPr lang="nl-BE" dirty="0"/>
          </a:p>
          <a:p>
            <a:endParaRPr lang="nl-BE" dirty="0"/>
          </a:p>
          <a:p>
            <a:r>
              <a:rPr lang="nl-BE" dirty="0"/>
              <a:t>Met progestageen ter protectie van het endometrium</a:t>
            </a:r>
          </a:p>
          <a:p>
            <a:endParaRPr lang="nl-BE" dirty="0"/>
          </a:p>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Transdermaal versus oraal,</a:t>
            </a:r>
          </a:p>
        </p:txBody>
      </p:sp>
      <p:sp>
        <p:nvSpPr>
          <p:cNvPr id="4" name="Tijdelijke aanduiding voor dianummer 3"/>
          <p:cNvSpPr>
            <a:spLocks noGrp="1"/>
          </p:cNvSpPr>
          <p:nvPr>
            <p:ph type="sldNum" sz="quarter" idx="5"/>
          </p:nvPr>
        </p:nvSpPr>
        <p:spPr/>
        <p:txBody>
          <a:bodyPr/>
          <a:lstStyle/>
          <a:p>
            <a:fld id="{5ED7364C-43D1-445B-B6D1-97B736767D36}" type="slidenum">
              <a:rPr lang="nl-BE" smtClean="0"/>
              <a:t>8</a:t>
            </a:fld>
            <a:endParaRPr lang="nl-BE"/>
          </a:p>
        </p:txBody>
      </p:sp>
    </p:spTree>
    <p:extLst>
      <p:ext uri="{BB962C8B-B14F-4D97-AF65-F5344CB8AC3E}">
        <p14:creationId xmlns:p14="http://schemas.microsoft.com/office/powerpoint/2010/main" val="67195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 Cave </a:t>
            </a:r>
            <a:r>
              <a:rPr lang="nl-NL" b="1" dirty="0"/>
              <a:t>middelen gebruik </a:t>
            </a:r>
            <a:r>
              <a:rPr lang="nl-NL" dirty="0"/>
              <a:t>: roken = minder effect oraal oestradiol, alcohol = versterkte werking oraal oestradiol</a:t>
            </a:r>
            <a:endParaRPr lang="nl-BE" dirty="0"/>
          </a:p>
          <a:p>
            <a:endParaRPr lang="nl-BE" dirty="0"/>
          </a:p>
        </p:txBody>
      </p:sp>
      <p:sp>
        <p:nvSpPr>
          <p:cNvPr id="4" name="Tijdelijke aanduiding voor dianummer 3"/>
          <p:cNvSpPr>
            <a:spLocks noGrp="1"/>
          </p:cNvSpPr>
          <p:nvPr>
            <p:ph type="sldNum" sz="quarter" idx="5"/>
          </p:nvPr>
        </p:nvSpPr>
        <p:spPr/>
        <p:txBody>
          <a:bodyPr/>
          <a:lstStyle/>
          <a:p>
            <a:fld id="{5ED7364C-43D1-445B-B6D1-97B736767D36}" type="slidenum">
              <a:rPr lang="nl-BE" smtClean="0"/>
              <a:t>9</a:t>
            </a:fld>
            <a:endParaRPr lang="nl-BE"/>
          </a:p>
        </p:txBody>
      </p:sp>
    </p:spTree>
    <p:extLst>
      <p:ext uri="{BB962C8B-B14F-4D97-AF65-F5344CB8AC3E}">
        <p14:creationId xmlns:p14="http://schemas.microsoft.com/office/powerpoint/2010/main" val="1249959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MAAR die risico’s bij orale preparaten zijn klein, zeker in de leeftijdscategorie 50-55j</a:t>
            </a:r>
          </a:p>
          <a:p>
            <a:r>
              <a:rPr lang="nl-BE" dirty="0"/>
              <a:t> </a:t>
            </a:r>
          </a:p>
          <a:p>
            <a:r>
              <a:rPr lang="nl-BE" dirty="0"/>
              <a:t>Leeftijd van de patiënt, cardiovasculaire risicofactoren  en de dosis van oestrogeen is dus bepalend. </a:t>
            </a:r>
          </a:p>
          <a:p>
            <a:endParaRPr lang="nl-BE" dirty="0"/>
          </a:p>
          <a:p>
            <a:r>
              <a:rPr lang="nl-BE" dirty="0"/>
              <a:t>Bij patiënte zonder risicofactoren en tussen 50-55j, is het basis risico voor CVA of veneuze trombose laag </a:t>
            </a:r>
          </a:p>
          <a:p>
            <a:r>
              <a:rPr lang="nl-BE" dirty="0"/>
              <a:t>En mag het gemak van een ‘all-in </a:t>
            </a:r>
            <a:r>
              <a:rPr lang="nl-BE" dirty="0" err="1"/>
              <a:t>one</a:t>
            </a:r>
            <a:r>
              <a:rPr lang="nl-BE" dirty="0"/>
              <a:t>’ preparaat oraal dus doorwegen. </a:t>
            </a:r>
          </a:p>
          <a:p>
            <a:endParaRPr lang="nl-BE" dirty="0"/>
          </a:p>
          <a:p>
            <a:r>
              <a:rPr lang="nl-BE" dirty="0"/>
              <a:t>Vrouwen met risico factoren </a:t>
            </a:r>
          </a:p>
          <a:p>
            <a:pPr marL="171450" indent="-171450">
              <a:buFontTx/>
              <a:buChar char="-"/>
            </a:pPr>
            <a:r>
              <a:rPr lang="nl-BE" dirty="0"/>
              <a:t>Cardiovasculaire risicofactoren (hypertensie – diabetes – hyperlipidemie- obesitas)</a:t>
            </a:r>
          </a:p>
          <a:p>
            <a:pPr marL="0" indent="0">
              <a:buFontTx/>
              <a:buNone/>
            </a:pPr>
            <a:r>
              <a:rPr lang="nl-BE" dirty="0"/>
              <a:t>-   Migraine </a:t>
            </a:r>
          </a:p>
          <a:p>
            <a:pPr marL="171450" indent="-171450">
              <a:buFontTx/>
              <a:buChar char="-"/>
            </a:pPr>
            <a:r>
              <a:rPr lang="nl-BE" dirty="0"/>
              <a:t>VG van DVT</a:t>
            </a:r>
          </a:p>
          <a:p>
            <a:pPr marL="0" indent="0">
              <a:buFontTx/>
              <a:buNone/>
            </a:pPr>
            <a:endParaRPr lang="nl-BE" dirty="0"/>
          </a:p>
          <a:p>
            <a:pPr marL="0" indent="0">
              <a:buFontTx/>
              <a:buNone/>
            </a:pPr>
            <a:r>
              <a:rPr lang="nl-BE" dirty="0"/>
              <a:t>Bij voorkeur transdermaal</a:t>
            </a:r>
          </a:p>
          <a:p>
            <a:pPr marL="0" indent="0">
              <a:buFontTx/>
              <a:buNone/>
            </a:pPr>
            <a:endParaRPr lang="nl-BE" dirty="0"/>
          </a:p>
          <a:p>
            <a:pPr marL="0" indent="0">
              <a:buFontTx/>
              <a:buNone/>
            </a:pPr>
            <a:r>
              <a:rPr lang="nl-BE" dirty="0"/>
              <a:t>Het is afgeraden om hormonaal therapie te starten boven de 60j </a:t>
            </a:r>
          </a:p>
          <a:p>
            <a:pPr marL="0" indent="0">
              <a:buFontTx/>
              <a:buNone/>
            </a:pPr>
            <a:r>
              <a:rPr lang="nl-BE" dirty="0"/>
              <a:t>En indien we een hoog cardiovasculair risico berekenen (dus 10j boven de 10% is een contra-indicatie)</a:t>
            </a:r>
          </a:p>
          <a:p>
            <a:pPr marL="0" indent="0">
              <a:buFontTx/>
              <a:buNone/>
            </a:pPr>
            <a:endParaRPr lang="nl-BE" dirty="0"/>
          </a:p>
          <a:p>
            <a:pPr marL="0" indent="0">
              <a:buFontTx/>
              <a:buNone/>
            </a:pPr>
            <a:endParaRPr lang="nl-BE" dirty="0"/>
          </a:p>
          <a:p>
            <a:pPr marL="0" indent="0">
              <a:buFontTx/>
              <a:buNone/>
            </a:pPr>
            <a:endParaRPr lang="nl-BE"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dvOTb7819099"/>
                <a:ea typeface="+mn-ea"/>
                <a:cs typeface="+mn-cs"/>
              </a:rPr>
              <a:t>Doses and types of MHT regimens, and age at initiation are crucial for </a:t>
            </a:r>
            <a:r>
              <a:rPr kumimoji="0" lang="fr-BE" sz="1200" b="0" i="0" u="none" strike="noStrike" kern="1200" cap="none" spc="0" normalizeH="0" baseline="0" noProof="0" dirty="0" err="1">
                <a:ln>
                  <a:noFill/>
                </a:ln>
                <a:solidFill>
                  <a:prstClr val="black"/>
                </a:solidFill>
                <a:effectLst/>
                <a:uLnTx/>
                <a:uFillTx/>
                <a:latin typeface="AdvOTb7819099"/>
                <a:ea typeface="+mn-ea"/>
                <a:cs typeface="+mn-cs"/>
              </a:rPr>
              <a:t>its</a:t>
            </a:r>
            <a:r>
              <a:rPr kumimoji="0" lang="fr-BE" sz="1200" b="0" i="0" u="none" strike="noStrike" kern="1200" cap="none" spc="0" normalizeH="0" baseline="0" noProof="0" dirty="0">
                <a:ln>
                  <a:noFill/>
                </a:ln>
                <a:solidFill>
                  <a:prstClr val="black"/>
                </a:solidFill>
                <a:effectLst/>
                <a:uLnTx/>
                <a:uFillTx/>
                <a:latin typeface="AdvOTb7819099"/>
                <a:ea typeface="+mn-ea"/>
                <a:cs typeface="+mn-cs"/>
              </a:rPr>
              <a:t> </a:t>
            </a:r>
            <a:r>
              <a:rPr kumimoji="0" lang="fr-BE" sz="1200" b="0" i="0" u="none" strike="noStrike" kern="1200" cap="none" spc="0" normalizeH="0" baseline="0" noProof="0" dirty="0" err="1">
                <a:ln>
                  <a:noFill/>
                </a:ln>
                <a:solidFill>
                  <a:prstClr val="black"/>
                </a:solidFill>
                <a:effectLst/>
                <a:uLnTx/>
                <a:uFillTx/>
                <a:latin typeface="AdvOTb7819099"/>
                <a:ea typeface="+mn-ea"/>
                <a:cs typeface="+mn-cs"/>
              </a:rPr>
              <a:t>safety</a:t>
            </a:r>
            <a:endParaRPr kumimoji="0" lang="fr-BE" sz="1200" b="0" i="0" u="none" strike="noStrike" kern="1200" cap="none" spc="0" normalizeH="0" baseline="0" noProof="0" dirty="0">
              <a:ln>
                <a:noFill/>
              </a:ln>
              <a:solidFill>
                <a:prstClr val="black"/>
              </a:solidFill>
              <a:effectLst/>
              <a:uLnTx/>
              <a:uFillTx/>
              <a:latin typeface="AdvOTb7819099"/>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dvOTb7819099"/>
                <a:ea typeface="+mn-ea"/>
                <a:cs typeface="+mn-cs"/>
              </a:rPr>
              <a:t>Before starting MHT, assessment of cardiovascular risk factors should </a:t>
            </a:r>
            <a:r>
              <a:rPr kumimoji="0" lang="fr-BE" sz="1200" b="0" i="0" u="none" strike="noStrike" kern="1200" cap="none" spc="0" normalizeH="0" baseline="0" noProof="0" dirty="0" err="1">
                <a:ln>
                  <a:noFill/>
                </a:ln>
                <a:solidFill>
                  <a:prstClr val="black"/>
                </a:solidFill>
                <a:effectLst/>
                <a:uLnTx/>
                <a:uFillTx/>
                <a:latin typeface="AdvOTb7819099"/>
                <a:ea typeface="+mn-ea"/>
                <a:cs typeface="+mn-cs"/>
              </a:rPr>
              <a:t>be</a:t>
            </a:r>
            <a:r>
              <a:rPr kumimoji="0" lang="fr-BE" sz="1200" b="0" i="0" u="none" strike="noStrike" kern="1200" cap="none" spc="0" normalizeH="0" baseline="0" noProof="0" dirty="0">
                <a:ln>
                  <a:noFill/>
                </a:ln>
                <a:solidFill>
                  <a:prstClr val="black"/>
                </a:solidFill>
                <a:effectLst/>
                <a:uLnTx/>
                <a:uFillTx/>
                <a:latin typeface="AdvOTb7819099"/>
                <a:ea typeface="+mn-ea"/>
                <a:cs typeface="+mn-cs"/>
              </a:rPr>
              <a:t> </a:t>
            </a:r>
            <a:r>
              <a:rPr kumimoji="0" lang="fr-BE" sz="1200" b="0" i="0" u="none" strike="noStrike" kern="1200" cap="none" spc="0" normalizeH="0" baseline="0" noProof="0" dirty="0" err="1">
                <a:ln>
                  <a:noFill/>
                </a:ln>
                <a:solidFill>
                  <a:prstClr val="black"/>
                </a:solidFill>
                <a:effectLst/>
                <a:uLnTx/>
                <a:uFillTx/>
                <a:latin typeface="AdvOTb7819099"/>
                <a:ea typeface="+mn-ea"/>
                <a:cs typeface="+mn-cs"/>
              </a:rPr>
              <a:t>performed</a:t>
            </a:r>
            <a:endParaRPr kumimoji="0" lang="fr-BE" sz="1200" b="0" i="0" u="none" strike="noStrike" kern="1200" cap="none" spc="0" normalizeH="0" baseline="0" noProof="0" dirty="0">
              <a:ln>
                <a:noFill/>
              </a:ln>
              <a:solidFill>
                <a:prstClr val="black"/>
              </a:solidFill>
              <a:effectLst/>
              <a:uLnTx/>
              <a:uFillTx/>
              <a:latin typeface="AdvOTb7819099"/>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dvOTb7819099"/>
                <a:ea typeface="+mn-ea"/>
                <a:cs typeface="+mn-cs"/>
              </a:rPr>
              <a:t>MHT is not recommended in women at high cardiovascular risk (</a:t>
            </a:r>
            <a:r>
              <a:rPr lang="en-GB" altLang="fr-FR" sz="1200" dirty="0"/>
              <a:t>a 10 year risk higher than 10%, ) </a:t>
            </a:r>
            <a:r>
              <a:rPr kumimoji="0" lang="en-US" sz="1200" b="0" i="0" u="none" strike="noStrike" kern="1200" cap="none" spc="0" normalizeH="0" baseline="0" noProof="0" dirty="0">
                <a:ln>
                  <a:noFill/>
                </a:ln>
                <a:solidFill>
                  <a:prstClr val="black"/>
                </a:solidFill>
                <a:effectLst/>
                <a:uLnTx/>
                <a:uFillTx/>
                <a:latin typeface="AdvOTb7819099"/>
                <a:ea typeface="+mn-ea"/>
                <a:cs typeface="+mn-cs"/>
              </a:rPr>
              <a:t>and </a:t>
            </a:r>
            <a:r>
              <a:rPr kumimoji="0" lang="fr-BE" sz="1200" b="0" i="0" u="none" strike="noStrike" kern="1200" cap="none" spc="0" normalizeH="0" baseline="0" noProof="0" dirty="0" err="1">
                <a:ln>
                  <a:noFill/>
                </a:ln>
                <a:solidFill>
                  <a:prstClr val="black"/>
                </a:solidFill>
                <a:effectLst/>
                <a:uLnTx/>
                <a:uFillTx/>
                <a:latin typeface="AdvOTb7819099"/>
                <a:ea typeface="+mn-ea"/>
                <a:cs typeface="+mn-cs"/>
              </a:rPr>
              <a:t>after</a:t>
            </a:r>
            <a:r>
              <a:rPr kumimoji="0" lang="fr-BE" sz="1200" b="0" i="0" u="none" strike="noStrike" kern="1200" cap="none" spc="0" normalizeH="0" baseline="0" noProof="0" dirty="0">
                <a:ln>
                  <a:noFill/>
                </a:ln>
                <a:solidFill>
                  <a:prstClr val="black"/>
                </a:solidFill>
                <a:effectLst/>
                <a:uLnTx/>
                <a:uFillTx/>
                <a:latin typeface="AdvOTb7819099"/>
                <a:ea typeface="+mn-ea"/>
                <a:cs typeface="+mn-cs"/>
              </a:rPr>
              <a:t> a CVD </a:t>
            </a:r>
            <a:r>
              <a:rPr kumimoji="0" lang="fr-BE" sz="1200" b="0" i="0" u="none" strike="noStrike" kern="1200" cap="none" spc="0" normalizeH="0" baseline="0" noProof="0" dirty="0" err="1">
                <a:ln>
                  <a:noFill/>
                </a:ln>
                <a:solidFill>
                  <a:prstClr val="black"/>
                </a:solidFill>
                <a:effectLst/>
                <a:uLnTx/>
                <a:uFillTx/>
                <a:latin typeface="AdvOTb7819099"/>
                <a:ea typeface="+mn-ea"/>
                <a:cs typeface="+mn-cs"/>
              </a:rPr>
              <a:t>event</a:t>
            </a:r>
            <a:r>
              <a:rPr kumimoji="0" lang="fr-BE" sz="1200" b="0" i="0" u="none" strike="noStrike" kern="1200" cap="none" spc="0" normalizeH="0" baseline="0" noProof="0" dirty="0">
                <a:ln>
                  <a:noFill/>
                </a:ln>
                <a:solidFill>
                  <a:prstClr val="black"/>
                </a:solidFill>
                <a:effectLst/>
                <a:uLnTx/>
                <a:uFillTx/>
                <a:latin typeface="AdvOTb7819099"/>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dvOTb7819099"/>
                <a:ea typeface="+mn-ea"/>
                <a:cs typeface="+mn-cs"/>
              </a:rPr>
              <a:t>Initiation of MHT is generally not advised in asymptomatic women</a:t>
            </a:r>
            <a:endParaRPr kumimoji="0" lang="fr-BE"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indent="0">
              <a:buFontTx/>
              <a:buNone/>
            </a:pPr>
            <a:endParaRPr lang="nl-BE" dirty="0"/>
          </a:p>
          <a:p>
            <a:pPr marL="171450" indent="-171450">
              <a:buFontTx/>
              <a:buChar char="-"/>
            </a:pPr>
            <a:endParaRPr lang="nl-BE" dirty="0"/>
          </a:p>
        </p:txBody>
      </p:sp>
      <p:sp>
        <p:nvSpPr>
          <p:cNvPr id="4" name="Tijdelijke aanduiding voor dianummer 3"/>
          <p:cNvSpPr>
            <a:spLocks noGrp="1"/>
          </p:cNvSpPr>
          <p:nvPr>
            <p:ph type="sldNum" sz="quarter" idx="5"/>
          </p:nvPr>
        </p:nvSpPr>
        <p:spPr/>
        <p:txBody>
          <a:bodyPr/>
          <a:lstStyle/>
          <a:p>
            <a:fld id="{5ED7364C-43D1-445B-B6D1-97B736767D36}" type="slidenum">
              <a:rPr lang="nl-BE" smtClean="0"/>
              <a:t>11</a:t>
            </a:fld>
            <a:endParaRPr lang="nl-BE"/>
          </a:p>
        </p:txBody>
      </p:sp>
    </p:spTree>
    <p:extLst>
      <p:ext uri="{BB962C8B-B14F-4D97-AF65-F5344CB8AC3E}">
        <p14:creationId xmlns:p14="http://schemas.microsoft.com/office/powerpoint/2010/main" val="35785263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Steeds lage dosis starten (bij POI mg of 0,1µg TD) – </a:t>
            </a:r>
          </a:p>
          <a:p>
            <a:r>
              <a:rPr lang="nl-BE" dirty="0"/>
              <a:t>1. </a:t>
            </a:r>
            <a:r>
              <a:rPr lang="nl-BE" dirty="0" err="1"/>
              <a:t>postmenopause</a:t>
            </a:r>
            <a:r>
              <a:rPr lang="nl-BE" dirty="0"/>
              <a:t> Estradiol 0,05mg (transdermaal), 1 mg (oraal)</a:t>
            </a:r>
          </a:p>
          <a:p>
            <a:pPr marL="0" indent="0">
              <a:buNone/>
            </a:pPr>
            <a:r>
              <a:rPr lang="nl-BE" dirty="0"/>
              <a:t>2. Prematuur </a:t>
            </a:r>
            <a:r>
              <a:rPr lang="nl-BE" dirty="0" err="1"/>
              <a:t>Ovariele</a:t>
            </a:r>
            <a:r>
              <a:rPr lang="nl-BE" dirty="0"/>
              <a:t> </a:t>
            </a:r>
            <a:r>
              <a:rPr lang="nl-BE" dirty="0" err="1"/>
              <a:t>insufficientie</a:t>
            </a:r>
            <a:r>
              <a:rPr lang="nl-BE" dirty="0"/>
              <a:t>: </a:t>
            </a:r>
          </a:p>
          <a:p>
            <a:r>
              <a:rPr lang="nl-BE" dirty="0"/>
              <a:t>Standaard starten met 2mg estradiol (oraal) of 0,1mg transdermaal – 200mg </a:t>
            </a:r>
            <a:r>
              <a:rPr lang="nl-BE" dirty="0" err="1"/>
              <a:t>gemicroniseerd</a:t>
            </a:r>
            <a:r>
              <a:rPr lang="nl-BE" dirty="0"/>
              <a:t> progesteron (</a:t>
            </a:r>
            <a:r>
              <a:rPr lang="nl-BE" dirty="0" err="1"/>
              <a:t>cyclish</a:t>
            </a:r>
            <a:r>
              <a:rPr lang="nl-BE" dirty="0"/>
              <a:t> eerste 14 dagen )</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nl-NL"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NL" dirty="0" err="1"/>
              <a:t>herevaluatie</a:t>
            </a:r>
            <a:r>
              <a:rPr lang="nl-NL" dirty="0"/>
              <a:t> met 6-12 weken interval, indien voldoende respons jaarlijkse follow up</a:t>
            </a:r>
          </a:p>
          <a:p>
            <a:pPr marL="171450" indent="-171450">
              <a:buFontTx/>
              <a:buChar char="-"/>
            </a:pPr>
            <a:r>
              <a:rPr lang="nl-NL" dirty="0"/>
              <a:t>Indien onvoldoende controle van symptomen bij ‘High-</a:t>
            </a:r>
            <a:r>
              <a:rPr lang="nl-NL" dirty="0" err="1"/>
              <a:t>dose</a:t>
            </a:r>
            <a:r>
              <a:rPr lang="nl-NL" dirty="0"/>
              <a:t>’ orale therapie , geen winst nog hoger te doseren, switch naar transdermaal</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NL" dirty="0"/>
              <a:t>Indien onvoldoende </a:t>
            </a:r>
            <a:r>
              <a:rPr lang="nl-NL" dirty="0" err="1"/>
              <a:t>contr</a:t>
            </a:r>
            <a:r>
              <a:rPr lang="nl-NL" dirty="0"/>
              <a:t> </a:t>
            </a:r>
            <a:r>
              <a:rPr lang="nl-NL" dirty="0" err="1"/>
              <a:t>ole</a:t>
            </a:r>
            <a:r>
              <a:rPr lang="nl-NL" dirty="0"/>
              <a:t> van de symptomen transdermaal is </a:t>
            </a:r>
            <a:r>
              <a:rPr lang="nl-NL" dirty="0" err="1"/>
              <a:t>bloedspegiel</a:t>
            </a:r>
            <a:r>
              <a:rPr lang="nl-NL" dirty="0"/>
              <a:t> bepaling te overwegen, </a:t>
            </a:r>
            <a:r>
              <a:rPr lang="nl-NL" dirty="0" err="1"/>
              <a:t>therapuetische</a:t>
            </a:r>
            <a:r>
              <a:rPr lang="nl-NL" dirty="0"/>
              <a:t> range ? 50-100ng/L</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NL" dirty="0"/>
              <a:t>testosteron bepaling heeft geen zin, omdat er geen bloedspiegel bestaat waaronder een vrouw als onvoldoende kan worden beschouwd, testosteron bepaling enkel voor exclusie van en te veel aan androgeen.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NL" dirty="0"/>
              <a:t>Enige indicatie voor transdermaal testosteron , indien </a:t>
            </a:r>
            <a:r>
              <a:rPr lang="nl-NL" dirty="0" err="1"/>
              <a:t>postmneopause</a:t>
            </a:r>
            <a:r>
              <a:rPr lang="nl-NL" dirty="0"/>
              <a:t> met seksuele dysfunctie – dosis gepast voor vrouwen.  (maar dan eerst kijken naar de opties HT met androgeen effect:  </a:t>
            </a:r>
            <a:r>
              <a:rPr lang="nl-NL" dirty="0" err="1"/>
              <a:t>Tibolon</a:t>
            </a:r>
            <a:r>
              <a:rPr lang="nl-NL" dirty="0"/>
              <a:t>, of OE + norethisteron acetaat </a:t>
            </a:r>
            <a:r>
              <a:rPr lang="nl-NL" dirty="0" err="1"/>
              <a:t>vb</a:t>
            </a:r>
            <a:r>
              <a:rPr lang="nl-NL" dirty="0"/>
              <a:t> </a:t>
            </a:r>
            <a:r>
              <a:rPr lang="nl-NL" dirty="0" err="1"/>
              <a:t>activelle</a:t>
            </a:r>
            <a:r>
              <a:rPr lang="nl-NL" dirty="0"/>
              <a:t> )</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nl-NL"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NL" dirty="0"/>
              <a:t>Indien middelen gebruik:</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NL" dirty="0"/>
              <a:t>bij rooksters we soms minder effect zien met oraal oestradiol (snellere metabolisatie: 2-hydroxylatie)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NL" dirty="0"/>
              <a:t>bij gelijktijdig alcoholgebruik versterkte werking van oraal oestradiol (hogere [Oe2] tot 5 uur na ingestie)</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nl-NL"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NL" dirty="0"/>
              <a:t>VOORKEUR TRANSDERMAAL</a:t>
            </a:r>
            <a:endParaRPr lang="nl-BE" dirty="0"/>
          </a:p>
        </p:txBody>
      </p:sp>
      <p:sp>
        <p:nvSpPr>
          <p:cNvPr id="4" name="Tijdelijke aanduiding voor dianummer 3"/>
          <p:cNvSpPr>
            <a:spLocks noGrp="1"/>
          </p:cNvSpPr>
          <p:nvPr>
            <p:ph type="sldNum" sz="quarter" idx="5"/>
          </p:nvPr>
        </p:nvSpPr>
        <p:spPr/>
        <p:txBody>
          <a:bodyPr/>
          <a:lstStyle/>
          <a:p>
            <a:fld id="{5ED7364C-43D1-445B-B6D1-97B736767D36}" type="slidenum">
              <a:rPr lang="nl-BE" smtClean="0"/>
              <a:t>12</a:t>
            </a:fld>
            <a:endParaRPr lang="nl-BE"/>
          </a:p>
        </p:txBody>
      </p:sp>
    </p:spTree>
    <p:extLst>
      <p:ext uri="{BB962C8B-B14F-4D97-AF65-F5344CB8AC3E}">
        <p14:creationId xmlns:p14="http://schemas.microsoft.com/office/powerpoint/2010/main" val="33952909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Oppassen met toch </a:t>
            </a:r>
            <a:r>
              <a:rPr lang="nl-BE" dirty="0" err="1"/>
              <a:t>onregelamtig</a:t>
            </a:r>
            <a:r>
              <a:rPr lang="nl-BE" dirty="0"/>
              <a:t> bloedverlies onder continue progestageen in vroege </a:t>
            </a:r>
            <a:r>
              <a:rPr lang="nl-BE" dirty="0" err="1"/>
              <a:t>menopasue</a:t>
            </a:r>
            <a:r>
              <a:rPr lang="nl-BE" dirty="0"/>
              <a:t> of POI</a:t>
            </a:r>
          </a:p>
        </p:txBody>
      </p:sp>
      <p:sp>
        <p:nvSpPr>
          <p:cNvPr id="4" name="Tijdelijke aanduiding voor dianummer 3"/>
          <p:cNvSpPr>
            <a:spLocks noGrp="1"/>
          </p:cNvSpPr>
          <p:nvPr>
            <p:ph type="sldNum" sz="quarter" idx="5"/>
          </p:nvPr>
        </p:nvSpPr>
        <p:spPr/>
        <p:txBody>
          <a:bodyPr/>
          <a:lstStyle/>
          <a:p>
            <a:fld id="{5ED7364C-43D1-445B-B6D1-97B736767D36}" type="slidenum">
              <a:rPr lang="nl-BE" smtClean="0"/>
              <a:t>13</a:t>
            </a:fld>
            <a:endParaRPr lang="nl-BE"/>
          </a:p>
        </p:txBody>
      </p:sp>
    </p:spTree>
    <p:extLst>
      <p:ext uri="{BB962C8B-B14F-4D97-AF65-F5344CB8AC3E}">
        <p14:creationId xmlns:p14="http://schemas.microsoft.com/office/powerpoint/2010/main" val="26104531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Type progestageen: voorkeur voor het natuurlijk progesteron  of dydrogesteron </a:t>
            </a:r>
          </a:p>
          <a:p>
            <a:endParaRPr lang="nl-BE" dirty="0"/>
          </a:p>
          <a:p>
            <a:r>
              <a:rPr lang="nl-BE" dirty="0" err="1"/>
              <a:t>Tibolone</a:t>
            </a:r>
            <a:r>
              <a:rPr lang="nl-BE" dirty="0"/>
              <a:t> = goed en veilig alternatief</a:t>
            </a:r>
          </a:p>
          <a:p>
            <a:r>
              <a:rPr lang="nl-BE" dirty="0"/>
              <a:t>Door binding aan </a:t>
            </a:r>
            <a:r>
              <a:rPr lang="nl-BE" dirty="0" err="1"/>
              <a:t>SexHormoon</a:t>
            </a:r>
            <a:r>
              <a:rPr lang="nl-BE" dirty="0"/>
              <a:t> BG , hoger vrij testosteron gehalte in het lichaam waardoor positief androgeen effect</a:t>
            </a:r>
          </a:p>
          <a:p>
            <a:endParaRPr lang="nl-BE" dirty="0"/>
          </a:p>
          <a:p>
            <a:r>
              <a:rPr lang="nl-BE" dirty="0"/>
              <a:t>Wat borstkankerrisico betreft is er geen </a:t>
            </a:r>
            <a:r>
              <a:rPr lang="nl-BE"/>
              <a:t>evidentie om </a:t>
            </a:r>
            <a:r>
              <a:rPr lang="nl-BE" dirty="0"/>
              <a:t>te kiezen voor een bepaald progestageen</a:t>
            </a:r>
          </a:p>
          <a:p>
            <a:r>
              <a:rPr lang="nl-BE" dirty="0"/>
              <a:t>Er is geen evidentie voor duidelijk verschil –echter lichte voorkeur voor </a:t>
            </a:r>
            <a:r>
              <a:rPr lang="en-US" sz="1200" b="0" i="0" kern="1200" dirty="0">
                <a:solidFill>
                  <a:schemeClr val="tx1"/>
                </a:solidFill>
                <a:effectLst/>
                <a:latin typeface="+mn-lt"/>
                <a:ea typeface="+mn-ea"/>
                <a:cs typeface="+mn-cs"/>
              </a:rPr>
              <a:t>progesterone of </a:t>
            </a:r>
            <a:r>
              <a:rPr lang="en-US" sz="1200" b="0" i="0" kern="1200" dirty="0" err="1">
                <a:solidFill>
                  <a:schemeClr val="tx1"/>
                </a:solidFill>
                <a:effectLst/>
                <a:latin typeface="+mn-lt"/>
                <a:ea typeface="+mn-ea"/>
                <a:cs typeface="+mn-cs"/>
              </a:rPr>
              <a:t>dydrogesterone</a:t>
            </a:r>
            <a:r>
              <a:rPr lang="en-US" sz="1200" b="0" i="0" kern="1200" dirty="0">
                <a:solidFill>
                  <a:schemeClr val="tx1"/>
                </a:solidFill>
                <a:effectLst/>
                <a:latin typeface="+mn-lt"/>
                <a:ea typeface="+mn-ea"/>
                <a:cs typeface="+mn-cs"/>
              </a:rPr>
              <a:t>.</a:t>
            </a:r>
            <a:endParaRPr lang="nl-BE" dirty="0"/>
          </a:p>
        </p:txBody>
      </p:sp>
      <p:sp>
        <p:nvSpPr>
          <p:cNvPr id="4" name="Tijdelijke aanduiding voor dianummer 3"/>
          <p:cNvSpPr>
            <a:spLocks noGrp="1"/>
          </p:cNvSpPr>
          <p:nvPr>
            <p:ph type="sldNum" sz="quarter" idx="5"/>
          </p:nvPr>
        </p:nvSpPr>
        <p:spPr/>
        <p:txBody>
          <a:bodyPr/>
          <a:lstStyle/>
          <a:p>
            <a:fld id="{5ED7364C-43D1-445B-B6D1-97B736767D36}" type="slidenum">
              <a:rPr lang="nl-BE" smtClean="0"/>
              <a:t>14</a:t>
            </a:fld>
            <a:endParaRPr lang="nl-BE"/>
          </a:p>
        </p:txBody>
      </p:sp>
    </p:spTree>
    <p:extLst>
      <p:ext uri="{BB962C8B-B14F-4D97-AF65-F5344CB8AC3E}">
        <p14:creationId xmlns:p14="http://schemas.microsoft.com/office/powerpoint/2010/main" val="8892877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err="1"/>
              <a:t>Trombo</a:t>
            </a:r>
            <a:r>
              <a:rPr lang="nl-NL" dirty="0"/>
              <a:t>- embolie, </a:t>
            </a:r>
          </a:p>
          <a:p>
            <a:r>
              <a:rPr lang="nl-NL" dirty="0"/>
              <a:t>Transdermale preparaten : minimaal of geen verhoging</a:t>
            </a:r>
          </a:p>
          <a:p>
            <a:r>
              <a:rPr lang="nl-NL" dirty="0"/>
              <a:t>Gecombineerd </a:t>
            </a:r>
            <a:r>
              <a:rPr lang="nl-NL" dirty="0">
                <a:sym typeface="Wingdings" panose="05000000000000000000" pitchFamily="2" charset="2"/>
              </a:rPr>
              <a:t> afhankelijk van dosis en ook afhankelijk well progestageen</a:t>
            </a:r>
            <a:endParaRPr lang="nl-BE" dirty="0"/>
          </a:p>
        </p:txBody>
      </p:sp>
      <p:sp>
        <p:nvSpPr>
          <p:cNvPr id="4" name="Tijdelijke aanduiding voor dianummer 3"/>
          <p:cNvSpPr>
            <a:spLocks noGrp="1"/>
          </p:cNvSpPr>
          <p:nvPr>
            <p:ph type="sldNum" sz="quarter" idx="5"/>
          </p:nvPr>
        </p:nvSpPr>
        <p:spPr/>
        <p:txBody>
          <a:bodyPr/>
          <a:lstStyle/>
          <a:p>
            <a:fld id="{ABB0744E-E0B7-48A7-8A9B-0043E79E1682}" type="slidenum">
              <a:rPr lang="nl-BE" smtClean="0"/>
              <a:t>15</a:t>
            </a:fld>
            <a:endParaRPr lang="nl-BE"/>
          </a:p>
        </p:txBody>
      </p:sp>
    </p:spTree>
    <p:extLst>
      <p:ext uri="{BB962C8B-B14F-4D97-AF65-F5344CB8AC3E}">
        <p14:creationId xmlns:p14="http://schemas.microsoft.com/office/powerpoint/2010/main" val="42255496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a:p>
            <a:r>
              <a:rPr lang="nl-BE" dirty="0"/>
              <a:t>WHI ook daar risico geeft voor een studiegroep met leeftijd van gemiddeld 63j</a:t>
            </a:r>
          </a:p>
          <a:p>
            <a:endParaRPr lang="nl-BE" dirty="0"/>
          </a:p>
          <a:p>
            <a:r>
              <a:rPr lang="nl-BE" dirty="0"/>
              <a:t>Lange termijn follow up van 2 placebo RCT</a:t>
            </a:r>
          </a:p>
          <a:p>
            <a:endParaRPr lang="nl-BE" dirty="0"/>
          </a:p>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Meer recentere data van  Lange termijn follow up van 2 placebo RCT</a:t>
            </a:r>
          </a:p>
          <a:p>
            <a:r>
              <a:rPr lang="nl-BE" dirty="0"/>
              <a:t>Bij </a:t>
            </a:r>
            <a:r>
              <a:rPr lang="nl-BE" dirty="0" err="1"/>
              <a:t>gecombineerder</a:t>
            </a:r>
            <a:r>
              <a:rPr lang="nl-BE" dirty="0"/>
              <a:t> therapie, is er een hogere incidentie</a:t>
            </a:r>
          </a:p>
          <a:p>
            <a:r>
              <a:rPr lang="nl-BE" dirty="0"/>
              <a:t>Met inderdaad een significant verschil na 5j gebruik. </a:t>
            </a:r>
          </a:p>
          <a:p>
            <a:r>
              <a:rPr lang="nl-BE" dirty="0"/>
              <a:t>Er worden meer borstkanker gediagnosticeerd en ook meer in een verder stadium met </a:t>
            </a:r>
            <a:r>
              <a:rPr lang="nl-BE" dirty="0" err="1"/>
              <a:t>lymfekliern</a:t>
            </a:r>
            <a:r>
              <a:rPr lang="nl-BE" dirty="0"/>
              <a:t> betrokkenheid</a:t>
            </a:r>
          </a:p>
          <a:p>
            <a:r>
              <a:rPr lang="nl-BE" dirty="0"/>
              <a:t>Er is wel Geen verschil in mortaliteit</a:t>
            </a:r>
          </a:p>
          <a:p>
            <a:endParaRPr lang="nl-BE" dirty="0"/>
          </a:p>
          <a:p>
            <a:r>
              <a:rPr lang="nl-BE" dirty="0"/>
              <a:t>Dit is verschillend van het oestrogeen </a:t>
            </a:r>
            <a:r>
              <a:rPr lang="nl-BE" dirty="0" err="1"/>
              <a:t>only</a:t>
            </a:r>
            <a:r>
              <a:rPr lang="nl-BE" dirty="0"/>
              <a:t> gebruik, waarbij er volgens sommige studie lagere </a:t>
            </a:r>
            <a:r>
              <a:rPr lang="nl-BE" dirty="0" err="1"/>
              <a:t>incidnetie</a:t>
            </a:r>
            <a:r>
              <a:rPr lang="nl-BE" dirty="0"/>
              <a:t> wordt </a:t>
            </a:r>
            <a:r>
              <a:rPr lang="nl-BE" dirty="0" err="1"/>
              <a:t>geraporteerd</a:t>
            </a:r>
            <a:r>
              <a:rPr lang="nl-BE" dirty="0"/>
              <a:t>. </a:t>
            </a:r>
          </a:p>
          <a:p>
            <a:endParaRPr lang="nl-BE" dirty="0"/>
          </a:p>
          <a:p>
            <a:endParaRPr lang="nl-BE" dirty="0"/>
          </a:p>
          <a:p>
            <a:r>
              <a:rPr lang="nl-BE" dirty="0"/>
              <a:t>5j voor combinatie oestrogeen progestageen of tot leeftijd van 60j</a:t>
            </a:r>
          </a:p>
          <a:p>
            <a:r>
              <a:rPr lang="nl-BE" dirty="0" err="1"/>
              <a:t>Oestogeen</a:t>
            </a:r>
            <a:r>
              <a:rPr lang="nl-BE" dirty="0"/>
              <a:t> </a:t>
            </a:r>
            <a:r>
              <a:rPr lang="nl-BE" dirty="0" err="1"/>
              <a:t>only</a:t>
            </a:r>
            <a:r>
              <a:rPr lang="nl-BE" dirty="0"/>
              <a:t> soepeler en kan het tot 10-15j</a:t>
            </a:r>
          </a:p>
          <a:p>
            <a:r>
              <a:rPr lang="en-US" sz="1200" b="0" i="0" kern="1200" dirty="0">
                <a:solidFill>
                  <a:schemeClr val="tx1"/>
                </a:solidFill>
                <a:effectLst/>
                <a:latin typeface="+mn-lt"/>
                <a:ea typeface="+mn-ea"/>
                <a:cs typeface="+mn-cs"/>
              </a:rPr>
              <a:t>Users of unopposed estrogen were at increased risk of breast cancer but only after longer-term use.</a:t>
            </a:r>
            <a:endParaRPr lang="nl-BE" dirty="0"/>
          </a:p>
        </p:txBody>
      </p:sp>
      <p:sp>
        <p:nvSpPr>
          <p:cNvPr id="4" name="Tijdelijke aanduiding voor dianummer 3"/>
          <p:cNvSpPr>
            <a:spLocks noGrp="1"/>
          </p:cNvSpPr>
          <p:nvPr>
            <p:ph type="sldNum" sz="quarter" idx="5"/>
          </p:nvPr>
        </p:nvSpPr>
        <p:spPr/>
        <p:txBody>
          <a:bodyPr/>
          <a:lstStyle/>
          <a:p>
            <a:fld id="{5ED7364C-43D1-445B-B6D1-97B736767D36}" type="slidenum">
              <a:rPr lang="nl-BE" smtClean="0"/>
              <a:t>16</a:t>
            </a:fld>
            <a:endParaRPr lang="nl-BE"/>
          </a:p>
        </p:txBody>
      </p:sp>
    </p:spTree>
    <p:extLst>
      <p:ext uri="{BB962C8B-B14F-4D97-AF65-F5344CB8AC3E}">
        <p14:creationId xmlns:p14="http://schemas.microsoft.com/office/powerpoint/2010/main" val="30130033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Counseling: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BE" dirty="0"/>
          </a:p>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Kaderen andere belangrijke factoren een invloed hebben: obesitas, hoeveel lichaamsbeweging, alcoholgebruik. </a:t>
            </a:r>
          </a:p>
          <a:p>
            <a:endParaRPr lang="nl-BE" dirty="0"/>
          </a:p>
        </p:txBody>
      </p:sp>
      <p:sp>
        <p:nvSpPr>
          <p:cNvPr id="4" name="Tijdelijke aanduiding voor dianummer 3"/>
          <p:cNvSpPr>
            <a:spLocks noGrp="1"/>
          </p:cNvSpPr>
          <p:nvPr>
            <p:ph type="sldNum" sz="quarter" idx="5"/>
          </p:nvPr>
        </p:nvSpPr>
        <p:spPr/>
        <p:txBody>
          <a:bodyPr/>
          <a:lstStyle/>
          <a:p>
            <a:fld id="{5ED7364C-43D1-445B-B6D1-97B736767D36}" type="slidenum">
              <a:rPr lang="nl-BE" smtClean="0"/>
              <a:t>17</a:t>
            </a:fld>
            <a:endParaRPr lang="nl-BE"/>
          </a:p>
        </p:txBody>
      </p:sp>
    </p:spTree>
    <p:extLst>
      <p:ext uri="{BB962C8B-B14F-4D97-AF65-F5344CB8AC3E}">
        <p14:creationId xmlns:p14="http://schemas.microsoft.com/office/powerpoint/2010/main" val="20058198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a:p>
            <a:pPr marL="285750" indent="-285750">
              <a:buFont typeface="Arial" panose="020B0604020202020204" pitchFamily="34" charset="0"/>
              <a:buChar char="•"/>
            </a:pPr>
            <a:r>
              <a:rPr lang="fr-BE" b="1" u="sng" dirty="0">
                <a:latin typeface="Comic Sans MS" panose="030F0702030302020204" pitchFamily="66" charset="0"/>
              </a:rPr>
              <a:t>Age</a:t>
            </a:r>
            <a:r>
              <a:rPr lang="fr-BE" dirty="0">
                <a:latin typeface="Comic Sans MS" panose="030F0702030302020204" pitchFamily="66" charset="0"/>
              </a:rPr>
              <a:t>: </a:t>
            </a:r>
            <a:r>
              <a:rPr lang="en-US" dirty="0">
                <a:latin typeface="Comic Sans MS" panose="030F0702030302020204" pitchFamily="66" charset="0"/>
              </a:rPr>
              <a:t>the main risk factor since the incidence of this cancer has an age-dependent curve, increasing steadily from the age of 45.</a:t>
            </a:r>
          </a:p>
          <a:p>
            <a:pPr marL="285750" indent="-285750">
              <a:buFont typeface="Arial" panose="020B0604020202020204" pitchFamily="34" charset="0"/>
              <a:buChar char="•"/>
            </a:pPr>
            <a:endParaRPr lang="en-US" dirty="0">
              <a:latin typeface="Comic Sans MS" panose="030F0702030302020204" pitchFamily="66" charset="0"/>
            </a:endParaRPr>
          </a:p>
          <a:p>
            <a:pPr marL="285750" indent="-285750">
              <a:buFont typeface="Arial" panose="020B0604020202020204" pitchFamily="34" charset="0"/>
              <a:buChar char="•"/>
            </a:pPr>
            <a:r>
              <a:rPr lang="en-US" b="1" u="sng" dirty="0">
                <a:latin typeface="Comic Sans MS" panose="030F0702030302020204" pitchFamily="66" charset="0"/>
              </a:rPr>
              <a:t>Family history of breast cancer</a:t>
            </a:r>
            <a:r>
              <a:rPr lang="en-US" dirty="0">
                <a:latin typeface="Comic Sans MS" panose="030F0702030302020204" pitchFamily="66" charset="0"/>
              </a:rPr>
              <a:t>: second main risk factor.</a:t>
            </a:r>
          </a:p>
          <a:p>
            <a:r>
              <a:rPr lang="en-US" dirty="0">
                <a:latin typeface="Comic Sans MS" panose="030F0702030302020204" pitchFamily="66" charset="0"/>
              </a:rPr>
              <a:t>	3 questions to ask: how many, who, when?</a:t>
            </a:r>
          </a:p>
          <a:p>
            <a:r>
              <a:rPr lang="en-US" dirty="0">
                <a:latin typeface="Comic Sans MS" panose="030F0702030302020204" pitchFamily="66" charset="0"/>
              </a:rPr>
              <a:t>	In the 2 branches of the family, as genetic mutations are transmitted in an autosomal 	</a:t>
            </a:r>
          </a:p>
          <a:p>
            <a:r>
              <a:rPr lang="en-US" dirty="0">
                <a:latin typeface="Comic Sans MS" panose="030F0702030302020204" pitchFamily="66" charset="0"/>
              </a:rPr>
              <a:t>	dominant fashion.</a:t>
            </a:r>
          </a:p>
          <a:p>
            <a:endParaRPr lang="en-US" dirty="0">
              <a:latin typeface="Comic Sans MS" panose="030F0702030302020204" pitchFamily="66" charset="0"/>
            </a:endParaRPr>
          </a:p>
          <a:p>
            <a:pPr marL="285750" indent="-285750">
              <a:buFont typeface="Arial" panose="020B0604020202020204" pitchFamily="34" charset="0"/>
              <a:buChar char="•"/>
            </a:pPr>
            <a:r>
              <a:rPr lang="en-US" b="1" u="sng" dirty="0">
                <a:latin typeface="Comic Sans MS" panose="030F0702030302020204" pitchFamily="66" charset="0"/>
              </a:rPr>
              <a:t>Personal history of thoracic irradiation before the age of 30</a:t>
            </a:r>
            <a:r>
              <a:rPr lang="en-US" dirty="0">
                <a:latin typeface="Comic Sans MS" panose="030F0702030302020204" pitchFamily="66" charset="0"/>
              </a:rPr>
              <a:t>: the level of risk after thoracic irradiation is equivalent to that of a woman with BRCA1 mutation.</a:t>
            </a:r>
          </a:p>
          <a:p>
            <a:pPr marL="285750" indent="-285750">
              <a:buFont typeface="Arial" panose="020B0604020202020204" pitchFamily="34" charset="0"/>
              <a:buChar char="•"/>
            </a:pPr>
            <a:endParaRPr lang="en-US" dirty="0">
              <a:latin typeface="Comic Sans MS" panose="030F0702030302020204" pitchFamily="66" charset="0"/>
            </a:endParaRPr>
          </a:p>
          <a:p>
            <a:pPr marL="285750" indent="-285750">
              <a:buFont typeface="Arial" panose="020B0604020202020204" pitchFamily="34" charset="0"/>
              <a:buChar char="•"/>
            </a:pPr>
            <a:r>
              <a:rPr lang="en-US" b="1" u="sng" dirty="0">
                <a:latin typeface="Comic Sans MS" panose="030F0702030302020204" pitchFamily="66" charset="0"/>
              </a:rPr>
              <a:t>Personal history of borderline lesions</a:t>
            </a:r>
            <a:r>
              <a:rPr lang="en-US" b="1" dirty="0">
                <a:latin typeface="Comic Sans MS" panose="030F0702030302020204" pitchFamily="66" charset="0"/>
              </a:rPr>
              <a:t>: </a:t>
            </a:r>
            <a:r>
              <a:rPr lang="en-US" dirty="0">
                <a:latin typeface="Comic Sans MS" panose="030F0702030302020204" pitchFamily="66" charset="0"/>
              </a:rPr>
              <a:t>Atypical ductal hyperplasia, atypical lobular hyperplasia, lobular carcinoma in situ.</a:t>
            </a:r>
            <a:endParaRPr lang="fr-BE" dirty="0">
              <a:latin typeface="Comic Sans MS" panose="030F0702030302020204" pitchFamily="66" charset="0"/>
            </a:endParaRPr>
          </a:p>
          <a:p>
            <a:endParaRPr lang="nl-BE" dirty="0"/>
          </a:p>
          <a:p>
            <a:endParaRPr lang="nl-BE" dirty="0"/>
          </a:p>
          <a:p>
            <a:endParaRPr lang="nl-BE" dirty="0"/>
          </a:p>
          <a:p>
            <a:endParaRPr lang="nl-BE" dirty="0"/>
          </a:p>
          <a:p>
            <a:endParaRPr lang="nl-BE" dirty="0"/>
          </a:p>
          <a:p>
            <a:endParaRPr lang="nl-BE" dirty="0"/>
          </a:p>
          <a:p>
            <a:r>
              <a:rPr lang="nl-BE" dirty="0"/>
              <a:t>Hoge densiteit verhoogd het risico. </a:t>
            </a:r>
          </a:p>
          <a:p>
            <a:endParaRPr lang="nl-BE" dirty="0"/>
          </a:p>
          <a:p>
            <a:r>
              <a:rPr lang="nl-BE" dirty="0"/>
              <a:t>Richtlijnen: </a:t>
            </a:r>
          </a:p>
          <a:p>
            <a:r>
              <a:rPr lang="nl-BE" dirty="0"/>
              <a:t>Meer aangewezen om hier regime te volgen dat minder invloed heeft op de borstdensiteit? </a:t>
            </a:r>
            <a:r>
              <a:rPr lang="nl-BE" dirty="0" err="1"/>
              <a:t>Vb</a:t>
            </a:r>
            <a:r>
              <a:rPr lang="nl-BE" dirty="0"/>
              <a:t> </a:t>
            </a:r>
            <a:r>
              <a:rPr lang="nl-BE" dirty="0" err="1"/>
              <a:t>tibolone</a:t>
            </a:r>
            <a:r>
              <a:rPr lang="nl-BE" dirty="0"/>
              <a:t>, estradiol in combinatie met </a:t>
            </a:r>
            <a:r>
              <a:rPr lang="nl-BE" dirty="0" err="1"/>
              <a:t>bazedoxifeen</a:t>
            </a:r>
            <a:r>
              <a:rPr lang="nl-BE" dirty="0"/>
              <a:t>? </a:t>
            </a:r>
          </a:p>
          <a:p>
            <a:r>
              <a:rPr lang="nl-BE" dirty="0"/>
              <a:t>Is er dan aangewezen voor kortere follow up – controle voor toename densiteit? </a:t>
            </a:r>
          </a:p>
          <a:p>
            <a:r>
              <a:rPr lang="nl-NL" dirty="0"/>
              <a:t>In de toename groep: - korter screeningsinterval? echografie/MR aanraden? = organisatorische </a:t>
            </a:r>
            <a:r>
              <a:rPr lang="nl-NL" dirty="0" err="1"/>
              <a:t>challenge</a:t>
            </a:r>
            <a:r>
              <a:rPr lang="nl-NL" dirty="0"/>
              <a:t> </a:t>
            </a:r>
          </a:p>
          <a:p>
            <a:pPr marL="171450" indent="-171450">
              <a:buFontTx/>
              <a:buChar char="-"/>
            </a:pPr>
            <a:r>
              <a:rPr lang="nl-NL" dirty="0"/>
              <a:t>stoppen met HST?</a:t>
            </a:r>
          </a:p>
          <a:p>
            <a:pPr marL="171450" indent="-171450">
              <a:buFontTx/>
              <a:buChar char="-"/>
            </a:pPr>
            <a:endParaRPr lang="nl-BE" dirty="0"/>
          </a:p>
          <a:p>
            <a:pPr marL="171450" indent="-171450">
              <a:buFontTx/>
              <a:buChar char="-"/>
            </a:pPr>
            <a:endParaRPr lang="nl-BE" dirty="0"/>
          </a:p>
          <a:p>
            <a:pPr marL="171450" indent="-171450">
              <a:buFontTx/>
              <a:buChar char="-"/>
            </a:pPr>
            <a:endParaRPr lang="nl-BE" dirty="0"/>
          </a:p>
          <a:p>
            <a:pPr marL="171450" indent="-171450">
              <a:buFontTx/>
              <a:buChar char="-"/>
            </a:pPr>
            <a:endParaRPr lang="nl-NL" dirty="0"/>
          </a:p>
        </p:txBody>
      </p:sp>
      <p:sp>
        <p:nvSpPr>
          <p:cNvPr id="4" name="Tijdelijke aanduiding voor dianummer 3"/>
          <p:cNvSpPr>
            <a:spLocks noGrp="1"/>
          </p:cNvSpPr>
          <p:nvPr>
            <p:ph type="sldNum" sz="quarter" idx="5"/>
          </p:nvPr>
        </p:nvSpPr>
        <p:spPr/>
        <p:txBody>
          <a:bodyPr/>
          <a:lstStyle/>
          <a:p>
            <a:fld id="{5ED7364C-43D1-445B-B6D1-97B736767D36}" type="slidenum">
              <a:rPr lang="nl-BE" smtClean="0"/>
              <a:t>18</a:t>
            </a:fld>
            <a:endParaRPr lang="nl-BE"/>
          </a:p>
        </p:txBody>
      </p:sp>
    </p:spTree>
    <p:extLst>
      <p:ext uri="{BB962C8B-B14F-4D97-AF65-F5344CB8AC3E}">
        <p14:creationId xmlns:p14="http://schemas.microsoft.com/office/powerpoint/2010/main" val="13124695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Vrouwen met VG van DVT, trombofilie / RF uitsluiten , </a:t>
            </a:r>
            <a:r>
              <a:rPr lang="nl-BE" dirty="0">
                <a:sym typeface="Wingdings" panose="05000000000000000000" pitchFamily="2" charset="2"/>
              </a:rPr>
              <a:t> dan te overwegen transdermaal en laag gedoseerd. </a:t>
            </a:r>
            <a:endParaRPr lang="nl-BE" dirty="0"/>
          </a:p>
          <a:p>
            <a:endParaRPr lang="nl-BE" dirty="0"/>
          </a:p>
          <a:p>
            <a:r>
              <a:rPr lang="nl-BE" dirty="0" err="1"/>
              <a:t>Vg</a:t>
            </a:r>
            <a:r>
              <a:rPr lang="nl-BE" dirty="0"/>
              <a:t> van </a:t>
            </a:r>
            <a:r>
              <a:rPr lang="nl-BE" dirty="0" err="1"/>
              <a:t>cva</a:t>
            </a:r>
            <a:r>
              <a:rPr lang="nl-BE" dirty="0"/>
              <a:t> </a:t>
            </a:r>
          </a:p>
          <a:p>
            <a:endParaRPr lang="nl-BE" dirty="0"/>
          </a:p>
          <a:p>
            <a:r>
              <a:rPr kumimoji="0" lang="en-US" sz="1200" b="0" i="0" u="none" strike="noStrike" kern="1200" cap="none" spc="0" normalizeH="0" baseline="0" noProof="0" dirty="0">
                <a:ln>
                  <a:noFill/>
                </a:ln>
                <a:solidFill>
                  <a:prstClr val="black"/>
                </a:solidFill>
                <a:effectLst/>
                <a:uLnTx/>
                <a:uFillTx/>
                <a:latin typeface="AdvOTb7819099"/>
                <a:ea typeface="+mn-ea"/>
                <a:cs typeface="+mn-cs"/>
              </a:rPr>
              <a:t>cardiovascular risk (</a:t>
            </a:r>
            <a:r>
              <a:rPr lang="en-GB" altLang="fr-FR" sz="1200" dirty="0"/>
              <a:t>a 10 year risk higher than 10%, )</a:t>
            </a:r>
            <a:endParaRPr lang="nl-BE" dirty="0"/>
          </a:p>
        </p:txBody>
      </p:sp>
      <p:sp>
        <p:nvSpPr>
          <p:cNvPr id="4" name="Tijdelijke aanduiding voor dianummer 3"/>
          <p:cNvSpPr>
            <a:spLocks noGrp="1"/>
          </p:cNvSpPr>
          <p:nvPr>
            <p:ph type="sldNum" sz="quarter" idx="5"/>
          </p:nvPr>
        </p:nvSpPr>
        <p:spPr/>
        <p:txBody>
          <a:bodyPr/>
          <a:lstStyle/>
          <a:p>
            <a:fld id="{5ED7364C-43D1-445B-B6D1-97B736767D36}" type="slidenum">
              <a:rPr lang="nl-BE" smtClean="0"/>
              <a:t>19</a:t>
            </a:fld>
            <a:endParaRPr lang="nl-BE"/>
          </a:p>
        </p:txBody>
      </p:sp>
    </p:spTree>
    <p:extLst>
      <p:ext uri="{BB962C8B-B14F-4D97-AF65-F5344CB8AC3E}">
        <p14:creationId xmlns:p14="http://schemas.microsoft.com/office/powerpoint/2010/main" val="10642468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Take Home</a:t>
            </a:r>
          </a:p>
          <a:p>
            <a:endParaRPr lang="nl-NL" dirty="0"/>
          </a:p>
          <a:p>
            <a:r>
              <a:rPr lang="nl-NL" dirty="0"/>
              <a:t>1. Indicatie : QOL (tenzij premature </a:t>
            </a:r>
            <a:r>
              <a:rPr lang="nl-NL" dirty="0" err="1"/>
              <a:t>ovariele</a:t>
            </a:r>
            <a:r>
              <a:rPr lang="nl-NL" dirty="0"/>
              <a:t> </a:t>
            </a:r>
            <a:r>
              <a:rPr lang="nl-NL" dirty="0" err="1"/>
              <a:t>insufficientie</a:t>
            </a:r>
            <a:r>
              <a:rPr lang="nl-NL" dirty="0"/>
              <a:t>)</a:t>
            </a:r>
          </a:p>
          <a:p>
            <a:r>
              <a:rPr lang="nl-NL" dirty="0"/>
              <a:t>2. Type:</a:t>
            </a:r>
          </a:p>
          <a:p>
            <a:pPr marL="171450" indent="-171450">
              <a:buFontTx/>
              <a:buChar char="-"/>
            </a:pPr>
            <a:r>
              <a:rPr lang="nl-NL" dirty="0"/>
              <a:t>Bij vrouwen zonder uterus dus ENKEL oestrogeen therapie (gezien nadelig effect progesteron op borstkanker )</a:t>
            </a:r>
          </a:p>
          <a:p>
            <a:pPr marL="171450" indent="-171450">
              <a:buFontTx/>
              <a:buChar char="-"/>
            </a:pPr>
            <a:r>
              <a:rPr lang="nl-NL" dirty="0"/>
              <a:t>indien uterus gecombineerd preparaat (endometriumprotectie)</a:t>
            </a:r>
          </a:p>
          <a:p>
            <a:pPr marL="171450" indent="-171450">
              <a:buFontTx/>
              <a:buChar char="-"/>
            </a:pPr>
            <a:r>
              <a:rPr lang="nl-NL" dirty="0"/>
              <a:t>Oestrogeen: Estradiol bij voorkeur transdermaal (voordeel DVT)</a:t>
            </a:r>
          </a:p>
          <a:p>
            <a:pPr marL="171450" indent="-171450">
              <a:buFontTx/>
              <a:buChar char="-"/>
            </a:pPr>
            <a:r>
              <a:rPr lang="nl-NL" dirty="0"/>
              <a:t>Progesteron (</a:t>
            </a:r>
            <a:r>
              <a:rPr lang="nl-NL" dirty="0" err="1"/>
              <a:t>afh</a:t>
            </a:r>
            <a:r>
              <a:rPr lang="nl-NL" dirty="0"/>
              <a:t> van klachtenpatroon)</a:t>
            </a:r>
          </a:p>
          <a:p>
            <a:pPr marL="0" indent="0">
              <a:buFontTx/>
              <a:buNone/>
            </a:pPr>
            <a:endParaRPr lang="nl-NL" dirty="0"/>
          </a:p>
          <a:p>
            <a:pPr marL="0" indent="0">
              <a:buFontTx/>
              <a:buNone/>
            </a:pPr>
            <a:r>
              <a:rPr lang="nl-NL" dirty="0"/>
              <a:t>Blijft een goede richtlijn om 5j te geven of tot de leeftijd van 60j</a:t>
            </a:r>
          </a:p>
          <a:p>
            <a:pPr marL="0" indent="0">
              <a:buFontTx/>
              <a:buNone/>
            </a:pPr>
            <a:r>
              <a:rPr lang="nl-NL" dirty="0"/>
              <a:t>Estradiol </a:t>
            </a:r>
            <a:r>
              <a:rPr lang="nl-NL" dirty="0" err="1"/>
              <a:t>only</a:t>
            </a:r>
            <a:r>
              <a:rPr lang="nl-NL" dirty="0"/>
              <a:t> (15j)</a:t>
            </a:r>
          </a:p>
          <a:p>
            <a:pPr marL="0" indent="0">
              <a:buFontTx/>
              <a:buNone/>
            </a:pPr>
            <a:r>
              <a:rPr lang="nl-NL" dirty="0"/>
              <a:t>Niet opstarten &gt;60j</a:t>
            </a:r>
          </a:p>
          <a:p>
            <a:pPr marL="0" indent="0">
              <a:buFontTx/>
              <a:buNone/>
            </a:pPr>
            <a:endParaRPr lang="nl-NL" dirty="0"/>
          </a:p>
          <a:p>
            <a:pPr marL="0" indent="0">
              <a:buFontTx/>
              <a:buNone/>
            </a:pPr>
            <a:r>
              <a:rPr lang="nl-BE" dirty="0"/>
              <a:t>individuele aanpak! </a:t>
            </a:r>
          </a:p>
          <a:p>
            <a:pPr marL="0" indent="0">
              <a:buFontTx/>
              <a:buNone/>
            </a:pPr>
            <a:r>
              <a:rPr lang="nl-BE" dirty="0"/>
              <a:t>(risicoprofiel: cardiovasculair – borstkanker risico)</a:t>
            </a:r>
          </a:p>
          <a:p>
            <a:endParaRPr lang="nl-BE" dirty="0"/>
          </a:p>
        </p:txBody>
      </p:sp>
      <p:sp>
        <p:nvSpPr>
          <p:cNvPr id="4" name="Tijdelijke aanduiding voor dianummer 3"/>
          <p:cNvSpPr>
            <a:spLocks noGrp="1"/>
          </p:cNvSpPr>
          <p:nvPr>
            <p:ph type="sldNum" sz="quarter" idx="5"/>
          </p:nvPr>
        </p:nvSpPr>
        <p:spPr/>
        <p:txBody>
          <a:bodyPr/>
          <a:lstStyle/>
          <a:p>
            <a:fld id="{5ED7364C-43D1-445B-B6D1-97B736767D36}" type="slidenum">
              <a:rPr lang="nl-BE" smtClean="0"/>
              <a:t>20</a:t>
            </a:fld>
            <a:endParaRPr lang="nl-BE"/>
          </a:p>
        </p:txBody>
      </p:sp>
    </p:spTree>
    <p:extLst>
      <p:ext uri="{BB962C8B-B14F-4D97-AF65-F5344CB8AC3E}">
        <p14:creationId xmlns:p14="http://schemas.microsoft.com/office/powerpoint/2010/main" val="42882155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84D3511-695A-FB3E-0C94-D834B2ED07B4}"/>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endParaRPr lang="nl-BE"/>
          </a:p>
        </p:txBody>
      </p:sp>
      <p:sp>
        <p:nvSpPr>
          <p:cNvPr id="3" name="Ondertitel 2">
            <a:extLst>
              <a:ext uri="{FF2B5EF4-FFF2-40B4-BE49-F238E27FC236}">
                <a16:creationId xmlns:a16="http://schemas.microsoft.com/office/drawing/2014/main" id="{77191144-8760-62AB-4C80-D8A07DCA21D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BE"/>
          </a:p>
        </p:txBody>
      </p:sp>
      <p:sp>
        <p:nvSpPr>
          <p:cNvPr id="4" name="Tijdelijke aanduiding voor datum 3">
            <a:extLst>
              <a:ext uri="{FF2B5EF4-FFF2-40B4-BE49-F238E27FC236}">
                <a16:creationId xmlns:a16="http://schemas.microsoft.com/office/drawing/2014/main" id="{1344E68F-5387-FA3C-4C68-40F631C2A6AF}"/>
              </a:ext>
            </a:extLst>
          </p:cNvPr>
          <p:cNvSpPr>
            <a:spLocks noGrp="1"/>
          </p:cNvSpPr>
          <p:nvPr>
            <p:ph type="dt" sz="half" idx="10"/>
          </p:nvPr>
        </p:nvSpPr>
        <p:spPr/>
        <p:txBody>
          <a:bodyPr/>
          <a:lstStyle/>
          <a:p>
            <a:fld id="{416EA9B8-B590-4389-BD2B-4FE22F204F25}" type="datetimeFigureOut">
              <a:rPr lang="nl-BE" smtClean="0"/>
              <a:t>14/11/2025</a:t>
            </a:fld>
            <a:endParaRPr lang="nl-BE"/>
          </a:p>
        </p:txBody>
      </p:sp>
      <p:sp>
        <p:nvSpPr>
          <p:cNvPr id="5" name="Tijdelijke aanduiding voor voettekst 4">
            <a:extLst>
              <a:ext uri="{FF2B5EF4-FFF2-40B4-BE49-F238E27FC236}">
                <a16:creationId xmlns:a16="http://schemas.microsoft.com/office/drawing/2014/main" id="{47688A3A-2B5D-2C41-36AE-B6F059E1508E}"/>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994D6F1A-27B3-C048-64A1-A9A33ACA754A}"/>
              </a:ext>
            </a:extLst>
          </p:cNvPr>
          <p:cNvSpPr>
            <a:spLocks noGrp="1"/>
          </p:cNvSpPr>
          <p:nvPr>
            <p:ph type="sldNum" sz="quarter" idx="12"/>
          </p:nvPr>
        </p:nvSpPr>
        <p:spPr/>
        <p:txBody>
          <a:bodyPr/>
          <a:lstStyle/>
          <a:p>
            <a:fld id="{062AF88A-EBEC-484B-8A83-9183E805FA41}" type="slidenum">
              <a:rPr lang="nl-BE" smtClean="0"/>
              <a:t>‹nr.›</a:t>
            </a:fld>
            <a:endParaRPr lang="nl-BE"/>
          </a:p>
        </p:txBody>
      </p:sp>
    </p:spTree>
    <p:extLst>
      <p:ext uri="{BB962C8B-B14F-4D97-AF65-F5344CB8AC3E}">
        <p14:creationId xmlns:p14="http://schemas.microsoft.com/office/powerpoint/2010/main" val="17101055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F6DD034-6C4B-8724-659E-4D978A09FBD9}"/>
              </a:ext>
            </a:extLst>
          </p:cNvPr>
          <p:cNvSpPr>
            <a:spLocks noGrp="1"/>
          </p:cNvSpPr>
          <p:nvPr>
            <p:ph type="title"/>
          </p:nvPr>
        </p:nvSpPr>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978DC468-4F56-C2FB-F00D-02786C38A47D}"/>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7437AA70-1801-46B0-9E02-7D9C0518307B}"/>
              </a:ext>
            </a:extLst>
          </p:cNvPr>
          <p:cNvSpPr>
            <a:spLocks noGrp="1"/>
          </p:cNvSpPr>
          <p:nvPr>
            <p:ph type="dt" sz="half" idx="10"/>
          </p:nvPr>
        </p:nvSpPr>
        <p:spPr/>
        <p:txBody>
          <a:bodyPr/>
          <a:lstStyle/>
          <a:p>
            <a:fld id="{416EA9B8-B590-4389-BD2B-4FE22F204F25}" type="datetimeFigureOut">
              <a:rPr lang="nl-BE" smtClean="0"/>
              <a:t>14/11/2025</a:t>
            </a:fld>
            <a:endParaRPr lang="nl-BE"/>
          </a:p>
        </p:txBody>
      </p:sp>
      <p:sp>
        <p:nvSpPr>
          <p:cNvPr id="5" name="Tijdelijke aanduiding voor voettekst 4">
            <a:extLst>
              <a:ext uri="{FF2B5EF4-FFF2-40B4-BE49-F238E27FC236}">
                <a16:creationId xmlns:a16="http://schemas.microsoft.com/office/drawing/2014/main" id="{5CBAD1AE-E16B-F4E8-5F3D-E43760430281}"/>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87BE1BFA-75B6-5A52-7E54-27CEEEBBE091}"/>
              </a:ext>
            </a:extLst>
          </p:cNvPr>
          <p:cNvSpPr>
            <a:spLocks noGrp="1"/>
          </p:cNvSpPr>
          <p:nvPr>
            <p:ph type="sldNum" sz="quarter" idx="12"/>
          </p:nvPr>
        </p:nvSpPr>
        <p:spPr/>
        <p:txBody>
          <a:bodyPr/>
          <a:lstStyle/>
          <a:p>
            <a:fld id="{062AF88A-EBEC-484B-8A83-9183E805FA41}" type="slidenum">
              <a:rPr lang="nl-BE" smtClean="0"/>
              <a:t>‹nr.›</a:t>
            </a:fld>
            <a:endParaRPr lang="nl-BE"/>
          </a:p>
        </p:txBody>
      </p:sp>
    </p:spTree>
    <p:extLst>
      <p:ext uri="{BB962C8B-B14F-4D97-AF65-F5344CB8AC3E}">
        <p14:creationId xmlns:p14="http://schemas.microsoft.com/office/powerpoint/2010/main" val="18413263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2D6D3D-8293-5FCD-2354-2CE69AB9675E}"/>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118AC7D9-3694-2A8F-10CD-B14A4903565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7B793D9C-21FA-B702-C3B0-A6215BBA5145}"/>
              </a:ext>
            </a:extLst>
          </p:cNvPr>
          <p:cNvSpPr>
            <a:spLocks noGrp="1"/>
          </p:cNvSpPr>
          <p:nvPr>
            <p:ph type="dt" sz="half" idx="10"/>
          </p:nvPr>
        </p:nvSpPr>
        <p:spPr/>
        <p:txBody>
          <a:bodyPr/>
          <a:lstStyle/>
          <a:p>
            <a:fld id="{416EA9B8-B590-4389-BD2B-4FE22F204F25}" type="datetimeFigureOut">
              <a:rPr lang="nl-BE" smtClean="0"/>
              <a:t>14/11/2025</a:t>
            </a:fld>
            <a:endParaRPr lang="nl-BE"/>
          </a:p>
        </p:txBody>
      </p:sp>
      <p:sp>
        <p:nvSpPr>
          <p:cNvPr id="5" name="Tijdelijke aanduiding voor voettekst 4">
            <a:extLst>
              <a:ext uri="{FF2B5EF4-FFF2-40B4-BE49-F238E27FC236}">
                <a16:creationId xmlns:a16="http://schemas.microsoft.com/office/drawing/2014/main" id="{7665E97D-2FEF-303A-300D-1AAAB475F52E}"/>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256D27BD-D098-28BE-6263-3A614CA4BCDA}"/>
              </a:ext>
            </a:extLst>
          </p:cNvPr>
          <p:cNvSpPr>
            <a:spLocks noGrp="1"/>
          </p:cNvSpPr>
          <p:nvPr>
            <p:ph type="sldNum" sz="quarter" idx="12"/>
          </p:nvPr>
        </p:nvSpPr>
        <p:spPr/>
        <p:txBody>
          <a:bodyPr/>
          <a:lstStyle/>
          <a:p>
            <a:fld id="{062AF88A-EBEC-484B-8A83-9183E805FA41}" type="slidenum">
              <a:rPr lang="nl-BE" smtClean="0"/>
              <a:t>‹nr.›</a:t>
            </a:fld>
            <a:endParaRPr lang="nl-BE"/>
          </a:p>
        </p:txBody>
      </p:sp>
    </p:spTree>
    <p:extLst>
      <p:ext uri="{BB962C8B-B14F-4D97-AF65-F5344CB8AC3E}">
        <p14:creationId xmlns:p14="http://schemas.microsoft.com/office/powerpoint/2010/main" val="16937358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4ECF283-8CE6-420F-E908-5A5FBC564748}"/>
              </a:ext>
            </a:extLst>
          </p:cNvPr>
          <p:cNvSpPr>
            <a:spLocks noGrp="1"/>
          </p:cNvSpPr>
          <p:nvPr>
            <p:ph type="title"/>
          </p:nvPr>
        </p:nvSpPr>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5751D63A-848F-9B2F-3382-50F67191561D}"/>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inhoud 3">
            <a:extLst>
              <a:ext uri="{FF2B5EF4-FFF2-40B4-BE49-F238E27FC236}">
                <a16:creationId xmlns:a16="http://schemas.microsoft.com/office/drawing/2014/main" id="{C7D9E08C-527A-3567-A6E1-EE1395C05947}"/>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datum 4">
            <a:extLst>
              <a:ext uri="{FF2B5EF4-FFF2-40B4-BE49-F238E27FC236}">
                <a16:creationId xmlns:a16="http://schemas.microsoft.com/office/drawing/2014/main" id="{6822497D-B0AB-32EC-04A2-C443A25EF8FB}"/>
              </a:ext>
            </a:extLst>
          </p:cNvPr>
          <p:cNvSpPr>
            <a:spLocks noGrp="1"/>
          </p:cNvSpPr>
          <p:nvPr>
            <p:ph type="dt" sz="half" idx="10"/>
          </p:nvPr>
        </p:nvSpPr>
        <p:spPr/>
        <p:txBody>
          <a:bodyPr/>
          <a:lstStyle/>
          <a:p>
            <a:fld id="{416EA9B8-B590-4389-BD2B-4FE22F204F25}" type="datetimeFigureOut">
              <a:rPr lang="nl-BE" smtClean="0"/>
              <a:t>14/11/2025</a:t>
            </a:fld>
            <a:endParaRPr lang="nl-BE"/>
          </a:p>
        </p:txBody>
      </p:sp>
      <p:sp>
        <p:nvSpPr>
          <p:cNvPr id="6" name="Tijdelijke aanduiding voor voettekst 5">
            <a:extLst>
              <a:ext uri="{FF2B5EF4-FFF2-40B4-BE49-F238E27FC236}">
                <a16:creationId xmlns:a16="http://schemas.microsoft.com/office/drawing/2014/main" id="{63A9363F-9969-7121-01B2-5B2D2DEA792E}"/>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F549F206-24F5-AD53-8BB5-F95590D1AFD6}"/>
              </a:ext>
            </a:extLst>
          </p:cNvPr>
          <p:cNvSpPr>
            <a:spLocks noGrp="1"/>
          </p:cNvSpPr>
          <p:nvPr>
            <p:ph type="sldNum" sz="quarter" idx="12"/>
          </p:nvPr>
        </p:nvSpPr>
        <p:spPr/>
        <p:txBody>
          <a:bodyPr/>
          <a:lstStyle/>
          <a:p>
            <a:fld id="{062AF88A-EBEC-484B-8A83-9183E805FA41}" type="slidenum">
              <a:rPr lang="nl-BE" smtClean="0"/>
              <a:t>‹nr.›</a:t>
            </a:fld>
            <a:endParaRPr lang="nl-BE"/>
          </a:p>
        </p:txBody>
      </p:sp>
    </p:spTree>
    <p:extLst>
      <p:ext uri="{BB962C8B-B14F-4D97-AF65-F5344CB8AC3E}">
        <p14:creationId xmlns:p14="http://schemas.microsoft.com/office/powerpoint/2010/main" val="35213323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0781C4-AFBE-7916-4524-317443EF2416}"/>
              </a:ext>
            </a:extLst>
          </p:cNvPr>
          <p:cNvSpPr>
            <a:spLocks noGrp="1"/>
          </p:cNvSpPr>
          <p:nvPr>
            <p:ph type="title"/>
          </p:nvPr>
        </p:nvSpPr>
        <p:spPr>
          <a:xfrm>
            <a:off x="839788" y="365125"/>
            <a:ext cx="10515600" cy="1325563"/>
          </a:xfrm>
        </p:spPr>
        <p:txBody>
          <a:body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8AC989D1-BFBE-E5EA-CF4E-067802202FD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1160D530-90F8-F60A-CEB4-5FA859DDE465}"/>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tekst 4">
            <a:extLst>
              <a:ext uri="{FF2B5EF4-FFF2-40B4-BE49-F238E27FC236}">
                <a16:creationId xmlns:a16="http://schemas.microsoft.com/office/drawing/2014/main" id="{96CCB81E-1531-7A1C-3C03-B5B3E2C999E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E26AFBC9-B819-7643-9CD7-34E168832255}"/>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7" name="Tijdelijke aanduiding voor datum 6">
            <a:extLst>
              <a:ext uri="{FF2B5EF4-FFF2-40B4-BE49-F238E27FC236}">
                <a16:creationId xmlns:a16="http://schemas.microsoft.com/office/drawing/2014/main" id="{728F72F6-8E88-AE8C-FAA9-1AC86EF8622F}"/>
              </a:ext>
            </a:extLst>
          </p:cNvPr>
          <p:cNvSpPr>
            <a:spLocks noGrp="1"/>
          </p:cNvSpPr>
          <p:nvPr>
            <p:ph type="dt" sz="half" idx="10"/>
          </p:nvPr>
        </p:nvSpPr>
        <p:spPr/>
        <p:txBody>
          <a:bodyPr/>
          <a:lstStyle/>
          <a:p>
            <a:fld id="{416EA9B8-B590-4389-BD2B-4FE22F204F25}" type="datetimeFigureOut">
              <a:rPr lang="nl-BE" smtClean="0"/>
              <a:t>14/11/2025</a:t>
            </a:fld>
            <a:endParaRPr lang="nl-BE"/>
          </a:p>
        </p:txBody>
      </p:sp>
      <p:sp>
        <p:nvSpPr>
          <p:cNvPr id="8" name="Tijdelijke aanduiding voor voettekst 7">
            <a:extLst>
              <a:ext uri="{FF2B5EF4-FFF2-40B4-BE49-F238E27FC236}">
                <a16:creationId xmlns:a16="http://schemas.microsoft.com/office/drawing/2014/main" id="{54F18D6F-2B27-4931-B8F9-53AA682D9C8E}"/>
              </a:ext>
            </a:extLst>
          </p:cNvPr>
          <p:cNvSpPr>
            <a:spLocks noGrp="1"/>
          </p:cNvSpPr>
          <p:nvPr>
            <p:ph type="ftr" sz="quarter" idx="11"/>
          </p:nvPr>
        </p:nvSpPr>
        <p:spPr/>
        <p:txBody>
          <a:bodyPr/>
          <a:lstStyle/>
          <a:p>
            <a:endParaRPr lang="nl-BE"/>
          </a:p>
        </p:txBody>
      </p:sp>
      <p:sp>
        <p:nvSpPr>
          <p:cNvPr id="9" name="Tijdelijke aanduiding voor dianummer 8">
            <a:extLst>
              <a:ext uri="{FF2B5EF4-FFF2-40B4-BE49-F238E27FC236}">
                <a16:creationId xmlns:a16="http://schemas.microsoft.com/office/drawing/2014/main" id="{391C126C-A5B1-7C8C-B3D8-FD69FF4CF2DC}"/>
              </a:ext>
            </a:extLst>
          </p:cNvPr>
          <p:cNvSpPr>
            <a:spLocks noGrp="1"/>
          </p:cNvSpPr>
          <p:nvPr>
            <p:ph type="sldNum" sz="quarter" idx="12"/>
          </p:nvPr>
        </p:nvSpPr>
        <p:spPr/>
        <p:txBody>
          <a:bodyPr/>
          <a:lstStyle/>
          <a:p>
            <a:fld id="{062AF88A-EBEC-484B-8A83-9183E805FA41}" type="slidenum">
              <a:rPr lang="nl-BE" smtClean="0"/>
              <a:t>‹nr.›</a:t>
            </a:fld>
            <a:endParaRPr lang="nl-BE"/>
          </a:p>
        </p:txBody>
      </p:sp>
    </p:spTree>
    <p:extLst>
      <p:ext uri="{BB962C8B-B14F-4D97-AF65-F5344CB8AC3E}">
        <p14:creationId xmlns:p14="http://schemas.microsoft.com/office/powerpoint/2010/main" val="15506494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EED47E3-5579-6F2B-B43C-A9D34755E889}"/>
              </a:ext>
            </a:extLst>
          </p:cNvPr>
          <p:cNvSpPr>
            <a:spLocks noGrp="1"/>
          </p:cNvSpPr>
          <p:nvPr>
            <p:ph type="title"/>
          </p:nvPr>
        </p:nvSpPr>
        <p:spPr/>
        <p:txBody>
          <a:bodyPr/>
          <a:lstStyle/>
          <a:p>
            <a:r>
              <a:rPr lang="nl-NL"/>
              <a:t>Klik om stijl te bewerken</a:t>
            </a:r>
            <a:endParaRPr lang="nl-BE"/>
          </a:p>
        </p:txBody>
      </p:sp>
      <p:sp>
        <p:nvSpPr>
          <p:cNvPr id="3" name="Tijdelijke aanduiding voor datum 2">
            <a:extLst>
              <a:ext uri="{FF2B5EF4-FFF2-40B4-BE49-F238E27FC236}">
                <a16:creationId xmlns:a16="http://schemas.microsoft.com/office/drawing/2014/main" id="{C7B28DFA-7965-C4F8-F138-07EF71DD578B}"/>
              </a:ext>
            </a:extLst>
          </p:cNvPr>
          <p:cNvSpPr>
            <a:spLocks noGrp="1"/>
          </p:cNvSpPr>
          <p:nvPr>
            <p:ph type="dt" sz="half" idx="10"/>
          </p:nvPr>
        </p:nvSpPr>
        <p:spPr/>
        <p:txBody>
          <a:bodyPr/>
          <a:lstStyle/>
          <a:p>
            <a:fld id="{416EA9B8-B590-4389-BD2B-4FE22F204F25}" type="datetimeFigureOut">
              <a:rPr lang="nl-BE" smtClean="0"/>
              <a:t>14/11/2025</a:t>
            </a:fld>
            <a:endParaRPr lang="nl-BE"/>
          </a:p>
        </p:txBody>
      </p:sp>
      <p:sp>
        <p:nvSpPr>
          <p:cNvPr id="4" name="Tijdelijke aanduiding voor voettekst 3">
            <a:extLst>
              <a:ext uri="{FF2B5EF4-FFF2-40B4-BE49-F238E27FC236}">
                <a16:creationId xmlns:a16="http://schemas.microsoft.com/office/drawing/2014/main" id="{1E4C91EB-24F0-9F75-6900-C6CA12EF2BA0}"/>
              </a:ext>
            </a:extLst>
          </p:cNvPr>
          <p:cNvSpPr>
            <a:spLocks noGrp="1"/>
          </p:cNvSpPr>
          <p:nvPr>
            <p:ph type="ftr" sz="quarter" idx="11"/>
          </p:nvPr>
        </p:nvSpPr>
        <p:spPr/>
        <p:txBody>
          <a:bodyPr/>
          <a:lstStyle/>
          <a:p>
            <a:endParaRPr lang="nl-BE"/>
          </a:p>
        </p:txBody>
      </p:sp>
      <p:sp>
        <p:nvSpPr>
          <p:cNvPr id="5" name="Tijdelijke aanduiding voor dianummer 4">
            <a:extLst>
              <a:ext uri="{FF2B5EF4-FFF2-40B4-BE49-F238E27FC236}">
                <a16:creationId xmlns:a16="http://schemas.microsoft.com/office/drawing/2014/main" id="{7920A251-EE59-E268-28E5-B5CDD5D9DCFC}"/>
              </a:ext>
            </a:extLst>
          </p:cNvPr>
          <p:cNvSpPr>
            <a:spLocks noGrp="1"/>
          </p:cNvSpPr>
          <p:nvPr>
            <p:ph type="sldNum" sz="quarter" idx="12"/>
          </p:nvPr>
        </p:nvSpPr>
        <p:spPr/>
        <p:txBody>
          <a:bodyPr/>
          <a:lstStyle/>
          <a:p>
            <a:fld id="{062AF88A-EBEC-484B-8A83-9183E805FA41}" type="slidenum">
              <a:rPr lang="nl-BE" smtClean="0"/>
              <a:t>‹nr.›</a:t>
            </a:fld>
            <a:endParaRPr lang="nl-BE"/>
          </a:p>
        </p:txBody>
      </p:sp>
    </p:spTree>
    <p:extLst>
      <p:ext uri="{BB962C8B-B14F-4D97-AF65-F5344CB8AC3E}">
        <p14:creationId xmlns:p14="http://schemas.microsoft.com/office/powerpoint/2010/main" val="27382014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B50617FE-53E3-6F93-E7D9-DCF68B0D9ED1}"/>
              </a:ext>
            </a:extLst>
          </p:cNvPr>
          <p:cNvSpPr>
            <a:spLocks noGrp="1"/>
          </p:cNvSpPr>
          <p:nvPr>
            <p:ph type="dt" sz="half" idx="10"/>
          </p:nvPr>
        </p:nvSpPr>
        <p:spPr/>
        <p:txBody>
          <a:bodyPr/>
          <a:lstStyle/>
          <a:p>
            <a:fld id="{416EA9B8-B590-4389-BD2B-4FE22F204F25}" type="datetimeFigureOut">
              <a:rPr lang="nl-BE" smtClean="0"/>
              <a:t>14/11/2025</a:t>
            </a:fld>
            <a:endParaRPr lang="nl-BE"/>
          </a:p>
        </p:txBody>
      </p:sp>
      <p:sp>
        <p:nvSpPr>
          <p:cNvPr id="3" name="Tijdelijke aanduiding voor voettekst 2">
            <a:extLst>
              <a:ext uri="{FF2B5EF4-FFF2-40B4-BE49-F238E27FC236}">
                <a16:creationId xmlns:a16="http://schemas.microsoft.com/office/drawing/2014/main" id="{1B67B95E-4838-4621-D822-3AED7482669C}"/>
              </a:ext>
            </a:extLst>
          </p:cNvPr>
          <p:cNvSpPr>
            <a:spLocks noGrp="1"/>
          </p:cNvSpPr>
          <p:nvPr>
            <p:ph type="ftr" sz="quarter" idx="11"/>
          </p:nvPr>
        </p:nvSpPr>
        <p:spPr/>
        <p:txBody>
          <a:bodyPr/>
          <a:lstStyle/>
          <a:p>
            <a:endParaRPr lang="nl-BE"/>
          </a:p>
        </p:txBody>
      </p:sp>
      <p:sp>
        <p:nvSpPr>
          <p:cNvPr id="4" name="Tijdelijke aanduiding voor dianummer 3">
            <a:extLst>
              <a:ext uri="{FF2B5EF4-FFF2-40B4-BE49-F238E27FC236}">
                <a16:creationId xmlns:a16="http://schemas.microsoft.com/office/drawing/2014/main" id="{5B02008B-35B4-6BE3-C1F1-8C9101F9FB2C}"/>
              </a:ext>
            </a:extLst>
          </p:cNvPr>
          <p:cNvSpPr>
            <a:spLocks noGrp="1"/>
          </p:cNvSpPr>
          <p:nvPr>
            <p:ph type="sldNum" sz="quarter" idx="12"/>
          </p:nvPr>
        </p:nvSpPr>
        <p:spPr/>
        <p:txBody>
          <a:bodyPr/>
          <a:lstStyle/>
          <a:p>
            <a:fld id="{062AF88A-EBEC-484B-8A83-9183E805FA41}" type="slidenum">
              <a:rPr lang="nl-BE" smtClean="0"/>
              <a:t>‹nr.›</a:t>
            </a:fld>
            <a:endParaRPr lang="nl-BE"/>
          </a:p>
        </p:txBody>
      </p:sp>
    </p:spTree>
    <p:extLst>
      <p:ext uri="{BB962C8B-B14F-4D97-AF65-F5344CB8AC3E}">
        <p14:creationId xmlns:p14="http://schemas.microsoft.com/office/powerpoint/2010/main" val="1683610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6FC7C1-8DFA-0273-0CB8-335E3D338233}"/>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B1FB9467-C600-F588-97A9-00FF717125D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tekst 3">
            <a:extLst>
              <a:ext uri="{FF2B5EF4-FFF2-40B4-BE49-F238E27FC236}">
                <a16:creationId xmlns:a16="http://schemas.microsoft.com/office/drawing/2014/main" id="{2699F73E-9D77-6E16-953B-1D1C7A2E4F8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6A3D7E7C-F298-6337-B581-7604620F6925}"/>
              </a:ext>
            </a:extLst>
          </p:cNvPr>
          <p:cNvSpPr>
            <a:spLocks noGrp="1"/>
          </p:cNvSpPr>
          <p:nvPr>
            <p:ph type="dt" sz="half" idx="10"/>
          </p:nvPr>
        </p:nvSpPr>
        <p:spPr/>
        <p:txBody>
          <a:bodyPr/>
          <a:lstStyle/>
          <a:p>
            <a:fld id="{416EA9B8-B590-4389-BD2B-4FE22F204F25}" type="datetimeFigureOut">
              <a:rPr lang="nl-BE" smtClean="0"/>
              <a:t>14/11/2025</a:t>
            </a:fld>
            <a:endParaRPr lang="nl-BE"/>
          </a:p>
        </p:txBody>
      </p:sp>
      <p:sp>
        <p:nvSpPr>
          <p:cNvPr id="6" name="Tijdelijke aanduiding voor voettekst 5">
            <a:extLst>
              <a:ext uri="{FF2B5EF4-FFF2-40B4-BE49-F238E27FC236}">
                <a16:creationId xmlns:a16="http://schemas.microsoft.com/office/drawing/2014/main" id="{988528EF-73AF-4D10-5CA4-2E2EDA181D94}"/>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A6A72803-1DEB-F370-FC1C-8DB7DFBEE165}"/>
              </a:ext>
            </a:extLst>
          </p:cNvPr>
          <p:cNvSpPr>
            <a:spLocks noGrp="1"/>
          </p:cNvSpPr>
          <p:nvPr>
            <p:ph type="sldNum" sz="quarter" idx="12"/>
          </p:nvPr>
        </p:nvSpPr>
        <p:spPr/>
        <p:txBody>
          <a:bodyPr/>
          <a:lstStyle/>
          <a:p>
            <a:fld id="{062AF88A-EBEC-484B-8A83-9183E805FA41}" type="slidenum">
              <a:rPr lang="nl-BE" smtClean="0"/>
              <a:t>‹nr.›</a:t>
            </a:fld>
            <a:endParaRPr lang="nl-BE"/>
          </a:p>
        </p:txBody>
      </p:sp>
    </p:spTree>
    <p:extLst>
      <p:ext uri="{BB962C8B-B14F-4D97-AF65-F5344CB8AC3E}">
        <p14:creationId xmlns:p14="http://schemas.microsoft.com/office/powerpoint/2010/main" val="13329669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13D93D-20E0-478A-D243-E42E42F7A696}"/>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nl-BE"/>
          </a:p>
        </p:txBody>
      </p:sp>
      <p:sp>
        <p:nvSpPr>
          <p:cNvPr id="3" name="Tijdelijke aanduiding voor afbeelding 2">
            <a:extLst>
              <a:ext uri="{FF2B5EF4-FFF2-40B4-BE49-F238E27FC236}">
                <a16:creationId xmlns:a16="http://schemas.microsoft.com/office/drawing/2014/main" id="{4DEBCB94-C651-10B6-5E30-2DB95A56396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ijdelijke aanduiding voor tekst 3">
            <a:extLst>
              <a:ext uri="{FF2B5EF4-FFF2-40B4-BE49-F238E27FC236}">
                <a16:creationId xmlns:a16="http://schemas.microsoft.com/office/drawing/2014/main" id="{FDF63137-9F82-D73D-B626-782D7A2702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588AC928-7FDD-CFC4-C69A-26A50FD44CD7}"/>
              </a:ext>
            </a:extLst>
          </p:cNvPr>
          <p:cNvSpPr>
            <a:spLocks noGrp="1"/>
          </p:cNvSpPr>
          <p:nvPr>
            <p:ph type="dt" sz="half" idx="10"/>
          </p:nvPr>
        </p:nvSpPr>
        <p:spPr/>
        <p:txBody>
          <a:bodyPr/>
          <a:lstStyle/>
          <a:p>
            <a:fld id="{416EA9B8-B590-4389-BD2B-4FE22F204F25}" type="datetimeFigureOut">
              <a:rPr lang="nl-BE" smtClean="0"/>
              <a:t>14/11/2025</a:t>
            </a:fld>
            <a:endParaRPr lang="nl-BE"/>
          </a:p>
        </p:txBody>
      </p:sp>
      <p:sp>
        <p:nvSpPr>
          <p:cNvPr id="6" name="Tijdelijke aanduiding voor voettekst 5">
            <a:extLst>
              <a:ext uri="{FF2B5EF4-FFF2-40B4-BE49-F238E27FC236}">
                <a16:creationId xmlns:a16="http://schemas.microsoft.com/office/drawing/2014/main" id="{C5BC3D63-9BBD-50D5-D938-EF35721E5BB9}"/>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25BC5FF5-4514-766B-14B7-1E05026B53D4}"/>
              </a:ext>
            </a:extLst>
          </p:cNvPr>
          <p:cNvSpPr>
            <a:spLocks noGrp="1"/>
          </p:cNvSpPr>
          <p:nvPr>
            <p:ph type="sldNum" sz="quarter" idx="12"/>
          </p:nvPr>
        </p:nvSpPr>
        <p:spPr/>
        <p:txBody>
          <a:bodyPr/>
          <a:lstStyle/>
          <a:p>
            <a:fld id="{062AF88A-EBEC-484B-8A83-9183E805FA41}" type="slidenum">
              <a:rPr lang="nl-BE" smtClean="0"/>
              <a:t>‹nr.›</a:t>
            </a:fld>
            <a:endParaRPr lang="nl-BE"/>
          </a:p>
        </p:txBody>
      </p:sp>
    </p:spTree>
    <p:extLst>
      <p:ext uri="{BB962C8B-B14F-4D97-AF65-F5344CB8AC3E}">
        <p14:creationId xmlns:p14="http://schemas.microsoft.com/office/powerpoint/2010/main" val="36074831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6F44728-0638-FE62-A7C6-9C91E4135963}"/>
              </a:ext>
            </a:extLst>
          </p:cNvPr>
          <p:cNvSpPr>
            <a:spLocks noGrp="1"/>
          </p:cNvSpPr>
          <p:nvPr>
            <p:ph type="title"/>
          </p:nvPr>
        </p:nvSpPr>
        <p:spPr/>
        <p:txBody>
          <a:bodyPr/>
          <a:lstStyle/>
          <a:p>
            <a:r>
              <a:rPr lang="nl-NL"/>
              <a:t>Klik om stijl te bewerken</a:t>
            </a:r>
            <a:endParaRPr lang="nl-BE"/>
          </a:p>
        </p:txBody>
      </p:sp>
      <p:sp>
        <p:nvSpPr>
          <p:cNvPr id="3" name="Tijdelijke aanduiding voor verticale tekst 2">
            <a:extLst>
              <a:ext uri="{FF2B5EF4-FFF2-40B4-BE49-F238E27FC236}">
                <a16:creationId xmlns:a16="http://schemas.microsoft.com/office/drawing/2014/main" id="{247CCE56-F718-8E22-FC97-44238D65A79E}"/>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BA9C7496-5280-186A-36EF-E9DA74BAB8EB}"/>
              </a:ext>
            </a:extLst>
          </p:cNvPr>
          <p:cNvSpPr>
            <a:spLocks noGrp="1"/>
          </p:cNvSpPr>
          <p:nvPr>
            <p:ph type="dt" sz="half" idx="10"/>
          </p:nvPr>
        </p:nvSpPr>
        <p:spPr/>
        <p:txBody>
          <a:bodyPr/>
          <a:lstStyle/>
          <a:p>
            <a:fld id="{416EA9B8-B590-4389-BD2B-4FE22F204F25}" type="datetimeFigureOut">
              <a:rPr lang="nl-BE" smtClean="0"/>
              <a:t>14/11/2025</a:t>
            </a:fld>
            <a:endParaRPr lang="nl-BE"/>
          </a:p>
        </p:txBody>
      </p:sp>
      <p:sp>
        <p:nvSpPr>
          <p:cNvPr id="5" name="Tijdelijke aanduiding voor voettekst 4">
            <a:extLst>
              <a:ext uri="{FF2B5EF4-FFF2-40B4-BE49-F238E27FC236}">
                <a16:creationId xmlns:a16="http://schemas.microsoft.com/office/drawing/2014/main" id="{2BBEE09C-E7B2-0E41-F790-0F83CB4DA8EA}"/>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3F8FE97B-7CEA-E6D4-2B38-306D967EC2B5}"/>
              </a:ext>
            </a:extLst>
          </p:cNvPr>
          <p:cNvSpPr>
            <a:spLocks noGrp="1"/>
          </p:cNvSpPr>
          <p:nvPr>
            <p:ph type="sldNum" sz="quarter" idx="12"/>
          </p:nvPr>
        </p:nvSpPr>
        <p:spPr/>
        <p:txBody>
          <a:bodyPr/>
          <a:lstStyle/>
          <a:p>
            <a:fld id="{062AF88A-EBEC-484B-8A83-9183E805FA41}" type="slidenum">
              <a:rPr lang="nl-BE" smtClean="0"/>
              <a:t>‹nr.›</a:t>
            </a:fld>
            <a:endParaRPr lang="nl-BE"/>
          </a:p>
        </p:txBody>
      </p:sp>
    </p:spTree>
    <p:extLst>
      <p:ext uri="{BB962C8B-B14F-4D97-AF65-F5344CB8AC3E}">
        <p14:creationId xmlns:p14="http://schemas.microsoft.com/office/powerpoint/2010/main" val="31011900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9B39E307-1A29-D530-A6EB-33ABA34467B1}"/>
              </a:ext>
            </a:extLst>
          </p:cNvPr>
          <p:cNvSpPr>
            <a:spLocks noGrp="1"/>
          </p:cNvSpPr>
          <p:nvPr>
            <p:ph type="title" orient="vert"/>
          </p:nvPr>
        </p:nvSpPr>
        <p:spPr>
          <a:xfrm>
            <a:off x="8724900" y="365125"/>
            <a:ext cx="2628900" cy="5811838"/>
          </a:xfrm>
        </p:spPr>
        <p:txBody>
          <a:bodyPr vert="eaVert"/>
          <a:lstStyle/>
          <a:p>
            <a:r>
              <a:rPr lang="nl-NL"/>
              <a:t>Klik om stijl te bewerken</a:t>
            </a:r>
            <a:endParaRPr lang="nl-BE"/>
          </a:p>
        </p:txBody>
      </p:sp>
      <p:sp>
        <p:nvSpPr>
          <p:cNvPr id="3" name="Tijdelijke aanduiding voor verticale tekst 2">
            <a:extLst>
              <a:ext uri="{FF2B5EF4-FFF2-40B4-BE49-F238E27FC236}">
                <a16:creationId xmlns:a16="http://schemas.microsoft.com/office/drawing/2014/main" id="{DFFB29E4-540A-0350-B5AF-FF36EF7A853E}"/>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D6E38406-DA99-E086-B8E9-86DE21A442FE}"/>
              </a:ext>
            </a:extLst>
          </p:cNvPr>
          <p:cNvSpPr>
            <a:spLocks noGrp="1"/>
          </p:cNvSpPr>
          <p:nvPr>
            <p:ph type="dt" sz="half" idx="10"/>
          </p:nvPr>
        </p:nvSpPr>
        <p:spPr/>
        <p:txBody>
          <a:bodyPr/>
          <a:lstStyle/>
          <a:p>
            <a:fld id="{416EA9B8-B590-4389-BD2B-4FE22F204F25}" type="datetimeFigureOut">
              <a:rPr lang="nl-BE" smtClean="0"/>
              <a:t>14/11/2025</a:t>
            </a:fld>
            <a:endParaRPr lang="nl-BE"/>
          </a:p>
        </p:txBody>
      </p:sp>
      <p:sp>
        <p:nvSpPr>
          <p:cNvPr id="5" name="Tijdelijke aanduiding voor voettekst 4">
            <a:extLst>
              <a:ext uri="{FF2B5EF4-FFF2-40B4-BE49-F238E27FC236}">
                <a16:creationId xmlns:a16="http://schemas.microsoft.com/office/drawing/2014/main" id="{92A3859A-AB60-0BB4-43C6-04755A33A5DD}"/>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1F465F75-E96A-7607-6FA1-9113169BCC02}"/>
              </a:ext>
            </a:extLst>
          </p:cNvPr>
          <p:cNvSpPr>
            <a:spLocks noGrp="1"/>
          </p:cNvSpPr>
          <p:nvPr>
            <p:ph type="sldNum" sz="quarter" idx="12"/>
          </p:nvPr>
        </p:nvSpPr>
        <p:spPr/>
        <p:txBody>
          <a:bodyPr/>
          <a:lstStyle/>
          <a:p>
            <a:fld id="{062AF88A-EBEC-484B-8A83-9183E805FA41}" type="slidenum">
              <a:rPr lang="nl-BE" smtClean="0"/>
              <a:t>‹nr.›</a:t>
            </a:fld>
            <a:endParaRPr lang="nl-BE"/>
          </a:p>
        </p:txBody>
      </p:sp>
    </p:spTree>
    <p:extLst>
      <p:ext uri="{BB962C8B-B14F-4D97-AF65-F5344CB8AC3E}">
        <p14:creationId xmlns:p14="http://schemas.microsoft.com/office/powerpoint/2010/main" val="7821902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d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631576" y="3784881"/>
            <a:ext cx="10363200" cy="733391"/>
          </a:xfrm>
        </p:spPr>
        <p:txBody>
          <a:bodyPr/>
          <a:lstStyle>
            <a:lvl1pPr>
              <a:defRPr baseline="0">
                <a:solidFill>
                  <a:schemeClr val="bg1"/>
                </a:solidFill>
                <a:latin typeface="Century Gothic" panose="020B0502020202020204" pitchFamily="34" charset="0"/>
              </a:defRPr>
            </a:lvl1pPr>
          </a:lstStyle>
          <a:p>
            <a:r>
              <a:rPr lang="nl-NL"/>
              <a:t>Klik om stijl te bewerken</a:t>
            </a:r>
            <a:endParaRPr lang="nl-NL" dirty="0"/>
          </a:p>
        </p:txBody>
      </p:sp>
      <p:sp>
        <p:nvSpPr>
          <p:cNvPr id="3" name="Subtitel 2"/>
          <p:cNvSpPr>
            <a:spLocks noGrp="1"/>
          </p:cNvSpPr>
          <p:nvPr>
            <p:ph type="subTitle" idx="1"/>
          </p:nvPr>
        </p:nvSpPr>
        <p:spPr>
          <a:xfrm>
            <a:off x="631576" y="4662731"/>
            <a:ext cx="8534400" cy="1752600"/>
          </a:xfrm>
        </p:spPr>
        <p:txBody>
          <a:bodyPr/>
          <a:lstStyle>
            <a:lvl1pPr marL="0" indent="0" algn="l">
              <a:buNone/>
              <a:defRPr>
                <a:solidFill>
                  <a:schemeClr val="tx1"/>
                </a:solidFill>
                <a:latin typeface="Century Gothic" panose="020B0502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Klikken om de ondertitelstijl van het model te bewerken</a:t>
            </a:r>
            <a:endParaRPr lang="nl-NL" dirty="0"/>
          </a:p>
        </p:txBody>
      </p:sp>
      <p:sp>
        <p:nvSpPr>
          <p:cNvPr id="4" name="Rechthoek 3">
            <a:extLst>
              <a:ext uri="{FF2B5EF4-FFF2-40B4-BE49-F238E27FC236}">
                <a16:creationId xmlns:a16="http://schemas.microsoft.com/office/drawing/2014/main" id="{007B630A-4AA9-6E4F-DE94-E2717BDAE28A}"/>
              </a:ext>
            </a:extLst>
          </p:cNvPr>
          <p:cNvSpPr/>
          <p:nvPr userDrawn="1"/>
        </p:nvSpPr>
        <p:spPr>
          <a:xfrm>
            <a:off x="427839" y="184558"/>
            <a:ext cx="2122414" cy="153518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BE"/>
          </a:p>
        </p:txBody>
      </p:sp>
      <p:pic>
        <p:nvPicPr>
          <p:cNvPr id="6" name="Afbeelding 5" descr="Afbeelding met tekst, Graphics, logo, Lettertype&#10;&#10;Automatisch gegenereerde beschrijving">
            <a:extLst>
              <a:ext uri="{FF2B5EF4-FFF2-40B4-BE49-F238E27FC236}">
                <a16:creationId xmlns:a16="http://schemas.microsoft.com/office/drawing/2014/main" id="{9E8A4548-6E74-053C-E735-7347178EF46D}"/>
              </a:ext>
            </a:extLst>
          </p:cNvPr>
          <p:cNvPicPr>
            <a:picLocks noChangeAspect="1"/>
          </p:cNvPicPr>
          <p:nvPr userDrawn="1"/>
        </p:nvPicPr>
        <p:blipFill>
          <a:blip r:embed="rId3"/>
          <a:stretch>
            <a:fillRect/>
          </a:stretch>
        </p:blipFill>
        <p:spPr>
          <a:xfrm>
            <a:off x="522510" y="442669"/>
            <a:ext cx="1933072" cy="1606492"/>
          </a:xfrm>
          <a:prstGeom prst="rect">
            <a:avLst/>
          </a:prstGeom>
        </p:spPr>
      </p:pic>
    </p:spTree>
    <p:extLst>
      <p:ext uri="{BB962C8B-B14F-4D97-AF65-F5344CB8AC3E}">
        <p14:creationId xmlns:p14="http://schemas.microsoft.com/office/powerpoint/2010/main" val="17218160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8" name="Tijdelijke aanduiding voor afbeelding 7"/>
          <p:cNvSpPr>
            <a:spLocks noGrp="1"/>
          </p:cNvSpPr>
          <p:nvPr>
            <p:ph type="pic" sz="quarter" idx="10" hasCustomPrompt="1"/>
          </p:nvPr>
        </p:nvSpPr>
        <p:spPr>
          <a:xfrm>
            <a:off x="0" y="0"/>
            <a:ext cx="12192000" cy="6858000"/>
          </a:xfrm>
        </p:spPr>
        <p:txBody>
          <a:bodyPr/>
          <a:lstStyle>
            <a:lvl1pPr>
              <a:defRPr baseline="0">
                <a:latin typeface="Century Gothic" panose="020B0502020202020204" pitchFamily="34" charset="0"/>
              </a:defRPr>
            </a:lvl1pPr>
          </a:lstStyle>
          <a:p>
            <a:r>
              <a:rPr lang="nl-NL" dirty="0" err="1"/>
              <a:t>ddddd</a:t>
            </a:r>
            <a:endParaRPr lang="nl-NL" dirty="0"/>
          </a:p>
        </p:txBody>
      </p:sp>
    </p:spTree>
    <p:extLst>
      <p:ext uri="{BB962C8B-B14F-4D97-AF65-F5344CB8AC3E}">
        <p14:creationId xmlns:p14="http://schemas.microsoft.com/office/powerpoint/2010/main" val="35689922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5_Titel en objec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baseline="0">
                <a:solidFill>
                  <a:schemeClr val="tx1"/>
                </a:solidFill>
                <a:latin typeface="Century Gothic" panose="020B0502020202020204" pitchFamily="34" charset="0"/>
              </a:defRPr>
            </a:lvl1pPr>
          </a:lstStyle>
          <a:p>
            <a:r>
              <a:rPr lang="nl-NL"/>
              <a:t>Klik om stijl te bewerken</a:t>
            </a:r>
            <a:endParaRPr lang="nl-NL" dirty="0"/>
          </a:p>
        </p:txBody>
      </p:sp>
      <p:sp>
        <p:nvSpPr>
          <p:cNvPr id="3" name="Tijdelijke aanduiding voor inhoud 2"/>
          <p:cNvSpPr>
            <a:spLocks noGrp="1"/>
          </p:cNvSpPr>
          <p:nvPr>
            <p:ph idx="1"/>
          </p:nvPr>
        </p:nvSpPr>
        <p:spPr/>
        <p:txBody>
          <a:bodyPr/>
          <a:lstStyle>
            <a:lvl1pPr>
              <a:defRPr baseline="0">
                <a:solidFill>
                  <a:schemeClr val="tx1"/>
                </a:solidFill>
                <a:latin typeface="Century Gothic" panose="020B0502020202020204" pitchFamily="34" charset="0"/>
              </a:defRPr>
            </a:lvl1pPr>
            <a:lvl2pPr>
              <a:defRPr baseline="0">
                <a:solidFill>
                  <a:schemeClr val="tx1"/>
                </a:solidFill>
                <a:latin typeface="Century Gothic" panose="020B0502020202020204" pitchFamily="34" charset="0"/>
              </a:defRPr>
            </a:lvl2pPr>
            <a:lvl3pPr>
              <a:defRPr baseline="0">
                <a:solidFill>
                  <a:schemeClr val="tx1"/>
                </a:solidFill>
                <a:latin typeface="Century Gothic" panose="020B0502020202020204" pitchFamily="34" charset="0"/>
              </a:defRPr>
            </a:lvl3pPr>
          </a:lstStyle>
          <a:p>
            <a:pPr lvl="0"/>
            <a:r>
              <a:rPr lang="nl-NL"/>
              <a:t>Klikken om de tekststijl van het model te bewerken</a:t>
            </a:r>
          </a:p>
          <a:p>
            <a:pPr lvl="1"/>
            <a:r>
              <a:rPr lang="nl-NL"/>
              <a:t>Tweede niveau</a:t>
            </a:r>
          </a:p>
          <a:p>
            <a:pPr lvl="2"/>
            <a:r>
              <a:rPr lang="nl-NL"/>
              <a:t>Derde niveau</a:t>
            </a:r>
          </a:p>
        </p:txBody>
      </p:sp>
    </p:spTree>
    <p:extLst>
      <p:ext uri="{BB962C8B-B14F-4D97-AF65-F5344CB8AC3E}">
        <p14:creationId xmlns:p14="http://schemas.microsoft.com/office/powerpoint/2010/main" val="14503522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ekop">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Titel 1"/>
          <p:cNvSpPr>
            <a:spLocks noGrp="1"/>
          </p:cNvSpPr>
          <p:nvPr>
            <p:ph type="ctrTitle"/>
          </p:nvPr>
        </p:nvSpPr>
        <p:spPr>
          <a:xfrm>
            <a:off x="6143121" y="2101143"/>
            <a:ext cx="4344257" cy="806730"/>
          </a:xfrm>
        </p:spPr>
        <p:txBody>
          <a:bodyPr>
            <a:normAutofit/>
          </a:bodyPr>
          <a:lstStyle>
            <a:lvl1pPr algn="r">
              <a:defRPr sz="2000">
                <a:solidFill>
                  <a:schemeClr val="bg1"/>
                </a:solidFill>
              </a:defRPr>
            </a:lvl1pPr>
          </a:lstStyle>
          <a:p>
            <a:r>
              <a:rPr lang="nl-NL"/>
              <a:t>Klik om stijl te bewerken</a:t>
            </a:r>
            <a:endParaRPr lang="nl-NL" dirty="0"/>
          </a:p>
        </p:txBody>
      </p:sp>
    </p:spTree>
    <p:extLst>
      <p:ext uri="{BB962C8B-B14F-4D97-AF65-F5344CB8AC3E}">
        <p14:creationId xmlns:p14="http://schemas.microsoft.com/office/powerpoint/2010/main" val="26606961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1_Titel en objec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rgbClr val="FFFFFF"/>
                </a:solidFill>
              </a:defRPr>
            </a:lvl1pPr>
          </a:lstStyle>
          <a:p>
            <a:r>
              <a:rPr lang="nl-NL"/>
              <a:t>Klik om stijl te bewerken</a:t>
            </a:r>
            <a:endParaRPr lang="nl-NL" dirty="0"/>
          </a:p>
        </p:txBody>
      </p:sp>
      <p:sp>
        <p:nvSpPr>
          <p:cNvPr id="3" name="Tijdelijke aanduiding voor inhoud 2"/>
          <p:cNvSpPr>
            <a:spLocks noGrp="1"/>
          </p:cNvSpPr>
          <p:nvPr>
            <p:ph idx="1"/>
          </p:nvPr>
        </p:nvSpPr>
        <p:spPr/>
        <p:txBody>
          <a:bodyPr/>
          <a:lstStyle>
            <a:lvl1pPr>
              <a:defRPr>
                <a:solidFill>
                  <a:srgbClr val="FFFFFF"/>
                </a:solidFill>
              </a:defRPr>
            </a:lvl1pPr>
            <a:lvl2pPr>
              <a:defRPr>
                <a:solidFill>
                  <a:srgbClr val="FFFFFF"/>
                </a:solidFill>
              </a:defRPr>
            </a:lvl2pPr>
            <a:lvl3pPr>
              <a:defRPr>
                <a:solidFill>
                  <a:srgbClr val="FFFFFF"/>
                </a:solidFill>
              </a:defRPr>
            </a:lvl3pPr>
          </a:lstStyle>
          <a:p>
            <a:pPr lvl="0"/>
            <a:r>
              <a:rPr lang="nl-NL"/>
              <a:t>Klikken om de tekststijl van het model te bewerken</a:t>
            </a:r>
          </a:p>
          <a:p>
            <a:pPr lvl="1"/>
            <a:r>
              <a:rPr lang="nl-NL"/>
              <a:t>Tweede niveau</a:t>
            </a:r>
          </a:p>
          <a:p>
            <a:pPr lvl="2"/>
            <a:r>
              <a:rPr lang="nl-NL"/>
              <a:t>Derde niveau</a:t>
            </a:r>
          </a:p>
        </p:txBody>
      </p:sp>
    </p:spTree>
    <p:extLst>
      <p:ext uri="{BB962C8B-B14F-4D97-AF65-F5344CB8AC3E}">
        <p14:creationId xmlns:p14="http://schemas.microsoft.com/office/powerpoint/2010/main" val="36129016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Sectiekop">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Titel 1"/>
          <p:cNvSpPr>
            <a:spLocks noGrp="1"/>
          </p:cNvSpPr>
          <p:nvPr>
            <p:ph type="ctrTitle"/>
          </p:nvPr>
        </p:nvSpPr>
        <p:spPr>
          <a:xfrm>
            <a:off x="6143121" y="2101143"/>
            <a:ext cx="4344257" cy="806730"/>
          </a:xfrm>
        </p:spPr>
        <p:txBody>
          <a:bodyPr>
            <a:normAutofit/>
          </a:bodyPr>
          <a:lstStyle>
            <a:lvl1pPr algn="r">
              <a:defRPr sz="2000">
                <a:solidFill>
                  <a:schemeClr val="bg1"/>
                </a:solidFill>
              </a:defRPr>
            </a:lvl1pPr>
          </a:lstStyle>
          <a:p>
            <a:r>
              <a:rPr lang="nl-NL"/>
              <a:t>Klik om stijl te bewerken</a:t>
            </a:r>
            <a:endParaRPr lang="nl-NL" dirty="0"/>
          </a:p>
        </p:txBody>
      </p:sp>
    </p:spTree>
    <p:extLst>
      <p:ext uri="{BB962C8B-B14F-4D97-AF65-F5344CB8AC3E}">
        <p14:creationId xmlns:p14="http://schemas.microsoft.com/office/powerpoint/2010/main" val="17903591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2_Titel en objec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rgbClr val="FFFFFF"/>
                </a:solidFill>
              </a:defRPr>
            </a:lvl1pPr>
          </a:lstStyle>
          <a:p>
            <a:r>
              <a:rPr lang="nl-NL"/>
              <a:t>Klik om stijl te bewerken</a:t>
            </a:r>
          </a:p>
        </p:txBody>
      </p:sp>
      <p:sp>
        <p:nvSpPr>
          <p:cNvPr id="3" name="Tijdelijke aanduiding voor inhoud 2"/>
          <p:cNvSpPr>
            <a:spLocks noGrp="1"/>
          </p:cNvSpPr>
          <p:nvPr>
            <p:ph idx="1"/>
          </p:nvPr>
        </p:nvSpPr>
        <p:spPr/>
        <p:txBody>
          <a:bodyPr/>
          <a:lstStyle>
            <a:lvl1pPr>
              <a:defRPr>
                <a:solidFill>
                  <a:srgbClr val="FFFFFF"/>
                </a:solidFill>
              </a:defRPr>
            </a:lvl1pPr>
            <a:lvl2pPr>
              <a:defRPr>
                <a:solidFill>
                  <a:srgbClr val="FFFFFF"/>
                </a:solidFill>
              </a:defRPr>
            </a:lvl2pPr>
            <a:lvl3pPr>
              <a:defRPr>
                <a:solidFill>
                  <a:srgbClr val="FFFFFF"/>
                </a:solidFill>
              </a:defRPr>
            </a:lvl3pPr>
          </a:lstStyle>
          <a:p>
            <a:pPr lvl="0"/>
            <a:r>
              <a:rPr lang="nl-NL"/>
              <a:t>Klikken om de tekststijl van het model te bewerken</a:t>
            </a:r>
          </a:p>
          <a:p>
            <a:pPr lvl="1"/>
            <a:r>
              <a:rPr lang="nl-NL"/>
              <a:t>Tweede niveau</a:t>
            </a:r>
          </a:p>
          <a:p>
            <a:pPr lvl="2"/>
            <a:r>
              <a:rPr lang="nl-NL"/>
              <a:t>Derde niveau</a:t>
            </a:r>
          </a:p>
        </p:txBody>
      </p:sp>
    </p:spTree>
    <p:extLst>
      <p:ext uri="{BB962C8B-B14F-4D97-AF65-F5344CB8AC3E}">
        <p14:creationId xmlns:p14="http://schemas.microsoft.com/office/powerpoint/2010/main" val="38951693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Sectiekop">
    <p:bg>
      <p:bgPr>
        <a:blipFill rotWithShape="1">
          <a:blip r:embed="rId2"/>
          <a:stretch>
            <a:fillRect/>
          </a:stretch>
        </a:blipFill>
        <a:effectLst/>
      </p:bgPr>
    </p:bg>
    <p:spTree>
      <p:nvGrpSpPr>
        <p:cNvPr id="1" name=""/>
        <p:cNvGrpSpPr/>
        <p:nvPr/>
      </p:nvGrpSpPr>
      <p:grpSpPr>
        <a:xfrm>
          <a:off x="0" y="0"/>
          <a:ext cx="0" cy="0"/>
          <a:chOff x="0" y="0"/>
          <a:chExt cx="0" cy="0"/>
        </a:xfrm>
      </p:grpSpPr>
      <p:sp>
        <p:nvSpPr>
          <p:cNvPr id="5" name="Titel 1"/>
          <p:cNvSpPr>
            <a:spLocks noGrp="1"/>
          </p:cNvSpPr>
          <p:nvPr>
            <p:ph type="ctrTitle"/>
          </p:nvPr>
        </p:nvSpPr>
        <p:spPr>
          <a:xfrm>
            <a:off x="6143121" y="2101143"/>
            <a:ext cx="4344257" cy="806730"/>
          </a:xfrm>
        </p:spPr>
        <p:txBody>
          <a:bodyPr>
            <a:normAutofit/>
          </a:bodyPr>
          <a:lstStyle>
            <a:lvl1pPr algn="r">
              <a:defRPr sz="2000">
                <a:solidFill>
                  <a:schemeClr val="bg1"/>
                </a:solidFill>
              </a:defRPr>
            </a:lvl1pPr>
          </a:lstStyle>
          <a:p>
            <a:r>
              <a:rPr lang="nl-NL"/>
              <a:t>Klik om stijl te bewerken</a:t>
            </a:r>
            <a:endParaRPr lang="nl-NL" dirty="0"/>
          </a:p>
        </p:txBody>
      </p:sp>
    </p:spTree>
    <p:extLst>
      <p:ext uri="{BB962C8B-B14F-4D97-AF65-F5344CB8AC3E}">
        <p14:creationId xmlns:p14="http://schemas.microsoft.com/office/powerpoint/2010/main" val="1989357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3_Titel en objec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rgbClr val="FFFFFF"/>
                </a:solidFill>
              </a:defRPr>
            </a:lvl1pPr>
          </a:lstStyle>
          <a:p>
            <a:r>
              <a:rPr lang="nl-NL"/>
              <a:t>Klik om stijl te bewerken</a:t>
            </a:r>
          </a:p>
        </p:txBody>
      </p:sp>
      <p:sp>
        <p:nvSpPr>
          <p:cNvPr id="3" name="Tijdelijke aanduiding voor inhoud 2"/>
          <p:cNvSpPr>
            <a:spLocks noGrp="1"/>
          </p:cNvSpPr>
          <p:nvPr>
            <p:ph idx="1"/>
          </p:nvPr>
        </p:nvSpPr>
        <p:spPr/>
        <p:txBody>
          <a:bodyPr/>
          <a:lstStyle>
            <a:lvl1pPr>
              <a:defRPr>
                <a:solidFill>
                  <a:srgbClr val="FFFFFF"/>
                </a:solidFill>
              </a:defRPr>
            </a:lvl1pPr>
            <a:lvl2pPr>
              <a:defRPr>
                <a:solidFill>
                  <a:srgbClr val="FFFFFF"/>
                </a:solidFill>
              </a:defRPr>
            </a:lvl2pPr>
            <a:lvl3pPr>
              <a:defRPr>
                <a:solidFill>
                  <a:srgbClr val="FFFFFF"/>
                </a:solidFill>
              </a:defRPr>
            </a:lvl3pPr>
          </a:lstStyle>
          <a:p>
            <a:pPr lvl="0"/>
            <a:r>
              <a:rPr lang="nl-NL"/>
              <a:t>Klikken om de tekststijl van het model te bewerken</a:t>
            </a:r>
          </a:p>
          <a:p>
            <a:pPr lvl="1"/>
            <a:r>
              <a:rPr lang="nl-NL"/>
              <a:t>Tweede niveau</a:t>
            </a:r>
          </a:p>
          <a:p>
            <a:pPr lvl="2"/>
            <a:r>
              <a:rPr lang="nl-NL"/>
              <a:t>Derde niveau</a:t>
            </a:r>
          </a:p>
        </p:txBody>
      </p:sp>
    </p:spTree>
    <p:extLst>
      <p:ext uri="{BB962C8B-B14F-4D97-AF65-F5344CB8AC3E}">
        <p14:creationId xmlns:p14="http://schemas.microsoft.com/office/powerpoint/2010/main" val="33507193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p>
        </p:txBody>
      </p:sp>
      <p:sp>
        <p:nvSpPr>
          <p:cNvPr id="3" name="Tijdelijke aanduiding voor datum 2"/>
          <p:cNvSpPr>
            <a:spLocks noGrp="1"/>
          </p:cNvSpPr>
          <p:nvPr>
            <p:ph type="dt" sz="half" idx="10"/>
          </p:nvPr>
        </p:nvSpPr>
        <p:spPr>
          <a:xfrm>
            <a:off x="609600" y="6356352"/>
            <a:ext cx="2844800" cy="365125"/>
          </a:xfrm>
          <a:prstGeom prst="rect">
            <a:avLst/>
          </a:prstGeom>
        </p:spPr>
        <p:txBody>
          <a:bodyPr/>
          <a:lstStyle/>
          <a:p>
            <a:fld id="{C33A9D56-7ABE-8F4B-A5B4-2B3D3D4B1351}" type="datetimeFigureOut">
              <a:rPr lang="nl-NL" smtClean="0"/>
              <a:t>14-11-2025</a:t>
            </a:fld>
            <a:endParaRPr lang="nl-NL"/>
          </a:p>
        </p:txBody>
      </p:sp>
      <p:sp>
        <p:nvSpPr>
          <p:cNvPr id="4" name="Tijdelijke aanduiding voor voettekst 3"/>
          <p:cNvSpPr>
            <a:spLocks noGrp="1"/>
          </p:cNvSpPr>
          <p:nvPr>
            <p:ph type="ftr" sz="quarter" idx="11"/>
          </p:nvPr>
        </p:nvSpPr>
        <p:spPr>
          <a:xfrm>
            <a:off x="4165600" y="6356352"/>
            <a:ext cx="3860800" cy="365125"/>
          </a:xfrm>
          <a:prstGeom prst="rect">
            <a:avLst/>
          </a:prstGeom>
        </p:spPr>
        <p:txBody>
          <a:bodyPr/>
          <a:lstStyle/>
          <a:p>
            <a:endParaRPr lang="nl-NL"/>
          </a:p>
        </p:txBody>
      </p:sp>
      <p:sp>
        <p:nvSpPr>
          <p:cNvPr id="5" name="Tijdelijke aanduiding voor dianummer 4"/>
          <p:cNvSpPr>
            <a:spLocks noGrp="1"/>
          </p:cNvSpPr>
          <p:nvPr>
            <p:ph type="sldNum" sz="quarter" idx="12"/>
          </p:nvPr>
        </p:nvSpPr>
        <p:spPr>
          <a:xfrm>
            <a:off x="8737600" y="6356352"/>
            <a:ext cx="2844800" cy="365125"/>
          </a:xfrm>
          <a:prstGeom prst="rect">
            <a:avLst/>
          </a:prstGeom>
        </p:spPr>
        <p:txBody>
          <a:bodyPr/>
          <a:lstStyle/>
          <a:p>
            <a:fld id="{DEEC1314-B6D1-464E-A8C5-970A6F543A80}" type="slidenum">
              <a:rPr lang="nl-NL" smtClean="0"/>
              <a:t>‹nr.›</a:t>
            </a:fld>
            <a:endParaRPr lang="nl-NL"/>
          </a:p>
        </p:txBody>
      </p:sp>
    </p:spTree>
    <p:extLst>
      <p:ext uri="{BB962C8B-B14F-4D97-AF65-F5344CB8AC3E}">
        <p14:creationId xmlns:p14="http://schemas.microsoft.com/office/powerpoint/2010/main" val="4239034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a:xfrm>
            <a:off x="609600" y="6356352"/>
            <a:ext cx="2844800" cy="365125"/>
          </a:xfrm>
          <a:prstGeom prst="rect">
            <a:avLst/>
          </a:prstGeom>
        </p:spPr>
        <p:txBody>
          <a:bodyPr/>
          <a:lstStyle/>
          <a:p>
            <a:fld id="{C33A9D56-7ABE-8F4B-A5B4-2B3D3D4B1351}" type="datetimeFigureOut">
              <a:rPr lang="nl-NL" smtClean="0"/>
              <a:t>14-11-2025</a:t>
            </a:fld>
            <a:endParaRPr lang="nl-NL"/>
          </a:p>
        </p:txBody>
      </p:sp>
      <p:sp>
        <p:nvSpPr>
          <p:cNvPr id="3" name="Tijdelijke aanduiding voor voettekst 2"/>
          <p:cNvSpPr>
            <a:spLocks noGrp="1"/>
          </p:cNvSpPr>
          <p:nvPr>
            <p:ph type="ftr" sz="quarter" idx="11"/>
          </p:nvPr>
        </p:nvSpPr>
        <p:spPr>
          <a:xfrm>
            <a:off x="4165600" y="6356352"/>
            <a:ext cx="3860800" cy="365125"/>
          </a:xfrm>
          <a:prstGeom prst="rect">
            <a:avLst/>
          </a:prstGeom>
        </p:spPr>
        <p:txBody>
          <a:bodyPr/>
          <a:lstStyle/>
          <a:p>
            <a:endParaRPr lang="nl-NL"/>
          </a:p>
        </p:txBody>
      </p:sp>
      <p:sp>
        <p:nvSpPr>
          <p:cNvPr id="4" name="Tijdelijke aanduiding voor dianummer 3"/>
          <p:cNvSpPr>
            <a:spLocks noGrp="1"/>
          </p:cNvSpPr>
          <p:nvPr>
            <p:ph type="sldNum" sz="quarter" idx="12"/>
          </p:nvPr>
        </p:nvSpPr>
        <p:spPr>
          <a:xfrm>
            <a:off x="8737600" y="6356352"/>
            <a:ext cx="2844800" cy="365125"/>
          </a:xfrm>
          <a:prstGeom prst="rect">
            <a:avLst/>
          </a:prstGeom>
        </p:spPr>
        <p:txBody>
          <a:bodyPr/>
          <a:lstStyle/>
          <a:p>
            <a:fld id="{DEEC1314-B6D1-464E-A8C5-970A6F543A80}" type="slidenum">
              <a:rPr lang="nl-NL" smtClean="0"/>
              <a:t>‹nr.›</a:t>
            </a:fld>
            <a:endParaRPr lang="nl-NL"/>
          </a:p>
        </p:txBody>
      </p:sp>
    </p:spTree>
    <p:extLst>
      <p:ext uri="{BB962C8B-B14F-4D97-AF65-F5344CB8AC3E}">
        <p14:creationId xmlns:p14="http://schemas.microsoft.com/office/powerpoint/2010/main" val="307829028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3" y="273050"/>
            <a:ext cx="4011084" cy="1162051"/>
          </a:xfrm>
        </p:spPr>
        <p:txBody>
          <a:bodyPr anchor="b"/>
          <a:lstStyle>
            <a:lvl1pPr algn="l">
              <a:defRPr sz="2000" b="1"/>
            </a:lvl1pPr>
          </a:lstStyle>
          <a:p>
            <a:r>
              <a:rPr lang="nl-NL"/>
              <a:t>Klik om stijl te bewerken</a:t>
            </a:r>
          </a:p>
        </p:txBody>
      </p:sp>
      <p:sp>
        <p:nvSpPr>
          <p:cNvPr id="3" name="Tijdelijke aanduiding voor inhoud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Klikken om de tekststijl van het model te bewerken</a:t>
            </a:r>
          </a:p>
        </p:txBody>
      </p:sp>
      <p:sp>
        <p:nvSpPr>
          <p:cNvPr id="5" name="Tijdelijke aanduiding voor datum 4"/>
          <p:cNvSpPr>
            <a:spLocks noGrp="1"/>
          </p:cNvSpPr>
          <p:nvPr>
            <p:ph type="dt" sz="half" idx="10"/>
          </p:nvPr>
        </p:nvSpPr>
        <p:spPr>
          <a:xfrm>
            <a:off x="609600" y="6356352"/>
            <a:ext cx="2844800" cy="365125"/>
          </a:xfrm>
          <a:prstGeom prst="rect">
            <a:avLst/>
          </a:prstGeom>
        </p:spPr>
        <p:txBody>
          <a:bodyPr/>
          <a:lstStyle/>
          <a:p>
            <a:fld id="{C33A9D56-7ABE-8F4B-A5B4-2B3D3D4B1351}" type="datetimeFigureOut">
              <a:rPr lang="nl-NL" smtClean="0"/>
              <a:t>14-11-2025</a:t>
            </a:fld>
            <a:endParaRPr lang="nl-NL"/>
          </a:p>
        </p:txBody>
      </p:sp>
      <p:sp>
        <p:nvSpPr>
          <p:cNvPr id="6" name="Tijdelijke aanduiding voor voettekst 5"/>
          <p:cNvSpPr>
            <a:spLocks noGrp="1"/>
          </p:cNvSpPr>
          <p:nvPr>
            <p:ph type="ftr" sz="quarter" idx="11"/>
          </p:nvPr>
        </p:nvSpPr>
        <p:spPr>
          <a:xfrm>
            <a:off x="4165600" y="6356352"/>
            <a:ext cx="3860800" cy="365125"/>
          </a:xfrm>
          <a:prstGeom prst="rect">
            <a:avLst/>
          </a:prstGeom>
        </p:spPr>
        <p:txBody>
          <a:bodyPr/>
          <a:lstStyle/>
          <a:p>
            <a:endParaRPr lang="nl-NL"/>
          </a:p>
        </p:txBody>
      </p:sp>
      <p:sp>
        <p:nvSpPr>
          <p:cNvPr id="7" name="Tijdelijke aanduiding voor dianummer 6"/>
          <p:cNvSpPr>
            <a:spLocks noGrp="1"/>
          </p:cNvSpPr>
          <p:nvPr>
            <p:ph type="sldNum" sz="quarter" idx="12"/>
          </p:nvPr>
        </p:nvSpPr>
        <p:spPr>
          <a:xfrm>
            <a:off x="8737600" y="6356352"/>
            <a:ext cx="2844800" cy="365125"/>
          </a:xfrm>
          <a:prstGeom prst="rect">
            <a:avLst/>
          </a:prstGeom>
        </p:spPr>
        <p:txBody>
          <a:bodyPr/>
          <a:lstStyle/>
          <a:p>
            <a:fld id="{DEEC1314-B6D1-464E-A8C5-970A6F543A80}" type="slidenum">
              <a:rPr lang="nl-NL" smtClean="0"/>
              <a:t>‹nr.›</a:t>
            </a:fld>
            <a:endParaRPr lang="nl-NL"/>
          </a:p>
        </p:txBody>
      </p:sp>
    </p:spTree>
    <p:extLst>
      <p:ext uri="{BB962C8B-B14F-4D97-AF65-F5344CB8AC3E}">
        <p14:creationId xmlns:p14="http://schemas.microsoft.com/office/powerpoint/2010/main" val="408501207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1"/>
            <a:ext cx="7315200" cy="566739"/>
          </a:xfrm>
        </p:spPr>
        <p:txBody>
          <a:bodyPr anchor="b"/>
          <a:lstStyle>
            <a:lvl1pPr algn="l">
              <a:defRPr sz="2000" b="1"/>
            </a:lvl1pPr>
          </a:lstStyle>
          <a:p>
            <a:r>
              <a:rPr lang="nl-NL"/>
              <a:t>Klik om stijl te bewerken</a:t>
            </a:r>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4" name="Tijdelijke aanduiding voor tekst 3"/>
          <p:cNvSpPr>
            <a:spLocks noGrp="1"/>
          </p:cNvSpPr>
          <p:nvPr>
            <p:ph type="body" sz="half" idx="2"/>
          </p:nvPr>
        </p:nvSpPr>
        <p:spPr>
          <a:xfrm>
            <a:off x="2389717" y="5367339"/>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Klikken om de tekststijl van het model te bewerken</a:t>
            </a:r>
          </a:p>
        </p:txBody>
      </p:sp>
      <p:sp>
        <p:nvSpPr>
          <p:cNvPr id="5" name="Tijdelijke aanduiding voor datum 4"/>
          <p:cNvSpPr>
            <a:spLocks noGrp="1"/>
          </p:cNvSpPr>
          <p:nvPr>
            <p:ph type="dt" sz="half" idx="10"/>
          </p:nvPr>
        </p:nvSpPr>
        <p:spPr>
          <a:xfrm>
            <a:off x="609600" y="6356352"/>
            <a:ext cx="2844800" cy="365125"/>
          </a:xfrm>
          <a:prstGeom prst="rect">
            <a:avLst/>
          </a:prstGeom>
        </p:spPr>
        <p:txBody>
          <a:bodyPr/>
          <a:lstStyle/>
          <a:p>
            <a:fld id="{C33A9D56-7ABE-8F4B-A5B4-2B3D3D4B1351}" type="datetimeFigureOut">
              <a:rPr lang="nl-NL" smtClean="0"/>
              <a:t>14-11-2025</a:t>
            </a:fld>
            <a:endParaRPr lang="nl-NL"/>
          </a:p>
        </p:txBody>
      </p:sp>
      <p:sp>
        <p:nvSpPr>
          <p:cNvPr id="6" name="Tijdelijke aanduiding voor voettekst 5"/>
          <p:cNvSpPr>
            <a:spLocks noGrp="1"/>
          </p:cNvSpPr>
          <p:nvPr>
            <p:ph type="ftr" sz="quarter" idx="11"/>
          </p:nvPr>
        </p:nvSpPr>
        <p:spPr>
          <a:xfrm>
            <a:off x="4165600" y="6356352"/>
            <a:ext cx="3860800" cy="365125"/>
          </a:xfrm>
          <a:prstGeom prst="rect">
            <a:avLst/>
          </a:prstGeom>
        </p:spPr>
        <p:txBody>
          <a:bodyPr/>
          <a:lstStyle/>
          <a:p>
            <a:endParaRPr lang="nl-NL"/>
          </a:p>
        </p:txBody>
      </p:sp>
      <p:sp>
        <p:nvSpPr>
          <p:cNvPr id="7" name="Tijdelijke aanduiding voor dianummer 6"/>
          <p:cNvSpPr>
            <a:spLocks noGrp="1"/>
          </p:cNvSpPr>
          <p:nvPr>
            <p:ph type="sldNum" sz="quarter" idx="12"/>
          </p:nvPr>
        </p:nvSpPr>
        <p:spPr>
          <a:xfrm>
            <a:off x="8737600" y="6356352"/>
            <a:ext cx="2844800" cy="365125"/>
          </a:xfrm>
          <a:prstGeom prst="rect">
            <a:avLst/>
          </a:prstGeom>
        </p:spPr>
        <p:txBody>
          <a:bodyPr/>
          <a:lstStyle/>
          <a:p>
            <a:fld id="{DEEC1314-B6D1-464E-A8C5-970A6F543A80}" type="slidenum">
              <a:rPr lang="nl-NL" smtClean="0"/>
              <a:t>‹nr.›</a:t>
            </a:fld>
            <a:endParaRPr lang="nl-NL"/>
          </a:p>
        </p:txBody>
      </p:sp>
    </p:spTree>
    <p:extLst>
      <p:ext uri="{BB962C8B-B14F-4D97-AF65-F5344CB8AC3E}">
        <p14:creationId xmlns:p14="http://schemas.microsoft.com/office/powerpoint/2010/main" val="139383950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p>
        </p:txBody>
      </p:sp>
      <p:sp>
        <p:nvSpPr>
          <p:cNvPr id="3" name="Tijdelijke aanduiding voor verticale tekst 2"/>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a:xfrm>
            <a:off x="609600" y="6356352"/>
            <a:ext cx="2844800" cy="365125"/>
          </a:xfrm>
          <a:prstGeom prst="rect">
            <a:avLst/>
          </a:prstGeom>
        </p:spPr>
        <p:txBody>
          <a:bodyPr/>
          <a:lstStyle/>
          <a:p>
            <a:fld id="{C33A9D56-7ABE-8F4B-A5B4-2B3D3D4B1351}" type="datetimeFigureOut">
              <a:rPr lang="nl-NL" smtClean="0"/>
              <a:t>14-11-2025</a:t>
            </a:fld>
            <a:endParaRPr lang="nl-NL"/>
          </a:p>
        </p:txBody>
      </p:sp>
      <p:sp>
        <p:nvSpPr>
          <p:cNvPr id="5" name="Tijdelijke aanduiding voor voettekst 4"/>
          <p:cNvSpPr>
            <a:spLocks noGrp="1"/>
          </p:cNvSpPr>
          <p:nvPr>
            <p:ph type="ftr" sz="quarter" idx="11"/>
          </p:nvPr>
        </p:nvSpPr>
        <p:spPr>
          <a:xfrm>
            <a:off x="4165600" y="6356352"/>
            <a:ext cx="3860800" cy="365125"/>
          </a:xfrm>
          <a:prstGeom prst="rect">
            <a:avLst/>
          </a:prstGeom>
        </p:spPr>
        <p:txBody>
          <a:bodyPr/>
          <a:lstStyle/>
          <a:p>
            <a:endParaRPr lang="nl-NL"/>
          </a:p>
        </p:txBody>
      </p:sp>
      <p:sp>
        <p:nvSpPr>
          <p:cNvPr id="6" name="Tijdelijke aanduiding voor dianummer 5"/>
          <p:cNvSpPr>
            <a:spLocks noGrp="1"/>
          </p:cNvSpPr>
          <p:nvPr>
            <p:ph type="sldNum" sz="quarter" idx="12"/>
          </p:nvPr>
        </p:nvSpPr>
        <p:spPr>
          <a:xfrm>
            <a:off x="8737600" y="6356352"/>
            <a:ext cx="2844800" cy="365125"/>
          </a:xfrm>
          <a:prstGeom prst="rect">
            <a:avLst/>
          </a:prstGeom>
        </p:spPr>
        <p:txBody>
          <a:bodyPr/>
          <a:lstStyle/>
          <a:p>
            <a:fld id="{DEEC1314-B6D1-464E-A8C5-970A6F543A80}" type="slidenum">
              <a:rPr lang="nl-NL" smtClean="0"/>
              <a:t>‹nr.›</a:t>
            </a:fld>
            <a:endParaRPr lang="nl-NL"/>
          </a:p>
        </p:txBody>
      </p:sp>
    </p:spTree>
    <p:extLst>
      <p:ext uri="{BB962C8B-B14F-4D97-AF65-F5344CB8AC3E}">
        <p14:creationId xmlns:p14="http://schemas.microsoft.com/office/powerpoint/2010/main" val="136848655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39200" y="206376"/>
            <a:ext cx="2743200" cy="4387851"/>
          </a:xfrm>
        </p:spPr>
        <p:txBody>
          <a:bodyPr vert="eaVert"/>
          <a:lstStyle/>
          <a:p>
            <a:r>
              <a:rPr lang="nl-NL"/>
              <a:t>Klik om stijl te bewerken</a:t>
            </a:r>
          </a:p>
        </p:txBody>
      </p:sp>
      <p:sp>
        <p:nvSpPr>
          <p:cNvPr id="3" name="Tijdelijke aanduiding voor verticale tekst 2"/>
          <p:cNvSpPr>
            <a:spLocks noGrp="1"/>
          </p:cNvSpPr>
          <p:nvPr>
            <p:ph type="body" orient="vert" idx="1"/>
          </p:nvPr>
        </p:nvSpPr>
        <p:spPr>
          <a:xfrm>
            <a:off x="609600" y="206376"/>
            <a:ext cx="8026400" cy="4387851"/>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a:xfrm>
            <a:off x="609600" y="6356352"/>
            <a:ext cx="2844800" cy="365125"/>
          </a:xfrm>
          <a:prstGeom prst="rect">
            <a:avLst/>
          </a:prstGeom>
        </p:spPr>
        <p:txBody>
          <a:bodyPr/>
          <a:lstStyle/>
          <a:p>
            <a:fld id="{C33A9D56-7ABE-8F4B-A5B4-2B3D3D4B1351}" type="datetimeFigureOut">
              <a:rPr lang="nl-NL" smtClean="0"/>
              <a:t>14-11-2025</a:t>
            </a:fld>
            <a:endParaRPr lang="nl-NL"/>
          </a:p>
        </p:txBody>
      </p:sp>
      <p:sp>
        <p:nvSpPr>
          <p:cNvPr id="5" name="Tijdelijke aanduiding voor voettekst 4"/>
          <p:cNvSpPr>
            <a:spLocks noGrp="1"/>
          </p:cNvSpPr>
          <p:nvPr>
            <p:ph type="ftr" sz="quarter" idx="11"/>
          </p:nvPr>
        </p:nvSpPr>
        <p:spPr>
          <a:xfrm>
            <a:off x="4165600" y="6356352"/>
            <a:ext cx="3860800" cy="365125"/>
          </a:xfrm>
          <a:prstGeom prst="rect">
            <a:avLst/>
          </a:prstGeom>
        </p:spPr>
        <p:txBody>
          <a:bodyPr/>
          <a:lstStyle/>
          <a:p>
            <a:endParaRPr lang="nl-NL"/>
          </a:p>
        </p:txBody>
      </p:sp>
      <p:sp>
        <p:nvSpPr>
          <p:cNvPr id="6" name="Tijdelijke aanduiding voor dianummer 5"/>
          <p:cNvSpPr>
            <a:spLocks noGrp="1"/>
          </p:cNvSpPr>
          <p:nvPr>
            <p:ph type="sldNum" sz="quarter" idx="12"/>
          </p:nvPr>
        </p:nvSpPr>
        <p:spPr>
          <a:xfrm>
            <a:off x="8737600" y="6356352"/>
            <a:ext cx="2844800" cy="365125"/>
          </a:xfrm>
          <a:prstGeom prst="rect">
            <a:avLst/>
          </a:prstGeom>
        </p:spPr>
        <p:txBody>
          <a:bodyPr/>
          <a:lstStyle/>
          <a:p>
            <a:fld id="{DEEC1314-B6D1-464E-A8C5-970A6F543A80}" type="slidenum">
              <a:rPr lang="nl-NL" smtClean="0"/>
              <a:t>‹nr.›</a:t>
            </a:fld>
            <a:endParaRPr lang="nl-NL"/>
          </a:p>
        </p:txBody>
      </p:sp>
    </p:spTree>
    <p:extLst>
      <p:ext uri="{BB962C8B-B14F-4D97-AF65-F5344CB8AC3E}">
        <p14:creationId xmlns:p14="http://schemas.microsoft.com/office/powerpoint/2010/main" val="31377375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image" Target="../media/image1.jpg"/><Relationship Id="rId2" Type="http://schemas.openxmlformats.org/officeDocument/2006/relationships/slideLayout" Target="../slideLayouts/slideLayout13.xml"/><Relationship Id="rId16"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8870E1BB-62D3-8F42-695E-7BD7FE0CEF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2A30D107-7D45-B522-DFA7-86FCD0F0216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ED59B976-DAF0-83A7-F6C1-3252467C882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16EA9B8-B590-4389-BD2B-4FE22F204F25}" type="datetimeFigureOut">
              <a:rPr lang="nl-BE" smtClean="0"/>
              <a:t>14/11/2025</a:t>
            </a:fld>
            <a:endParaRPr lang="nl-BE"/>
          </a:p>
        </p:txBody>
      </p:sp>
      <p:sp>
        <p:nvSpPr>
          <p:cNvPr id="5" name="Tijdelijke aanduiding voor voettekst 4">
            <a:extLst>
              <a:ext uri="{FF2B5EF4-FFF2-40B4-BE49-F238E27FC236}">
                <a16:creationId xmlns:a16="http://schemas.microsoft.com/office/drawing/2014/main" id="{CC82B1D3-B1BD-A416-0681-CAB79D30826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l-BE"/>
          </a:p>
        </p:txBody>
      </p:sp>
      <p:sp>
        <p:nvSpPr>
          <p:cNvPr id="6" name="Tijdelijke aanduiding voor dianummer 5">
            <a:extLst>
              <a:ext uri="{FF2B5EF4-FFF2-40B4-BE49-F238E27FC236}">
                <a16:creationId xmlns:a16="http://schemas.microsoft.com/office/drawing/2014/main" id="{9B41574A-3284-0C5D-07EB-592B068F5F5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62AF88A-EBEC-484B-8A83-9183E805FA41}" type="slidenum">
              <a:rPr lang="nl-BE" smtClean="0"/>
              <a:t>‹nr.›</a:t>
            </a:fld>
            <a:endParaRPr lang="nl-BE"/>
          </a:p>
        </p:txBody>
      </p:sp>
    </p:spTree>
    <p:extLst>
      <p:ext uri="{BB962C8B-B14F-4D97-AF65-F5344CB8AC3E}">
        <p14:creationId xmlns:p14="http://schemas.microsoft.com/office/powerpoint/2010/main" val="4758630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7">
            <a:lum/>
          </a:blip>
          <a:srcRect/>
          <a:stretch>
            <a:fillRect/>
          </a:stretch>
        </a:blipFill>
        <a:effectLst/>
      </p:bgPr>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nl-BE" dirty="0"/>
              <a:t>Titelstijl van model bewerken</a:t>
            </a:r>
            <a:endParaRPr lang="nl-NL" dirty="0"/>
          </a:p>
        </p:txBody>
      </p:sp>
      <p:sp>
        <p:nvSpPr>
          <p:cNvPr id="3" name="Tijdelijke aanduiding voor tekst 2"/>
          <p:cNvSpPr>
            <a:spLocks noGrp="1"/>
          </p:cNvSpPr>
          <p:nvPr>
            <p:ph type="body" idx="1"/>
          </p:nvPr>
        </p:nvSpPr>
        <p:spPr>
          <a:xfrm>
            <a:off x="609600" y="1600202"/>
            <a:ext cx="10972800" cy="4525963"/>
          </a:xfrm>
          <a:prstGeom prst="rect">
            <a:avLst/>
          </a:prstGeom>
        </p:spPr>
        <p:txBody>
          <a:bodyPr vert="horz" lIns="91440" tIns="45720" rIns="91440" bIns="45720" rtlCol="0">
            <a:normAutofit/>
          </a:bodyPr>
          <a:lstStyle/>
          <a:p>
            <a:pPr lvl="0"/>
            <a:r>
              <a:rPr lang="nl-BE" dirty="0"/>
              <a:t>Klik om de tekststijl van het model te bewerken</a:t>
            </a:r>
          </a:p>
          <a:p>
            <a:pPr lvl="1"/>
            <a:r>
              <a:rPr lang="nl-BE" dirty="0"/>
              <a:t>Tweede niveau</a:t>
            </a:r>
          </a:p>
          <a:p>
            <a:pPr lvl="2"/>
            <a:r>
              <a:rPr lang="nl-BE" dirty="0"/>
              <a:t>Derde niveau</a:t>
            </a:r>
          </a:p>
        </p:txBody>
      </p:sp>
    </p:spTree>
    <p:extLst>
      <p:ext uri="{BB962C8B-B14F-4D97-AF65-F5344CB8AC3E}">
        <p14:creationId xmlns:p14="http://schemas.microsoft.com/office/powerpoint/2010/main" val="423533876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txStyles>
    <p:titleStyle>
      <a:lvl1pPr algn="l" defTabSz="457200" rtl="0" eaLnBrk="1" latinLnBrk="0" hangingPunct="1">
        <a:spcBef>
          <a:spcPct val="0"/>
        </a:spcBef>
        <a:buNone/>
        <a:defRPr sz="2400" kern="1200" baseline="0">
          <a:solidFill>
            <a:schemeClr val="tx1"/>
          </a:solidFill>
          <a:latin typeface="Century Gothic" panose="020B0502020202020204" pitchFamily="34" charset="0"/>
          <a:ea typeface="+mj-ea"/>
          <a:cs typeface="Calibri"/>
        </a:defRPr>
      </a:lvl1pPr>
    </p:titleStyle>
    <p:bodyStyle>
      <a:lvl1pPr marL="198000" indent="-198000" algn="l" defTabSz="457200" rtl="0" eaLnBrk="1" latinLnBrk="0" hangingPunct="1">
        <a:spcBef>
          <a:spcPct val="20000"/>
        </a:spcBef>
        <a:buFont typeface="Arial"/>
        <a:buChar char="•"/>
        <a:defRPr sz="1400" kern="1200">
          <a:solidFill>
            <a:schemeClr val="tx1"/>
          </a:solidFill>
          <a:latin typeface="+mj-lt"/>
          <a:ea typeface="+mn-ea"/>
          <a:cs typeface="+mn-cs"/>
        </a:defRPr>
      </a:lvl1pPr>
      <a:lvl2pPr marL="432000" indent="-212400" algn="l" defTabSz="457200" rtl="0" eaLnBrk="1" latinLnBrk="0" hangingPunct="1">
        <a:spcBef>
          <a:spcPct val="20000"/>
        </a:spcBef>
        <a:buFont typeface="Arial"/>
        <a:buChar char="–"/>
        <a:defRPr sz="1400" kern="1200">
          <a:solidFill>
            <a:schemeClr val="tx1"/>
          </a:solidFill>
          <a:latin typeface="+mj-lt"/>
          <a:ea typeface="+mn-ea"/>
          <a:cs typeface="+mn-cs"/>
        </a:defRPr>
      </a:lvl2pPr>
      <a:lvl3pPr marL="568800" indent="-158400" algn="l" defTabSz="457200" rtl="0" eaLnBrk="1" latinLnBrk="0" hangingPunct="1">
        <a:spcBef>
          <a:spcPct val="20000"/>
        </a:spcBef>
        <a:buFont typeface="Arial"/>
        <a:buChar char="•"/>
        <a:defRPr sz="1400" kern="1200">
          <a:solidFill>
            <a:schemeClr val="tx1"/>
          </a:solidFill>
          <a:latin typeface="+mj-lt"/>
          <a:ea typeface="+mn-ea"/>
          <a:cs typeface="+mn-cs"/>
        </a:defRPr>
      </a:lvl3pPr>
      <a:lvl4pPr marL="1600200" indent="-228600" algn="l" defTabSz="457200" rtl="0" eaLnBrk="1" latinLnBrk="0" hangingPunct="1">
        <a:spcBef>
          <a:spcPct val="20000"/>
        </a:spcBef>
        <a:buFont typeface="Arial"/>
        <a:buChar char="–"/>
        <a:defRPr sz="14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gpevidence.org/conditions/menopause/"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nl-NL" dirty="0"/>
              <a:t>Menopauze – Hormonale therapie</a:t>
            </a:r>
          </a:p>
        </p:txBody>
      </p:sp>
      <p:sp>
        <p:nvSpPr>
          <p:cNvPr id="4" name="Titel 1">
            <a:extLst>
              <a:ext uri="{FF2B5EF4-FFF2-40B4-BE49-F238E27FC236}">
                <a16:creationId xmlns:a16="http://schemas.microsoft.com/office/drawing/2014/main" id="{E1AE8496-D9A5-6DAA-6B15-B6A88883B709}"/>
              </a:ext>
            </a:extLst>
          </p:cNvPr>
          <p:cNvSpPr>
            <a:spLocks noGrp="1"/>
          </p:cNvSpPr>
          <p:nvPr>
            <p:ph type="subTitle" idx="1"/>
          </p:nvPr>
        </p:nvSpPr>
        <p:spPr>
          <a:xfrm>
            <a:off x="631576" y="4657568"/>
            <a:ext cx="6061832" cy="1030000"/>
          </a:xfrm>
        </p:spPr>
        <p:txBody>
          <a:bodyPr>
            <a:normAutofit fontScale="55000" lnSpcReduction="20000"/>
          </a:bodyPr>
          <a:lstStyle/>
          <a:p>
            <a:pPr algn="l"/>
            <a:br>
              <a:rPr lang="nl-BE" sz="3200" dirty="0"/>
            </a:br>
            <a:br>
              <a:rPr lang="nl-BE" sz="3200" dirty="0"/>
            </a:br>
            <a:br>
              <a:rPr lang="nl-BE" sz="3200" dirty="0"/>
            </a:br>
            <a:r>
              <a:rPr lang="nl-BE" sz="3200" dirty="0"/>
              <a:t>Maeseele Nele </a:t>
            </a:r>
          </a:p>
        </p:txBody>
      </p:sp>
    </p:spTree>
    <p:extLst>
      <p:ext uri="{BB962C8B-B14F-4D97-AF65-F5344CB8AC3E}">
        <p14:creationId xmlns:p14="http://schemas.microsoft.com/office/powerpoint/2010/main" val="36353700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C28B09-97BC-26B8-E179-7BD176139649}"/>
              </a:ext>
            </a:extLst>
          </p:cNvPr>
          <p:cNvSpPr>
            <a:spLocks noGrp="1"/>
          </p:cNvSpPr>
          <p:nvPr>
            <p:ph type="title"/>
          </p:nvPr>
        </p:nvSpPr>
        <p:spPr/>
        <p:txBody>
          <a:bodyPr/>
          <a:lstStyle/>
          <a:p>
            <a:r>
              <a:rPr lang="nl-BE" dirty="0"/>
              <a:t>Indicaties</a:t>
            </a:r>
          </a:p>
        </p:txBody>
      </p:sp>
      <p:sp>
        <p:nvSpPr>
          <p:cNvPr id="3" name="Tijdelijke aanduiding voor inhoud 2">
            <a:extLst>
              <a:ext uri="{FF2B5EF4-FFF2-40B4-BE49-F238E27FC236}">
                <a16:creationId xmlns:a16="http://schemas.microsoft.com/office/drawing/2014/main" id="{E3AF74DE-E7FF-B124-56A5-BEC10C150AC6}"/>
              </a:ext>
            </a:extLst>
          </p:cNvPr>
          <p:cNvSpPr>
            <a:spLocks noGrp="1"/>
          </p:cNvSpPr>
          <p:nvPr>
            <p:ph idx="1"/>
          </p:nvPr>
        </p:nvSpPr>
        <p:spPr>
          <a:xfrm>
            <a:off x="838200" y="1825625"/>
            <a:ext cx="10515600" cy="4183289"/>
          </a:xfrm>
        </p:spPr>
        <p:txBody>
          <a:bodyPr/>
          <a:lstStyle/>
          <a:p>
            <a:pPr marL="514350" indent="-514350">
              <a:buAutoNum type="arabicPeriod"/>
            </a:pPr>
            <a:r>
              <a:rPr lang="nl-BE" dirty="0"/>
              <a:t>Symptomen  -  </a:t>
            </a:r>
            <a:r>
              <a:rPr lang="nl-BE" b="1" dirty="0"/>
              <a:t>Ondersteuning QOL</a:t>
            </a:r>
          </a:p>
        </p:txBody>
      </p:sp>
      <p:pic>
        <p:nvPicPr>
          <p:cNvPr id="7" name="Afbeelding 6">
            <a:extLst>
              <a:ext uri="{FF2B5EF4-FFF2-40B4-BE49-F238E27FC236}">
                <a16:creationId xmlns:a16="http://schemas.microsoft.com/office/drawing/2014/main" id="{2DF7EC96-78A6-3B08-92EB-9DC3CB61A6C4}"/>
              </a:ext>
            </a:extLst>
          </p:cNvPr>
          <p:cNvPicPr>
            <a:picLocks noChangeAspect="1"/>
          </p:cNvPicPr>
          <p:nvPr/>
        </p:nvPicPr>
        <p:blipFill>
          <a:blip r:embed="rId3"/>
          <a:stretch>
            <a:fillRect/>
          </a:stretch>
        </p:blipFill>
        <p:spPr>
          <a:xfrm>
            <a:off x="554705" y="2388794"/>
            <a:ext cx="10694551" cy="3483369"/>
          </a:xfrm>
          <a:prstGeom prst="rect">
            <a:avLst/>
          </a:prstGeom>
        </p:spPr>
      </p:pic>
    </p:spTree>
    <p:extLst>
      <p:ext uri="{BB962C8B-B14F-4D97-AF65-F5344CB8AC3E}">
        <p14:creationId xmlns:p14="http://schemas.microsoft.com/office/powerpoint/2010/main" val="37205204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jdelijke aanduiding voor inhoud 4">
            <a:extLst>
              <a:ext uri="{FF2B5EF4-FFF2-40B4-BE49-F238E27FC236}">
                <a16:creationId xmlns:a16="http://schemas.microsoft.com/office/drawing/2014/main" id="{9F296538-7655-1408-60DC-5196837DA8AC}"/>
              </a:ext>
            </a:extLst>
          </p:cNvPr>
          <p:cNvPicPr>
            <a:picLocks noGrp="1" noChangeAspect="1"/>
          </p:cNvPicPr>
          <p:nvPr>
            <p:ph idx="1"/>
          </p:nvPr>
        </p:nvPicPr>
        <p:blipFill>
          <a:blip r:embed="rId3"/>
          <a:stretch>
            <a:fillRect/>
          </a:stretch>
        </p:blipFill>
        <p:spPr>
          <a:xfrm>
            <a:off x="522666" y="1783842"/>
            <a:ext cx="5484490" cy="4769121"/>
          </a:xfrm>
          <a:prstGeom prst="rect">
            <a:avLst/>
          </a:prstGeom>
        </p:spPr>
      </p:pic>
      <p:sp>
        <p:nvSpPr>
          <p:cNvPr id="2" name="Tekstvak 1">
            <a:extLst>
              <a:ext uri="{FF2B5EF4-FFF2-40B4-BE49-F238E27FC236}">
                <a16:creationId xmlns:a16="http://schemas.microsoft.com/office/drawing/2014/main" id="{A80261A1-1530-16BC-3B45-74AD419899AC}"/>
              </a:ext>
            </a:extLst>
          </p:cNvPr>
          <p:cNvSpPr txBox="1"/>
          <p:nvPr/>
        </p:nvSpPr>
        <p:spPr>
          <a:xfrm>
            <a:off x="317595" y="586077"/>
            <a:ext cx="8149732" cy="1015663"/>
          </a:xfrm>
          <a:prstGeom prst="rect">
            <a:avLst/>
          </a:prstGeom>
          <a:noFill/>
        </p:spPr>
        <p:txBody>
          <a:bodyPr wrap="none" rtlCol="0">
            <a:spAutoFit/>
          </a:bodyPr>
          <a:lstStyle/>
          <a:p>
            <a:r>
              <a:rPr lang="nl-BE" sz="2000" dirty="0"/>
              <a:t>menopauze op verwachte leeftijd: </a:t>
            </a:r>
          </a:p>
          <a:p>
            <a:endParaRPr lang="nl-BE" sz="2000" dirty="0"/>
          </a:p>
          <a:p>
            <a:r>
              <a:rPr lang="nl-BE" sz="2000" dirty="0"/>
              <a:t>HST niet ter  PREVENTIE van dementie of  cardiovasculaire aandoeningen</a:t>
            </a:r>
          </a:p>
        </p:txBody>
      </p:sp>
      <p:pic>
        <p:nvPicPr>
          <p:cNvPr id="4" name="Afbeelding 3">
            <a:extLst>
              <a:ext uri="{FF2B5EF4-FFF2-40B4-BE49-F238E27FC236}">
                <a16:creationId xmlns:a16="http://schemas.microsoft.com/office/drawing/2014/main" id="{E1C9283C-378D-D4C4-AF55-BE3072B002D4}"/>
              </a:ext>
            </a:extLst>
          </p:cNvPr>
          <p:cNvPicPr>
            <a:picLocks noChangeAspect="1"/>
          </p:cNvPicPr>
          <p:nvPr/>
        </p:nvPicPr>
        <p:blipFill>
          <a:blip r:embed="rId4"/>
          <a:stretch>
            <a:fillRect/>
          </a:stretch>
        </p:blipFill>
        <p:spPr>
          <a:xfrm>
            <a:off x="5728998" y="1783842"/>
            <a:ext cx="6376878" cy="4074577"/>
          </a:xfrm>
          <a:prstGeom prst="rect">
            <a:avLst/>
          </a:prstGeom>
        </p:spPr>
      </p:pic>
      <p:sp>
        <p:nvSpPr>
          <p:cNvPr id="7" name="Tekstvak 6">
            <a:extLst>
              <a:ext uri="{FF2B5EF4-FFF2-40B4-BE49-F238E27FC236}">
                <a16:creationId xmlns:a16="http://schemas.microsoft.com/office/drawing/2014/main" id="{34ED7AD2-44C0-4BA2-111A-B55EE8FCF400}"/>
              </a:ext>
            </a:extLst>
          </p:cNvPr>
          <p:cNvSpPr txBox="1"/>
          <p:nvPr/>
        </p:nvSpPr>
        <p:spPr>
          <a:xfrm>
            <a:off x="7000875" y="5858419"/>
            <a:ext cx="6098720" cy="369332"/>
          </a:xfrm>
          <a:prstGeom prst="rect">
            <a:avLst/>
          </a:prstGeom>
          <a:noFill/>
        </p:spPr>
        <p:txBody>
          <a:bodyPr wrap="square">
            <a:spAutoFit/>
          </a:bodyPr>
          <a:lstStyle/>
          <a:p>
            <a:pPr>
              <a:spcBef>
                <a:spcPct val="0"/>
              </a:spcBef>
              <a:buFontTx/>
              <a:buNone/>
            </a:pPr>
            <a:r>
              <a:rPr lang="en-US" altLang="nl-BE" sz="1800" dirty="0">
                <a:latin typeface="Arial" panose="020B0604020202020204" pitchFamily="34" charset="0"/>
              </a:rPr>
              <a:t>Alzheimer’s and dementia: 2022 sept </a:t>
            </a:r>
            <a:endParaRPr lang="nl-BE" altLang="nl-BE" sz="1800" dirty="0">
              <a:latin typeface="Arial" panose="020B0604020202020204" pitchFamily="34" charset="0"/>
            </a:endParaRPr>
          </a:p>
        </p:txBody>
      </p:sp>
    </p:spTree>
    <p:extLst>
      <p:ext uri="{BB962C8B-B14F-4D97-AF65-F5344CB8AC3E}">
        <p14:creationId xmlns:p14="http://schemas.microsoft.com/office/powerpoint/2010/main" val="11467033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104EEA12-F985-910A-023F-B904909F1FA3}"/>
              </a:ext>
            </a:extLst>
          </p:cNvPr>
          <p:cNvSpPr>
            <a:spLocks noGrp="1"/>
          </p:cNvSpPr>
          <p:nvPr>
            <p:ph idx="1"/>
          </p:nvPr>
        </p:nvSpPr>
        <p:spPr>
          <a:xfrm>
            <a:off x="838200" y="1585233"/>
            <a:ext cx="10515600" cy="4667250"/>
          </a:xfrm>
        </p:spPr>
        <p:txBody>
          <a:bodyPr>
            <a:normAutofit fontScale="92500" lnSpcReduction="10000"/>
          </a:bodyPr>
          <a:lstStyle/>
          <a:p>
            <a:pPr marL="0" indent="0">
              <a:buNone/>
            </a:pPr>
            <a:r>
              <a:rPr lang="nl-BE" b="1" dirty="0"/>
              <a:t>2. Osteoporose? </a:t>
            </a:r>
          </a:p>
          <a:p>
            <a:pPr marL="0" indent="0">
              <a:buNone/>
            </a:pPr>
            <a:endParaRPr lang="nl-BE" b="1" dirty="0"/>
          </a:p>
          <a:p>
            <a:pPr>
              <a:buFontTx/>
              <a:buChar char="-"/>
            </a:pPr>
            <a:r>
              <a:rPr lang="nl-BE" sz="1800" dirty="0"/>
              <a:t>PREVENTIE van osteoporose en fracturen , NIET behandeling</a:t>
            </a:r>
          </a:p>
          <a:p>
            <a:pPr>
              <a:buFontTx/>
              <a:buChar char="-"/>
            </a:pPr>
            <a:r>
              <a:rPr lang="nl-BE" sz="1800" dirty="0"/>
              <a:t>Geen indicatie volgens sommige </a:t>
            </a:r>
            <a:r>
              <a:rPr lang="nl-BE" sz="1800" dirty="0" err="1"/>
              <a:t>Guidelines</a:t>
            </a:r>
            <a:endParaRPr lang="nl-BE" sz="1800" dirty="0"/>
          </a:p>
          <a:p>
            <a:pPr>
              <a:buFontTx/>
              <a:buChar char="-"/>
            </a:pPr>
            <a:r>
              <a:rPr lang="nl-BE" sz="1800" dirty="0"/>
              <a:t>Wanneer? </a:t>
            </a:r>
          </a:p>
          <a:p>
            <a:pPr lvl="1">
              <a:buFontTx/>
              <a:buChar char="-"/>
            </a:pPr>
            <a:r>
              <a:rPr lang="nl-BE" sz="1600" dirty="0"/>
              <a:t>bruikbaarheid van  FRAX ? (vrouwen &lt;65j,  geen rekening met menopauze status – gebruik van HT)</a:t>
            </a:r>
          </a:p>
          <a:p>
            <a:pPr lvl="1">
              <a:buFontTx/>
              <a:buChar char="-"/>
            </a:pPr>
            <a:r>
              <a:rPr lang="nl-BE" sz="1600" dirty="0"/>
              <a:t>welke T-score  gebruikten als cut off?  T-score 1,8</a:t>
            </a:r>
          </a:p>
          <a:p>
            <a:pPr marL="457200" lvl="1" indent="0">
              <a:buNone/>
            </a:pPr>
            <a:endParaRPr lang="nl-BE" sz="1600" dirty="0"/>
          </a:p>
          <a:p>
            <a:pPr marL="0" indent="0">
              <a:buNone/>
            </a:pPr>
            <a:r>
              <a:rPr lang="nl-NL" sz="1800" dirty="0"/>
              <a:t>(minder goede indicatie)</a:t>
            </a:r>
          </a:p>
          <a:p>
            <a:pPr marL="0" indent="0">
              <a:buNone/>
            </a:pPr>
            <a:r>
              <a:rPr lang="nl-NL" sz="1800" dirty="0"/>
              <a:t>- langdurige therapie met onzekere benefit-risk ratio</a:t>
            </a:r>
          </a:p>
          <a:p>
            <a:pPr marL="0" indent="0">
              <a:buNone/>
            </a:pPr>
            <a:r>
              <a:rPr lang="nl-NL" sz="1800" dirty="0"/>
              <a:t>- niet-HT anti-osteoporosetherapieën zijn beter bestudeerd in deze leeftijdsgroep </a:t>
            </a:r>
          </a:p>
          <a:p>
            <a:pPr marL="0" indent="0">
              <a:buNone/>
            </a:pPr>
            <a:r>
              <a:rPr lang="nl-NL" sz="1800" dirty="0"/>
              <a:t>	- hernemen van het botverlies na HT stop</a:t>
            </a:r>
          </a:p>
          <a:p>
            <a:pPr marL="0" indent="0">
              <a:buNone/>
            </a:pPr>
            <a:r>
              <a:rPr lang="nl-NL" sz="1800" dirty="0"/>
              <a:t>	 - sneller botverlies na het stoppen van HT dan na het stoppen van een bisfosfonaat 		onafhankelijk van de baseline botdensiteit</a:t>
            </a:r>
            <a:endParaRPr lang="nl-BE" sz="1800" dirty="0"/>
          </a:p>
        </p:txBody>
      </p:sp>
      <p:sp>
        <p:nvSpPr>
          <p:cNvPr id="4" name="Titel 1">
            <a:extLst>
              <a:ext uri="{FF2B5EF4-FFF2-40B4-BE49-F238E27FC236}">
                <a16:creationId xmlns:a16="http://schemas.microsoft.com/office/drawing/2014/main" id="{72D49DAB-5AA9-AF12-EAF3-ADD1E96B279B}"/>
              </a:ext>
            </a:extLst>
          </p:cNvPr>
          <p:cNvSpPr>
            <a:spLocks noGrp="1"/>
          </p:cNvSpPr>
          <p:nvPr>
            <p:ph type="title"/>
          </p:nvPr>
        </p:nvSpPr>
        <p:spPr>
          <a:xfrm>
            <a:off x="838200" y="365125"/>
            <a:ext cx="10515600" cy="1325563"/>
          </a:xfrm>
        </p:spPr>
        <p:txBody>
          <a:bodyPr/>
          <a:lstStyle/>
          <a:p>
            <a:r>
              <a:rPr lang="nl-BE" dirty="0"/>
              <a:t>Indicaties</a:t>
            </a:r>
          </a:p>
        </p:txBody>
      </p:sp>
    </p:spTree>
    <p:extLst>
      <p:ext uri="{BB962C8B-B14F-4D97-AF65-F5344CB8AC3E}">
        <p14:creationId xmlns:p14="http://schemas.microsoft.com/office/powerpoint/2010/main" val="18165654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4CB326-321B-CA93-6C35-7DC46D6A60D4}"/>
              </a:ext>
            </a:extLst>
          </p:cNvPr>
          <p:cNvSpPr>
            <a:spLocks noGrp="1"/>
          </p:cNvSpPr>
          <p:nvPr>
            <p:ph type="title"/>
          </p:nvPr>
        </p:nvSpPr>
        <p:spPr/>
        <p:txBody>
          <a:bodyPr/>
          <a:lstStyle/>
          <a:p>
            <a:r>
              <a:rPr lang="nl-BE" dirty="0"/>
              <a:t>Indicaties</a:t>
            </a:r>
          </a:p>
        </p:txBody>
      </p:sp>
      <p:pic>
        <p:nvPicPr>
          <p:cNvPr id="5" name="Tijdelijke aanduiding voor inhoud 4">
            <a:extLst>
              <a:ext uri="{FF2B5EF4-FFF2-40B4-BE49-F238E27FC236}">
                <a16:creationId xmlns:a16="http://schemas.microsoft.com/office/drawing/2014/main" id="{0C16606F-594B-A0F3-EF00-D56790D8A13F}"/>
              </a:ext>
            </a:extLst>
          </p:cNvPr>
          <p:cNvPicPr>
            <a:picLocks noGrp="1" noChangeAspect="1"/>
          </p:cNvPicPr>
          <p:nvPr>
            <p:ph idx="1"/>
          </p:nvPr>
        </p:nvPicPr>
        <p:blipFill>
          <a:blip r:embed="rId3"/>
          <a:stretch>
            <a:fillRect/>
          </a:stretch>
        </p:blipFill>
        <p:spPr>
          <a:xfrm>
            <a:off x="7286626" y="2218316"/>
            <a:ext cx="4622592" cy="4242075"/>
          </a:xfrm>
          <a:prstGeom prst="rect">
            <a:avLst/>
          </a:prstGeom>
        </p:spPr>
      </p:pic>
      <p:sp>
        <p:nvSpPr>
          <p:cNvPr id="4" name="Tekstvak 3">
            <a:extLst>
              <a:ext uri="{FF2B5EF4-FFF2-40B4-BE49-F238E27FC236}">
                <a16:creationId xmlns:a16="http://schemas.microsoft.com/office/drawing/2014/main" id="{5F92340C-45F0-A9B6-1E1B-B2C5119053EE}"/>
              </a:ext>
            </a:extLst>
          </p:cNvPr>
          <p:cNvSpPr txBox="1"/>
          <p:nvPr/>
        </p:nvSpPr>
        <p:spPr>
          <a:xfrm>
            <a:off x="454233" y="1690688"/>
            <a:ext cx="10629900" cy="5724644"/>
          </a:xfrm>
          <a:prstGeom prst="rect">
            <a:avLst/>
          </a:prstGeom>
          <a:noFill/>
        </p:spPr>
        <p:txBody>
          <a:bodyPr wrap="square" rtlCol="0">
            <a:spAutoFit/>
          </a:bodyPr>
          <a:lstStyle/>
          <a:p>
            <a:r>
              <a:rPr lang="nl-NL" sz="2400" b="1" dirty="0"/>
              <a:t>3. Vroegtijdige chronische Hypo-</a:t>
            </a:r>
            <a:r>
              <a:rPr lang="nl-NL" sz="2400" b="1" dirty="0" err="1"/>
              <a:t>oestrogenemie</a:t>
            </a:r>
            <a:r>
              <a:rPr lang="nl-NL" sz="2400" b="1" dirty="0"/>
              <a:t>: PREVENTIE! </a:t>
            </a:r>
          </a:p>
          <a:p>
            <a:r>
              <a:rPr lang="nl-NL" dirty="0"/>
              <a:t>        BSO, andere oorzaken van POI, hypogonadisme &gt;6 md) </a:t>
            </a:r>
            <a:r>
              <a:rPr lang="nl-BE" dirty="0"/>
              <a:t> </a:t>
            </a:r>
          </a:p>
          <a:p>
            <a:endParaRPr lang="nl-BE" dirty="0"/>
          </a:p>
          <a:p>
            <a:r>
              <a:rPr lang="nl-BE" dirty="0"/>
              <a:t>HST aangeraden tot 50-55j: </a:t>
            </a:r>
          </a:p>
          <a:p>
            <a:endParaRPr lang="nl-BE" dirty="0"/>
          </a:p>
          <a:p>
            <a:r>
              <a:rPr lang="nl-BE" dirty="0"/>
              <a:t>- Preventie van </a:t>
            </a:r>
            <a:r>
              <a:rPr lang="nl-BE" dirty="0" err="1"/>
              <a:t>osteoporotische</a:t>
            </a:r>
            <a:r>
              <a:rPr lang="nl-BE" dirty="0"/>
              <a:t> fracturen</a:t>
            </a:r>
          </a:p>
          <a:p>
            <a:r>
              <a:rPr lang="nl-BE" dirty="0"/>
              <a:t>- Preventie van </a:t>
            </a:r>
            <a:r>
              <a:rPr lang="nl-BE" dirty="0" err="1"/>
              <a:t>cardiometabole</a:t>
            </a:r>
            <a:r>
              <a:rPr lang="nl-BE" dirty="0"/>
              <a:t> ziekte (BSO grootste effect) </a:t>
            </a:r>
          </a:p>
          <a:p>
            <a:r>
              <a:rPr lang="nl-BE" dirty="0"/>
              <a:t>- Preventie van (vasculaire) dementie, en behouden van </a:t>
            </a:r>
          </a:p>
          <a:p>
            <a:r>
              <a:rPr lang="nl-BE" dirty="0"/>
              <a:t>   veerkracht van hersenfuncties: cognitief, stemming, seksualiteit </a:t>
            </a:r>
          </a:p>
          <a:p>
            <a:r>
              <a:rPr lang="nl-BE" dirty="0"/>
              <a:t>- Preventie van genito-urinair syndroom van de menopauze (GSM) </a:t>
            </a:r>
          </a:p>
          <a:p>
            <a:endParaRPr lang="nl-BE" dirty="0"/>
          </a:p>
          <a:p>
            <a:endParaRPr lang="nl-BE" dirty="0"/>
          </a:p>
          <a:p>
            <a:endParaRPr lang="nl-BE" dirty="0"/>
          </a:p>
          <a:p>
            <a:r>
              <a:rPr lang="nl-BE" dirty="0"/>
              <a:t>HST wordt in deze groep gezien als bio-equivalent </a:t>
            </a:r>
          </a:p>
          <a:p>
            <a:r>
              <a:rPr lang="nl-BE" dirty="0"/>
              <a:t>met endogene oestrogenen qua benefit-risk ratio</a:t>
            </a:r>
          </a:p>
          <a:p>
            <a:r>
              <a:rPr lang="nl-BE" dirty="0"/>
              <a:t>	</a:t>
            </a:r>
          </a:p>
          <a:p>
            <a:endParaRPr lang="nl-BE" dirty="0"/>
          </a:p>
          <a:p>
            <a:endParaRPr lang="nl-BE" dirty="0"/>
          </a:p>
          <a:p>
            <a:endParaRPr lang="nl-BE" dirty="0"/>
          </a:p>
          <a:p>
            <a:r>
              <a:rPr lang="nl-BE" dirty="0"/>
              <a:t> </a:t>
            </a:r>
          </a:p>
        </p:txBody>
      </p:sp>
    </p:spTree>
    <p:extLst>
      <p:ext uri="{BB962C8B-B14F-4D97-AF65-F5344CB8AC3E}">
        <p14:creationId xmlns:p14="http://schemas.microsoft.com/office/powerpoint/2010/main" val="11685482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19EC702-2C6B-EF50-AF97-575ECBCCC56D}"/>
              </a:ext>
            </a:extLst>
          </p:cNvPr>
          <p:cNvSpPr>
            <a:spLocks noGrp="1"/>
          </p:cNvSpPr>
          <p:nvPr>
            <p:ph type="title"/>
          </p:nvPr>
        </p:nvSpPr>
        <p:spPr/>
        <p:txBody>
          <a:bodyPr/>
          <a:lstStyle/>
          <a:p>
            <a:r>
              <a:rPr lang="nl-BE" dirty="0"/>
              <a:t>Hormonale therapie</a:t>
            </a:r>
          </a:p>
        </p:txBody>
      </p:sp>
      <p:sp>
        <p:nvSpPr>
          <p:cNvPr id="3" name="Tijdelijke aanduiding voor inhoud 2">
            <a:extLst>
              <a:ext uri="{FF2B5EF4-FFF2-40B4-BE49-F238E27FC236}">
                <a16:creationId xmlns:a16="http://schemas.microsoft.com/office/drawing/2014/main" id="{D31DB67B-0060-6AAA-B5C7-A7028309E012}"/>
              </a:ext>
            </a:extLst>
          </p:cNvPr>
          <p:cNvSpPr>
            <a:spLocks noGrp="1"/>
          </p:cNvSpPr>
          <p:nvPr>
            <p:ph idx="1"/>
          </p:nvPr>
        </p:nvSpPr>
        <p:spPr/>
        <p:txBody>
          <a:bodyPr/>
          <a:lstStyle/>
          <a:p>
            <a:pPr marL="0" indent="0">
              <a:buNone/>
            </a:pPr>
            <a:r>
              <a:rPr lang="nl-BE" dirty="0"/>
              <a:t>- Welk type en dosis?  </a:t>
            </a:r>
          </a:p>
          <a:p>
            <a:pPr>
              <a:buFontTx/>
              <a:buChar char="-"/>
            </a:pPr>
            <a:r>
              <a:rPr lang="nl-BE" dirty="0"/>
              <a:t>Risico’s? </a:t>
            </a:r>
          </a:p>
          <a:p>
            <a:pPr>
              <a:buFontTx/>
              <a:buChar char="-"/>
            </a:pPr>
            <a:r>
              <a:rPr lang="nl-BE" dirty="0"/>
              <a:t>Contra-indicaties</a:t>
            </a:r>
          </a:p>
          <a:p>
            <a:pPr marL="0" indent="0">
              <a:buNone/>
            </a:pPr>
            <a:endParaRPr lang="nl-BE" dirty="0"/>
          </a:p>
        </p:txBody>
      </p:sp>
    </p:spTree>
    <p:extLst>
      <p:ext uri="{BB962C8B-B14F-4D97-AF65-F5344CB8AC3E}">
        <p14:creationId xmlns:p14="http://schemas.microsoft.com/office/powerpoint/2010/main" val="37009501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Afbeelding 10">
            <a:extLst>
              <a:ext uri="{FF2B5EF4-FFF2-40B4-BE49-F238E27FC236}">
                <a16:creationId xmlns:a16="http://schemas.microsoft.com/office/drawing/2014/main" id="{ED6378CF-701C-6CE0-30B2-90FE69D6C5E1}"/>
              </a:ext>
            </a:extLst>
          </p:cNvPr>
          <p:cNvPicPr>
            <a:picLocks noChangeAspect="1"/>
          </p:cNvPicPr>
          <p:nvPr/>
        </p:nvPicPr>
        <p:blipFill>
          <a:blip r:embed="rId3"/>
          <a:stretch>
            <a:fillRect/>
          </a:stretch>
        </p:blipFill>
        <p:spPr>
          <a:xfrm>
            <a:off x="708706" y="440871"/>
            <a:ext cx="10833464" cy="6008915"/>
          </a:xfrm>
          <a:prstGeom prst="rect">
            <a:avLst/>
          </a:prstGeom>
        </p:spPr>
      </p:pic>
    </p:spTree>
    <p:extLst>
      <p:ext uri="{BB962C8B-B14F-4D97-AF65-F5344CB8AC3E}">
        <p14:creationId xmlns:p14="http://schemas.microsoft.com/office/powerpoint/2010/main" val="3607152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81CE2A-ECEF-E8A5-AC8C-C69E18773850}"/>
              </a:ext>
            </a:extLst>
          </p:cNvPr>
          <p:cNvSpPr>
            <a:spLocks noGrp="1"/>
          </p:cNvSpPr>
          <p:nvPr>
            <p:ph type="title"/>
          </p:nvPr>
        </p:nvSpPr>
        <p:spPr/>
        <p:txBody>
          <a:bodyPr/>
          <a:lstStyle/>
          <a:p>
            <a:r>
              <a:rPr lang="nl-NL" dirty="0"/>
              <a:t>Menopauze – Welke HT?</a:t>
            </a:r>
            <a:endParaRPr lang="nl-BE" dirty="0"/>
          </a:p>
        </p:txBody>
      </p:sp>
      <p:sp>
        <p:nvSpPr>
          <p:cNvPr id="3" name="Tijdelijke aanduiding voor inhoud 2">
            <a:extLst>
              <a:ext uri="{FF2B5EF4-FFF2-40B4-BE49-F238E27FC236}">
                <a16:creationId xmlns:a16="http://schemas.microsoft.com/office/drawing/2014/main" id="{C9E8EF47-6A75-0F4A-843E-7C6B393A4F2F}"/>
              </a:ext>
            </a:extLst>
          </p:cNvPr>
          <p:cNvSpPr>
            <a:spLocks noGrp="1"/>
          </p:cNvSpPr>
          <p:nvPr>
            <p:ph idx="1"/>
          </p:nvPr>
        </p:nvSpPr>
        <p:spPr>
          <a:xfrm>
            <a:off x="838200" y="2216151"/>
            <a:ext cx="10515600" cy="3960812"/>
          </a:xfrm>
        </p:spPr>
        <p:txBody>
          <a:bodyPr/>
          <a:lstStyle/>
          <a:p>
            <a:pPr marL="0" indent="0">
              <a:buNone/>
            </a:pPr>
            <a:r>
              <a:rPr lang="nl-NL" b="1" dirty="0">
                <a:solidFill>
                  <a:schemeClr val="accent4">
                    <a:lumMod val="75000"/>
                  </a:schemeClr>
                </a:solidFill>
                <a:sym typeface="Wingdings" panose="05000000000000000000" pitchFamily="2" charset="2"/>
              </a:rPr>
              <a:t>1. OESTROGEEN</a:t>
            </a:r>
          </a:p>
          <a:p>
            <a:pPr marL="0" indent="0">
              <a:buNone/>
            </a:pPr>
            <a:endParaRPr lang="nl-NL" dirty="0">
              <a:sym typeface="Wingdings" panose="05000000000000000000" pitchFamily="2" charset="2"/>
            </a:endParaRPr>
          </a:p>
          <a:p>
            <a:pPr marL="0" indent="0">
              <a:buNone/>
            </a:pPr>
            <a:r>
              <a:rPr lang="nl-NL" dirty="0">
                <a:sym typeface="Wingdings" panose="05000000000000000000" pitchFamily="2" charset="2"/>
              </a:rPr>
              <a:t>Oestrogeen  = Estradiol</a:t>
            </a:r>
          </a:p>
          <a:p>
            <a:pPr marL="0" indent="0">
              <a:buNone/>
            </a:pPr>
            <a:endParaRPr lang="nl-BE" dirty="0"/>
          </a:p>
          <a:p>
            <a:pPr marL="0" indent="0">
              <a:buNone/>
            </a:pPr>
            <a:r>
              <a:rPr lang="nl-BE" dirty="0"/>
              <a:t>Bij aanwezigheid van uterus, in combinatie met een progestageen ter bescherming voor endometriumhyperplasie</a:t>
            </a:r>
          </a:p>
          <a:p>
            <a:pPr marL="0" indent="0">
              <a:buNone/>
            </a:pPr>
            <a:endParaRPr lang="nl-BE" dirty="0"/>
          </a:p>
          <a:p>
            <a:pPr marL="0" indent="0">
              <a:buNone/>
            </a:pPr>
            <a:r>
              <a:rPr lang="nl-NL" dirty="0">
                <a:sym typeface="Wingdings" panose="05000000000000000000" pitchFamily="2" charset="2"/>
              </a:rPr>
              <a:t>TRANSDERMAAL </a:t>
            </a:r>
            <a:r>
              <a:rPr lang="nl-NL" dirty="0" err="1">
                <a:sym typeface="Wingdings" panose="05000000000000000000" pitchFamily="2" charset="2"/>
              </a:rPr>
              <a:t>vs</a:t>
            </a:r>
            <a:r>
              <a:rPr lang="nl-NL" dirty="0">
                <a:sym typeface="Wingdings" panose="05000000000000000000" pitchFamily="2" charset="2"/>
              </a:rPr>
              <a:t> ORAAL </a:t>
            </a:r>
          </a:p>
          <a:p>
            <a:pPr marL="0" indent="0">
              <a:buNone/>
            </a:pPr>
            <a:endParaRPr lang="nl-BE" dirty="0"/>
          </a:p>
        </p:txBody>
      </p:sp>
      <p:pic>
        <p:nvPicPr>
          <p:cNvPr id="1028" name="Picture 4" descr="Contraception orale estro-progestative : quelle différence entre  éthinylestradiol et estradiol ? - ScienceDirect">
            <a:extLst>
              <a:ext uri="{FF2B5EF4-FFF2-40B4-BE49-F238E27FC236}">
                <a16:creationId xmlns:a16="http://schemas.microsoft.com/office/drawing/2014/main" id="{3A7F399F-607E-225C-D9D6-8CB9860E5B0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44034"/>
          <a:stretch>
            <a:fillRect/>
          </a:stretch>
        </p:blipFill>
        <p:spPr bwMode="auto">
          <a:xfrm>
            <a:off x="7909641" y="890588"/>
            <a:ext cx="4282359" cy="2747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42636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A1FE017-4DC9-296D-BB22-5ECDC7BF26E0}"/>
              </a:ext>
            </a:extLst>
          </p:cNvPr>
          <p:cNvSpPr>
            <a:spLocks noGrp="1"/>
          </p:cNvSpPr>
          <p:nvPr>
            <p:ph type="title"/>
          </p:nvPr>
        </p:nvSpPr>
        <p:spPr/>
        <p:txBody>
          <a:bodyPr/>
          <a:lstStyle/>
          <a:p>
            <a:r>
              <a:rPr lang="nl-BE" dirty="0"/>
              <a:t>Oestradiol: Transdermaal versus Oraal</a:t>
            </a:r>
          </a:p>
        </p:txBody>
      </p:sp>
      <p:sp>
        <p:nvSpPr>
          <p:cNvPr id="3" name="Tijdelijke aanduiding voor inhoud 2">
            <a:extLst>
              <a:ext uri="{FF2B5EF4-FFF2-40B4-BE49-F238E27FC236}">
                <a16:creationId xmlns:a16="http://schemas.microsoft.com/office/drawing/2014/main" id="{C555C893-B1D9-F80F-F785-27EE17CA61B8}"/>
              </a:ext>
            </a:extLst>
          </p:cNvPr>
          <p:cNvSpPr>
            <a:spLocks noGrp="1"/>
          </p:cNvSpPr>
          <p:nvPr>
            <p:ph idx="1"/>
          </p:nvPr>
        </p:nvSpPr>
        <p:spPr>
          <a:xfrm>
            <a:off x="838199" y="1825625"/>
            <a:ext cx="11032671" cy="4351338"/>
          </a:xfrm>
        </p:spPr>
        <p:txBody>
          <a:bodyPr/>
          <a:lstStyle/>
          <a:p>
            <a:pPr marL="0" indent="0">
              <a:buNone/>
            </a:pPr>
            <a:r>
              <a:rPr lang="nl-BE" b="1" dirty="0"/>
              <a:t>Transdermaal </a:t>
            </a:r>
          </a:p>
          <a:p>
            <a:pPr marL="0" indent="0">
              <a:buNone/>
            </a:pPr>
            <a:endParaRPr lang="nl-BE" dirty="0"/>
          </a:p>
          <a:p>
            <a:pPr>
              <a:buFontTx/>
              <a:buChar char="-"/>
            </a:pPr>
            <a:r>
              <a:rPr lang="nl-BE" dirty="0"/>
              <a:t>Geen first-pass effect van de lever :  geen invloed op vb. TBG, stollingsfactoren, lipoproteïnes. </a:t>
            </a:r>
          </a:p>
          <a:p>
            <a:pPr>
              <a:buFontTx/>
              <a:buChar char="-"/>
            </a:pPr>
            <a:r>
              <a:rPr lang="nl-BE" dirty="0"/>
              <a:t>Geen invloed van middelengebruik (roken – alcohol). </a:t>
            </a:r>
          </a:p>
          <a:p>
            <a:pPr>
              <a:buFontTx/>
              <a:buChar char="-"/>
            </a:pPr>
            <a:r>
              <a:rPr lang="nl-BE" b="1" dirty="0"/>
              <a:t>Cardiovasculair: </a:t>
            </a:r>
          </a:p>
          <a:p>
            <a:pPr marL="0" indent="0">
              <a:buNone/>
            </a:pPr>
            <a:endParaRPr lang="nl-BE" dirty="0"/>
          </a:p>
        </p:txBody>
      </p:sp>
    </p:spTree>
    <p:extLst>
      <p:ext uri="{BB962C8B-B14F-4D97-AF65-F5344CB8AC3E}">
        <p14:creationId xmlns:p14="http://schemas.microsoft.com/office/powerpoint/2010/main" val="10298671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jdelijke aanduiding voor inhoud 4">
            <a:extLst>
              <a:ext uri="{FF2B5EF4-FFF2-40B4-BE49-F238E27FC236}">
                <a16:creationId xmlns:a16="http://schemas.microsoft.com/office/drawing/2014/main" id="{B7357762-61E2-95B8-7FF3-58E48D2798FC}"/>
              </a:ext>
            </a:extLst>
          </p:cNvPr>
          <p:cNvPicPr>
            <a:picLocks noGrp="1" noChangeAspect="1"/>
          </p:cNvPicPr>
          <p:nvPr>
            <p:ph idx="1"/>
          </p:nvPr>
        </p:nvPicPr>
        <p:blipFill>
          <a:blip r:embed="rId2"/>
          <a:stretch>
            <a:fillRect/>
          </a:stretch>
        </p:blipFill>
        <p:spPr>
          <a:xfrm>
            <a:off x="435864" y="792272"/>
            <a:ext cx="11320271" cy="4874856"/>
          </a:xfrm>
          <a:prstGeom prst="rect">
            <a:avLst/>
          </a:prstGeom>
        </p:spPr>
      </p:pic>
    </p:spTree>
    <p:extLst>
      <p:ext uri="{BB962C8B-B14F-4D97-AF65-F5344CB8AC3E}">
        <p14:creationId xmlns:p14="http://schemas.microsoft.com/office/powerpoint/2010/main" val="11737679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BF7D275-E091-8FD7-41FA-56A80AA56DCE}"/>
              </a:ext>
            </a:extLst>
          </p:cNvPr>
          <p:cNvSpPr>
            <a:spLocks noGrp="1"/>
          </p:cNvSpPr>
          <p:nvPr>
            <p:ph type="title"/>
          </p:nvPr>
        </p:nvSpPr>
        <p:spPr>
          <a:xfrm>
            <a:off x="838200" y="277586"/>
            <a:ext cx="10515600" cy="2008413"/>
          </a:xfrm>
        </p:spPr>
        <p:txBody>
          <a:bodyPr>
            <a:normAutofit fontScale="90000"/>
          </a:bodyPr>
          <a:lstStyle/>
          <a:p>
            <a:r>
              <a:rPr lang="nl-BE" sz="2200" b="1" dirty="0"/>
              <a:t>Transdermaal</a:t>
            </a:r>
            <a:r>
              <a:rPr lang="nl-BE" sz="2000" b="1" dirty="0"/>
              <a:t>:</a:t>
            </a:r>
            <a:br>
              <a:rPr lang="nl-BE" sz="2000" dirty="0"/>
            </a:br>
            <a:r>
              <a:rPr lang="nl-BE" sz="2000" b="1" dirty="0"/>
              <a:t>- Geen </a:t>
            </a:r>
            <a:r>
              <a:rPr lang="nl-BE" sz="2000" dirty="0"/>
              <a:t>verhoogd risico DVT-PE en CVA bij </a:t>
            </a:r>
            <a:r>
              <a:rPr lang="nl-BE" sz="2000" b="1" dirty="0"/>
              <a:t>lage en ‘</a:t>
            </a:r>
            <a:r>
              <a:rPr lang="nl-BE" sz="2000" b="1" dirty="0" err="1"/>
              <a:t>mid</a:t>
            </a:r>
            <a:r>
              <a:rPr lang="nl-BE" sz="2000" b="1" dirty="0"/>
              <a:t>-range’ dosis (&lt;50µg/dag)</a:t>
            </a:r>
            <a:br>
              <a:rPr lang="nl-BE" sz="2000" b="1" dirty="0"/>
            </a:br>
            <a:br>
              <a:rPr lang="nl-BE" sz="2000" b="1" dirty="0"/>
            </a:br>
            <a:r>
              <a:rPr lang="nl-BE" sz="2200" b="1" dirty="0"/>
              <a:t>Oraal: </a:t>
            </a:r>
            <a:br>
              <a:rPr lang="nl-BE" sz="2000" dirty="0"/>
            </a:br>
            <a:r>
              <a:rPr lang="nl-BE" sz="2000" dirty="0"/>
              <a:t>- </a:t>
            </a:r>
            <a:r>
              <a:rPr lang="nl-BE" sz="2000" dirty="0">
                <a:latin typeface="Calibri" panose="020F0502020204030204" pitchFamily="34" charset="0"/>
              </a:rPr>
              <a:t>meer veneuze trombo-embolie bij </a:t>
            </a:r>
            <a:r>
              <a:rPr lang="nl-BE" sz="2000" b="1" dirty="0">
                <a:latin typeface="Calibri" panose="020F0502020204030204" pitchFamily="34" charset="0"/>
              </a:rPr>
              <a:t>alle leeftijdsgroepen </a:t>
            </a:r>
            <a:br>
              <a:rPr lang="nl-BE" sz="2000" dirty="0">
                <a:latin typeface="Calibri" panose="020F0502020204030204" pitchFamily="34" charset="0"/>
              </a:rPr>
            </a:br>
            <a:r>
              <a:rPr lang="nl-BE" sz="2000" dirty="0">
                <a:latin typeface="Calibri" panose="020F0502020204030204" pitchFamily="34" charset="0"/>
              </a:rPr>
              <a:t>- meer </a:t>
            </a:r>
            <a:r>
              <a:rPr lang="nl-BE" sz="2000" dirty="0" err="1">
                <a:latin typeface="Calibri" panose="020F0502020204030204" pitchFamily="34" charset="0"/>
              </a:rPr>
              <a:t>CVA’s</a:t>
            </a:r>
            <a:r>
              <a:rPr lang="nl-BE" sz="2000" dirty="0">
                <a:latin typeface="Calibri" panose="020F0502020204030204" pitchFamily="34" charset="0"/>
              </a:rPr>
              <a:t>  (vanaf 60 j)</a:t>
            </a:r>
            <a:br>
              <a:rPr lang="nl-BE" sz="2000" dirty="0">
                <a:latin typeface="Calibri" panose="020F0502020204030204" pitchFamily="34" charset="0"/>
              </a:rPr>
            </a:br>
            <a:r>
              <a:rPr lang="nl-BE" sz="2000" dirty="0">
                <a:latin typeface="Calibri" panose="020F0502020204030204" pitchFamily="34" charset="0"/>
              </a:rPr>
              <a:t>- meer coronaire events vanaf 70 jaar of bij bestaand coronair lijden </a:t>
            </a:r>
            <a:endParaRPr lang="nl-BE" sz="2000" dirty="0"/>
          </a:p>
        </p:txBody>
      </p:sp>
      <p:pic>
        <p:nvPicPr>
          <p:cNvPr id="4" name="Tijdelijke aanduiding voor inhoud 3">
            <a:extLst>
              <a:ext uri="{FF2B5EF4-FFF2-40B4-BE49-F238E27FC236}">
                <a16:creationId xmlns:a16="http://schemas.microsoft.com/office/drawing/2014/main" id="{C3719315-56CF-7750-566D-089AE0C0D355}"/>
              </a:ext>
            </a:extLst>
          </p:cNvPr>
          <p:cNvPicPr>
            <a:picLocks noGrp="1" noChangeAspect="1"/>
          </p:cNvPicPr>
          <p:nvPr>
            <p:ph idx="1"/>
          </p:nvPr>
        </p:nvPicPr>
        <p:blipFill>
          <a:blip r:embed="rId3"/>
          <a:stretch>
            <a:fillRect/>
          </a:stretch>
        </p:blipFill>
        <p:spPr>
          <a:xfrm>
            <a:off x="838200" y="2436404"/>
            <a:ext cx="10515600" cy="3750266"/>
          </a:xfrm>
          <a:prstGeom prst="rect">
            <a:avLst/>
          </a:prstGeom>
        </p:spPr>
      </p:pic>
    </p:spTree>
    <p:extLst>
      <p:ext uri="{BB962C8B-B14F-4D97-AF65-F5344CB8AC3E}">
        <p14:creationId xmlns:p14="http://schemas.microsoft.com/office/powerpoint/2010/main" val="37002653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54C2D06-219A-1A73-4442-9D3EC96BA8FD}"/>
              </a:ext>
            </a:extLst>
          </p:cNvPr>
          <p:cNvSpPr>
            <a:spLocks noGrp="1"/>
          </p:cNvSpPr>
          <p:nvPr>
            <p:ph type="title"/>
          </p:nvPr>
        </p:nvSpPr>
        <p:spPr/>
        <p:txBody>
          <a:bodyPr/>
          <a:lstStyle/>
          <a:p>
            <a:r>
              <a:rPr lang="nl-NL" dirty="0"/>
              <a:t>HST – Dosis?</a:t>
            </a:r>
            <a:endParaRPr lang="nl-BE" dirty="0"/>
          </a:p>
        </p:txBody>
      </p:sp>
      <p:sp>
        <p:nvSpPr>
          <p:cNvPr id="8" name="Tekstvak 7">
            <a:extLst>
              <a:ext uri="{FF2B5EF4-FFF2-40B4-BE49-F238E27FC236}">
                <a16:creationId xmlns:a16="http://schemas.microsoft.com/office/drawing/2014/main" id="{1B18DC44-237A-57DF-D2D5-584352B9D52A}"/>
              </a:ext>
            </a:extLst>
          </p:cNvPr>
          <p:cNvSpPr txBox="1"/>
          <p:nvPr/>
        </p:nvSpPr>
        <p:spPr>
          <a:xfrm>
            <a:off x="608123" y="4731640"/>
            <a:ext cx="11583877" cy="2031325"/>
          </a:xfrm>
          <a:prstGeom prst="rect">
            <a:avLst/>
          </a:prstGeom>
          <a:noFill/>
        </p:spPr>
        <p:txBody>
          <a:bodyPr wrap="none" rtlCol="0">
            <a:spAutoFit/>
          </a:bodyPr>
          <a:lstStyle/>
          <a:p>
            <a:pPr marL="285750" indent="-285750">
              <a:buFontTx/>
              <a:buChar char="-"/>
            </a:pPr>
            <a:r>
              <a:rPr lang="nl-NL" dirty="0"/>
              <a:t>lage dosis starten  (NIET bij POI: </a:t>
            </a:r>
            <a:r>
              <a:rPr lang="nl-BE" dirty="0"/>
              <a:t>2mg estradiol (oraal) of  1mg TD – 200mg progesteron (</a:t>
            </a:r>
            <a:r>
              <a:rPr lang="nl-BE" dirty="0" err="1"/>
              <a:t>cyclish</a:t>
            </a:r>
            <a:r>
              <a:rPr lang="nl-BE" dirty="0"/>
              <a:t> eerste 14 dagen) </a:t>
            </a:r>
            <a:endParaRPr lang="nl-NL" dirty="0"/>
          </a:p>
          <a:p>
            <a:pPr marL="285750" indent="-285750">
              <a:buFontTx/>
              <a:buChar char="-"/>
            </a:pPr>
            <a:r>
              <a:rPr lang="nl-NL" dirty="0"/>
              <a:t>onvoldoende klinische respons? </a:t>
            </a:r>
          </a:p>
          <a:p>
            <a:r>
              <a:rPr lang="nl-NL" dirty="0"/>
              <a:t>	- dosis ophogen (tenzij reeds max dosis)</a:t>
            </a:r>
          </a:p>
          <a:p>
            <a:r>
              <a:rPr lang="nl-NL" dirty="0"/>
              <a:t>	- switch naar transdermaal</a:t>
            </a:r>
          </a:p>
          <a:p>
            <a:r>
              <a:rPr lang="nl-NL" dirty="0"/>
              <a:t>	- bloedspiegel bepaling te overwegen , adequate opname? </a:t>
            </a:r>
          </a:p>
          <a:p>
            <a:r>
              <a:rPr lang="nl-NL" dirty="0"/>
              <a:t>	- andere onderliggende oorzaken? </a:t>
            </a:r>
          </a:p>
          <a:p>
            <a:r>
              <a:rPr lang="nl-NL" dirty="0"/>
              <a:t>- Cave </a:t>
            </a:r>
            <a:r>
              <a:rPr lang="nl-NL" b="1" dirty="0"/>
              <a:t>middelen gebruik </a:t>
            </a:r>
            <a:r>
              <a:rPr lang="nl-NL" dirty="0"/>
              <a:t>: roken = minder effect oraal oestradiol, alcohol = versterkte werking oraal oestradiol</a:t>
            </a:r>
            <a:endParaRPr lang="nl-BE" dirty="0"/>
          </a:p>
        </p:txBody>
      </p:sp>
      <p:pic>
        <p:nvPicPr>
          <p:cNvPr id="11" name="Tijdelijke aanduiding voor inhoud 10">
            <a:extLst>
              <a:ext uri="{FF2B5EF4-FFF2-40B4-BE49-F238E27FC236}">
                <a16:creationId xmlns:a16="http://schemas.microsoft.com/office/drawing/2014/main" id="{9D3B75E8-47BB-6B6D-6CDA-5B7F7859DE52}"/>
              </a:ext>
            </a:extLst>
          </p:cNvPr>
          <p:cNvPicPr>
            <a:picLocks noGrp="1" noChangeAspect="1"/>
          </p:cNvPicPr>
          <p:nvPr>
            <p:ph idx="1"/>
          </p:nvPr>
        </p:nvPicPr>
        <p:blipFill>
          <a:blip r:embed="rId3"/>
          <a:stretch>
            <a:fillRect/>
          </a:stretch>
        </p:blipFill>
        <p:spPr>
          <a:xfrm>
            <a:off x="1907031" y="1690688"/>
            <a:ext cx="8726116" cy="2844736"/>
          </a:xfrm>
          <a:prstGeom prst="rect">
            <a:avLst/>
          </a:prstGeom>
        </p:spPr>
      </p:pic>
    </p:spTree>
    <p:extLst>
      <p:ext uri="{BB962C8B-B14F-4D97-AF65-F5344CB8AC3E}">
        <p14:creationId xmlns:p14="http://schemas.microsoft.com/office/powerpoint/2010/main" val="33967465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E43BCABF-8844-BE06-F1B7-3D12BE323ADE}"/>
              </a:ext>
            </a:extLst>
          </p:cNvPr>
          <p:cNvSpPr>
            <a:spLocks noGrp="1"/>
          </p:cNvSpPr>
          <p:nvPr>
            <p:ph type="title"/>
          </p:nvPr>
        </p:nvSpPr>
        <p:spPr>
          <a:xfrm>
            <a:off x="838200" y="365125"/>
            <a:ext cx="10515600" cy="1325563"/>
          </a:xfrm>
        </p:spPr>
        <p:txBody>
          <a:bodyPr/>
          <a:lstStyle/>
          <a:p>
            <a:r>
              <a:rPr lang="nl-NL" dirty="0" err="1"/>
              <a:t>Menopause</a:t>
            </a:r>
            <a:r>
              <a:rPr lang="nl-NL" dirty="0"/>
              <a:t> – Welke HT?</a:t>
            </a:r>
            <a:endParaRPr lang="nl-BE" dirty="0"/>
          </a:p>
        </p:txBody>
      </p:sp>
      <p:sp>
        <p:nvSpPr>
          <p:cNvPr id="5" name="Tijdelijke aanduiding voor inhoud 2">
            <a:extLst>
              <a:ext uri="{FF2B5EF4-FFF2-40B4-BE49-F238E27FC236}">
                <a16:creationId xmlns:a16="http://schemas.microsoft.com/office/drawing/2014/main" id="{5FF0895E-7A2F-675A-428B-4DDE1D582EA0}"/>
              </a:ext>
            </a:extLst>
          </p:cNvPr>
          <p:cNvSpPr>
            <a:spLocks noGrp="1"/>
          </p:cNvSpPr>
          <p:nvPr>
            <p:ph idx="1"/>
          </p:nvPr>
        </p:nvSpPr>
        <p:spPr>
          <a:xfrm>
            <a:off x="838200" y="1825625"/>
            <a:ext cx="10515600" cy="4351338"/>
          </a:xfrm>
        </p:spPr>
        <p:txBody>
          <a:bodyPr/>
          <a:lstStyle/>
          <a:p>
            <a:pPr marL="0" indent="0">
              <a:buNone/>
            </a:pPr>
            <a:r>
              <a:rPr lang="nl-NL" b="1" dirty="0">
                <a:solidFill>
                  <a:schemeClr val="accent4">
                    <a:lumMod val="75000"/>
                  </a:schemeClr>
                </a:solidFill>
                <a:sym typeface="Wingdings" panose="05000000000000000000" pitchFamily="2" charset="2"/>
              </a:rPr>
              <a:t>2. PROGESTAGEEN</a:t>
            </a:r>
          </a:p>
          <a:p>
            <a:pPr marL="514350" indent="-514350">
              <a:buAutoNum type="arabicPeriod"/>
            </a:pPr>
            <a:endParaRPr lang="nl-NL" dirty="0">
              <a:sym typeface="Wingdings" panose="05000000000000000000" pitchFamily="2" charset="2"/>
            </a:endParaRPr>
          </a:p>
          <a:p>
            <a:pPr>
              <a:buFontTx/>
              <a:buChar char="-"/>
            </a:pPr>
            <a:r>
              <a:rPr lang="nl-NL" dirty="0">
                <a:sym typeface="Wingdings" panose="05000000000000000000" pitchFamily="2" charset="2"/>
              </a:rPr>
              <a:t>Enkel indien uterus aanwezig, gezien bijkomend nadelig effect borstkanker .</a:t>
            </a:r>
          </a:p>
          <a:p>
            <a:pPr marL="0" indent="0">
              <a:buNone/>
            </a:pPr>
            <a:endParaRPr lang="nl-NL" dirty="0">
              <a:sym typeface="Wingdings" panose="05000000000000000000" pitchFamily="2" charset="2"/>
            </a:endParaRPr>
          </a:p>
          <a:p>
            <a:pPr marL="0" indent="0">
              <a:buNone/>
            </a:pPr>
            <a:r>
              <a:rPr lang="nl-NL" b="1" dirty="0">
                <a:sym typeface="Wingdings" panose="05000000000000000000" pitchFamily="2" charset="2"/>
              </a:rPr>
              <a:t>-  </a:t>
            </a:r>
            <a:r>
              <a:rPr lang="nl-BE" b="1" dirty="0"/>
              <a:t>Voorkeur continu schema </a:t>
            </a:r>
            <a:r>
              <a:rPr lang="nl-BE" dirty="0"/>
              <a:t>(</a:t>
            </a:r>
            <a:r>
              <a:rPr lang="nl-BE" dirty="0" err="1"/>
              <a:t>continuous</a:t>
            </a:r>
            <a:r>
              <a:rPr lang="nl-BE" dirty="0"/>
              <a:t> </a:t>
            </a:r>
            <a:r>
              <a:rPr lang="nl-BE" dirty="0" err="1"/>
              <a:t>combined</a:t>
            </a:r>
            <a:r>
              <a:rPr lang="nl-BE" dirty="0"/>
              <a:t> = C-C)</a:t>
            </a:r>
          </a:p>
          <a:p>
            <a:pPr lvl="1"/>
            <a:r>
              <a:rPr lang="nl-BE" dirty="0"/>
              <a:t>Bij postmenopauze (&gt;1j na laatste menses)</a:t>
            </a:r>
          </a:p>
          <a:p>
            <a:pPr lvl="1"/>
            <a:r>
              <a:rPr lang="nl-BE" dirty="0" err="1"/>
              <a:t>Owv</a:t>
            </a:r>
            <a:r>
              <a:rPr lang="nl-BE" dirty="0"/>
              <a:t> minder risico op endometriumhyperplasie</a:t>
            </a:r>
          </a:p>
          <a:p>
            <a:pPr>
              <a:buFontTx/>
              <a:buChar char="-"/>
            </a:pPr>
            <a:endParaRPr lang="nl-BE" dirty="0"/>
          </a:p>
        </p:txBody>
      </p:sp>
    </p:spTree>
    <p:extLst>
      <p:ext uri="{BB962C8B-B14F-4D97-AF65-F5344CB8AC3E}">
        <p14:creationId xmlns:p14="http://schemas.microsoft.com/office/powerpoint/2010/main" val="11145574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92CDC34B-59BF-B14D-B0BD-87F31D781040}"/>
              </a:ext>
            </a:extLst>
          </p:cNvPr>
          <p:cNvSpPr>
            <a:spLocks noGrp="1"/>
          </p:cNvSpPr>
          <p:nvPr>
            <p:ph idx="1"/>
          </p:nvPr>
        </p:nvSpPr>
        <p:spPr>
          <a:xfrm>
            <a:off x="315310" y="2443772"/>
            <a:ext cx="5675587" cy="4049103"/>
          </a:xfrm>
        </p:spPr>
        <p:txBody>
          <a:bodyPr>
            <a:normAutofit fontScale="92500" lnSpcReduction="10000"/>
          </a:bodyPr>
          <a:lstStyle/>
          <a:p>
            <a:pPr marL="0" indent="0">
              <a:buNone/>
            </a:pPr>
            <a:r>
              <a:rPr lang="nl-BE" b="1" dirty="0"/>
              <a:t>BASIS</a:t>
            </a:r>
            <a:r>
              <a:rPr lang="nl-BE" dirty="0"/>
              <a:t>:</a:t>
            </a:r>
          </a:p>
          <a:p>
            <a:pPr marL="914400" lvl="1" indent="-457200">
              <a:buFont typeface="+mj-lt"/>
              <a:buAutoNum type="arabicPeriod"/>
            </a:pPr>
            <a:r>
              <a:rPr lang="nl-BE" dirty="0">
                <a:solidFill>
                  <a:srgbClr val="00B050"/>
                </a:solidFill>
              </a:rPr>
              <a:t>Progesteron</a:t>
            </a:r>
            <a:r>
              <a:rPr lang="nl-BE" dirty="0"/>
              <a:t> (Utrogestan®, Progebel®, Bijuva®)</a:t>
            </a:r>
          </a:p>
          <a:p>
            <a:pPr lvl="2"/>
            <a:r>
              <a:rPr lang="nl-BE" dirty="0"/>
              <a:t>Cyclisch 200mg</a:t>
            </a:r>
          </a:p>
          <a:p>
            <a:pPr lvl="2"/>
            <a:r>
              <a:rPr lang="nl-BE" dirty="0"/>
              <a:t>Continu 100mg</a:t>
            </a:r>
          </a:p>
          <a:p>
            <a:pPr marL="914400" lvl="1" indent="-457200">
              <a:buFont typeface="+mj-lt"/>
              <a:buAutoNum type="arabicPeriod"/>
            </a:pPr>
            <a:r>
              <a:rPr lang="nl-BE" dirty="0">
                <a:solidFill>
                  <a:srgbClr val="00B050"/>
                </a:solidFill>
              </a:rPr>
              <a:t>Dydrogesteron</a:t>
            </a:r>
            <a:r>
              <a:rPr lang="nl-BE" dirty="0"/>
              <a:t> (Femoston®)</a:t>
            </a:r>
          </a:p>
          <a:p>
            <a:pPr lvl="2"/>
            <a:r>
              <a:rPr lang="nl-BE" dirty="0"/>
              <a:t>Cyclisch 10mg</a:t>
            </a:r>
          </a:p>
          <a:p>
            <a:pPr lvl="2"/>
            <a:r>
              <a:rPr lang="nl-BE" dirty="0"/>
              <a:t>Continu 5mg</a:t>
            </a:r>
          </a:p>
          <a:p>
            <a:pPr marL="914400" lvl="1" indent="-457200">
              <a:buFont typeface="+mj-lt"/>
              <a:buAutoNum type="arabicPeriod"/>
            </a:pPr>
            <a:r>
              <a:rPr lang="nl-BE" dirty="0">
                <a:solidFill>
                  <a:srgbClr val="00B050"/>
                </a:solidFill>
              </a:rPr>
              <a:t>Mirena</a:t>
            </a:r>
            <a:r>
              <a:rPr lang="nl-BE" dirty="0"/>
              <a:t>®</a:t>
            </a:r>
          </a:p>
          <a:p>
            <a:pPr lvl="2"/>
            <a:r>
              <a:rPr lang="nl-BE" dirty="0"/>
              <a:t>Niet noodzakelijk veiliger voor borstkanker</a:t>
            </a:r>
          </a:p>
          <a:p>
            <a:pPr lvl="2"/>
            <a:r>
              <a:rPr lang="nl-BE" dirty="0"/>
              <a:t>Wisselen om de </a:t>
            </a:r>
            <a:r>
              <a:rPr lang="nl-BE" b="1" dirty="0"/>
              <a:t>5jaar</a:t>
            </a:r>
            <a:r>
              <a:rPr lang="nl-BE" dirty="0"/>
              <a:t> voor goede endometriumprotectie</a:t>
            </a:r>
          </a:p>
        </p:txBody>
      </p:sp>
      <p:sp>
        <p:nvSpPr>
          <p:cNvPr id="5" name="Tekstvak 4">
            <a:extLst>
              <a:ext uri="{FF2B5EF4-FFF2-40B4-BE49-F238E27FC236}">
                <a16:creationId xmlns:a16="http://schemas.microsoft.com/office/drawing/2014/main" id="{0A55D950-013A-A34C-B996-84FC2D8A87B7}"/>
              </a:ext>
            </a:extLst>
          </p:cNvPr>
          <p:cNvSpPr txBox="1"/>
          <p:nvPr/>
        </p:nvSpPr>
        <p:spPr>
          <a:xfrm>
            <a:off x="6201105" y="2267720"/>
            <a:ext cx="5675587" cy="4401205"/>
          </a:xfrm>
          <a:prstGeom prst="rect">
            <a:avLst/>
          </a:prstGeom>
          <a:noFill/>
        </p:spPr>
        <p:txBody>
          <a:bodyPr wrap="square" rtlCol="0">
            <a:spAutoFit/>
          </a:bodyPr>
          <a:lstStyle/>
          <a:p>
            <a:pPr marL="285750" indent="-285750">
              <a:buFont typeface="Arial" panose="020B0604020202020204" pitchFamily="34" charset="0"/>
              <a:buChar char="•"/>
            </a:pPr>
            <a:r>
              <a:rPr lang="nl-BE" sz="2800" dirty="0"/>
              <a:t>Igv </a:t>
            </a:r>
            <a:r>
              <a:rPr lang="nl-BE" sz="2800" b="1" dirty="0"/>
              <a:t>hyperandrogene</a:t>
            </a:r>
            <a:r>
              <a:rPr lang="nl-BE" sz="2800" dirty="0"/>
              <a:t> klachten (haaruitval ed), denk aan:</a:t>
            </a:r>
          </a:p>
          <a:p>
            <a:pPr marL="742950" lvl="1" indent="-285750">
              <a:buFont typeface="Arial" panose="020B0604020202020204" pitchFamily="34" charset="0"/>
              <a:buChar char="•"/>
            </a:pPr>
            <a:r>
              <a:rPr lang="nl-BE" sz="2000" u="sng" dirty="0"/>
              <a:t>Cyproteronacetaat</a:t>
            </a:r>
            <a:r>
              <a:rPr lang="nl-BE" sz="2000" dirty="0"/>
              <a:t> (magistraal)</a:t>
            </a:r>
          </a:p>
          <a:p>
            <a:pPr marL="742950" lvl="1" indent="-285750">
              <a:buFont typeface="Arial" panose="020B0604020202020204" pitchFamily="34" charset="0"/>
              <a:buChar char="•"/>
            </a:pPr>
            <a:r>
              <a:rPr lang="nl-BE" sz="2000" u="sng" dirty="0"/>
              <a:t>Dienogest</a:t>
            </a:r>
            <a:r>
              <a:rPr lang="nl-BE" sz="2000" dirty="0"/>
              <a:t> (Laclimella®, Velbienne®)</a:t>
            </a:r>
          </a:p>
          <a:p>
            <a:pPr marL="742950" lvl="1" indent="-285750">
              <a:buFont typeface="Arial" panose="020B0604020202020204" pitchFamily="34" charset="0"/>
              <a:buChar char="•"/>
            </a:pPr>
            <a:r>
              <a:rPr lang="nl-BE" sz="2000" u="sng" dirty="0"/>
              <a:t>Drospirenone</a:t>
            </a:r>
            <a:r>
              <a:rPr lang="nl-BE" sz="2000" dirty="0"/>
              <a:t> (Angeliq®, Klimidex®, )</a:t>
            </a:r>
          </a:p>
          <a:p>
            <a:pPr marL="742950" lvl="1" indent="-285750">
              <a:buFont typeface="Arial" panose="020B0604020202020204" pitchFamily="34" charset="0"/>
              <a:buChar char="•"/>
            </a:pPr>
            <a:r>
              <a:rPr lang="nl-BE" sz="2000" dirty="0">
                <a:solidFill>
                  <a:srgbClr val="C00000"/>
                </a:solidFill>
              </a:rPr>
              <a:t>Mirena vermijden</a:t>
            </a:r>
          </a:p>
          <a:p>
            <a:pPr marL="742950" lvl="1" indent="-285750">
              <a:buFont typeface="Arial" panose="020B0604020202020204" pitchFamily="34" charset="0"/>
              <a:buChar char="•"/>
            </a:pPr>
            <a:endParaRPr lang="nl-BE" sz="2800" dirty="0"/>
          </a:p>
          <a:p>
            <a:pPr marL="285750" indent="-285750">
              <a:buFont typeface="Arial" panose="020B0604020202020204" pitchFamily="34" charset="0"/>
              <a:buChar char="•"/>
            </a:pPr>
            <a:r>
              <a:rPr lang="nl-BE" sz="2800" dirty="0"/>
              <a:t>Igv </a:t>
            </a:r>
            <a:r>
              <a:rPr lang="nl-BE" sz="2800" b="1" dirty="0"/>
              <a:t>asthenie/laag seksueel verlangen</a:t>
            </a:r>
            <a:r>
              <a:rPr lang="nl-BE" sz="2800" dirty="0"/>
              <a:t>, denk aan:</a:t>
            </a:r>
          </a:p>
          <a:p>
            <a:pPr marL="742950" lvl="1" indent="-285750">
              <a:buFont typeface="Arial" panose="020B0604020202020204" pitchFamily="34" charset="0"/>
              <a:buChar char="•"/>
            </a:pPr>
            <a:r>
              <a:rPr lang="nl-BE" sz="2000" u="sng" dirty="0"/>
              <a:t>Tibolone</a:t>
            </a:r>
            <a:r>
              <a:rPr lang="nl-BE" sz="2000" dirty="0"/>
              <a:t> (Heria®, Livial®, Sempreluna®)</a:t>
            </a:r>
          </a:p>
          <a:p>
            <a:pPr marL="742950" lvl="1" indent="-285750">
              <a:buFont typeface="Arial" panose="020B0604020202020204" pitchFamily="34" charset="0"/>
              <a:buChar char="•"/>
            </a:pPr>
            <a:r>
              <a:rPr lang="nl-BE" sz="2000" u="sng" dirty="0"/>
              <a:t>Norethisteronacetaat</a:t>
            </a:r>
            <a:r>
              <a:rPr lang="nl-BE" sz="2000" dirty="0"/>
              <a:t> (Activelle®, Kliogest®, Trisequenst®)</a:t>
            </a:r>
          </a:p>
        </p:txBody>
      </p:sp>
      <p:sp>
        <p:nvSpPr>
          <p:cNvPr id="7" name="Titel 1">
            <a:extLst>
              <a:ext uri="{FF2B5EF4-FFF2-40B4-BE49-F238E27FC236}">
                <a16:creationId xmlns:a16="http://schemas.microsoft.com/office/drawing/2014/main" id="{7828039D-1F90-ECDB-0E4E-9B103A529219}"/>
              </a:ext>
            </a:extLst>
          </p:cNvPr>
          <p:cNvSpPr>
            <a:spLocks noGrp="1"/>
          </p:cNvSpPr>
          <p:nvPr>
            <p:ph type="title"/>
          </p:nvPr>
        </p:nvSpPr>
        <p:spPr>
          <a:xfrm>
            <a:off x="838200" y="365125"/>
            <a:ext cx="10515600" cy="1325563"/>
          </a:xfrm>
        </p:spPr>
        <p:txBody>
          <a:bodyPr/>
          <a:lstStyle/>
          <a:p>
            <a:r>
              <a:rPr lang="nl-NL" dirty="0" err="1"/>
              <a:t>Menopause</a:t>
            </a:r>
            <a:r>
              <a:rPr lang="nl-NL" dirty="0"/>
              <a:t> – Welke HT?</a:t>
            </a:r>
            <a:endParaRPr lang="nl-BE" dirty="0"/>
          </a:p>
        </p:txBody>
      </p:sp>
      <p:sp>
        <p:nvSpPr>
          <p:cNvPr id="8" name="Tekstvak 7">
            <a:extLst>
              <a:ext uri="{FF2B5EF4-FFF2-40B4-BE49-F238E27FC236}">
                <a16:creationId xmlns:a16="http://schemas.microsoft.com/office/drawing/2014/main" id="{019F5FC7-268D-2164-7EF7-C5A1DD391D44}"/>
              </a:ext>
            </a:extLst>
          </p:cNvPr>
          <p:cNvSpPr txBox="1"/>
          <p:nvPr/>
        </p:nvSpPr>
        <p:spPr>
          <a:xfrm>
            <a:off x="315310" y="1690954"/>
            <a:ext cx="3874477" cy="523220"/>
          </a:xfrm>
          <a:prstGeom prst="rect">
            <a:avLst/>
          </a:prstGeom>
          <a:noFill/>
        </p:spPr>
        <p:txBody>
          <a:bodyPr wrap="square" rtlCol="0">
            <a:spAutoFit/>
          </a:bodyPr>
          <a:lstStyle/>
          <a:p>
            <a:r>
              <a:rPr lang="nl-NL" sz="2800" b="1" dirty="0">
                <a:solidFill>
                  <a:schemeClr val="accent1"/>
                </a:solidFill>
              </a:rPr>
              <a:t>2. </a:t>
            </a:r>
            <a:r>
              <a:rPr lang="nl-NL" sz="2800" b="1" dirty="0">
                <a:solidFill>
                  <a:schemeClr val="accent4">
                    <a:lumMod val="75000"/>
                  </a:schemeClr>
                </a:solidFill>
              </a:rPr>
              <a:t>PROGESTAGEEN</a:t>
            </a:r>
            <a:r>
              <a:rPr lang="nl-NL" sz="2800" b="1" dirty="0">
                <a:solidFill>
                  <a:schemeClr val="accent1"/>
                </a:solidFill>
              </a:rPr>
              <a:t> </a:t>
            </a:r>
            <a:endParaRPr lang="nl-BE" sz="2800" b="1" dirty="0">
              <a:solidFill>
                <a:schemeClr val="accent1"/>
              </a:solidFill>
            </a:endParaRPr>
          </a:p>
        </p:txBody>
      </p:sp>
    </p:spTree>
    <p:extLst>
      <p:ext uri="{BB962C8B-B14F-4D97-AF65-F5344CB8AC3E}">
        <p14:creationId xmlns:p14="http://schemas.microsoft.com/office/powerpoint/2010/main" val="3407348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a:extLst>
              <a:ext uri="{FF2B5EF4-FFF2-40B4-BE49-F238E27FC236}">
                <a16:creationId xmlns:a16="http://schemas.microsoft.com/office/drawing/2014/main" id="{E94D2594-9A32-4A12-4EC2-C3F666A090C1}"/>
              </a:ext>
            </a:extLst>
          </p:cNvPr>
          <p:cNvSpPr txBox="1"/>
          <p:nvPr/>
        </p:nvSpPr>
        <p:spPr>
          <a:xfrm>
            <a:off x="516673" y="835152"/>
            <a:ext cx="10816683" cy="461665"/>
          </a:xfrm>
          <a:prstGeom prst="rect">
            <a:avLst/>
          </a:prstGeom>
          <a:noFill/>
        </p:spPr>
        <p:txBody>
          <a:bodyPr wrap="square" rtlCol="0">
            <a:spAutoFit/>
          </a:bodyPr>
          <a:lstStyle/>
          <a:p>
            <a:r>
              <a:rPr lang="nl-BE" sz="2400" dirty="0"/>
              <a:t>Trombo-embolie</a:t>
            </a:r>
          </a:p>
        </p:txBody>
      </p:sp>
      <p:sp>
        <p:nvSpPr>
          <p:cNvPr id="6" name="Tekstvak 5">
            <a:extLst>
              <a:ext uri="{FF2B5EF4-FFF2-40B4-BE49-F238E27FC236}">
                <a16:creationId xmlns:a16="http://schemas.microsoft.com/office/drawing/2014/main" id="{A816A4F4-C255-4F06-EEFB-5BB557D89EF8}"/>
              </a:ext>
            </a:extLst>
          </p:cNvPr>
          <p:cNvSpPr txBox="1"/>
          <p:nvPr/>
        </p:nvSpPr>
        <p:spPr>
          <a:xfrm>
            <a:off x="897146" y="3176495"/>
            <a:ext cx="5152385" cy="553998"/>
          </a:xfrm>
          <a:prstGeom prst="rect">
            <a:avLst/>
          </a:prstGeom>
          <a:noFill/>
        </p:spPr>
        <p:txBody>
          <a:bodyPr wrap="square" rtlCol="0">
            <a:spAutoFit/>
          </a:bodyPr>
          <a:lstStyle/>
          <a:p>
            <a:r>
              <a:rPr lang="en-GB" altLang="fr-FR" sz="1200" b="1" dirty="0">
                <a:latin typeface="Arial" panose="020B0604020202020204" pitchFamily="34" charset="0"/>
              </a:rPr>
              <a:t>Yana Vinogradova et al. BMJ 2019;364:bmj.k4810</a:t>
            </a:r>
          </a:p>
          <a:p>
            <a:endParaRPr lang="nl-BE" dirty="0"/>
          </a:p>
        </p:txBody>
      </p:sp>
      <p:pic>
        <p:nvPicPr>
          <p:cNvPr id="7" name="Picture 3">
            <a:extLst>
              <a:ext uri="{FF2B5EF4-FFF2-40B4-BE49-F238E27FC236}">
                <a16:creationId xmlns:a16="http://schemas.microsoft.com/office/drawing/2014/main" id="{6402913A-516A-22EA-4905-99EFDDD8CA5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22942" y="157057"/>
            <a:ext cx="5159553" cy="626203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Rechthoek 1">
            <a:extLst>
              <a:ext uri="{FF2B5EF4-FFF2-40B4-BE49-F238E27FC236}">
                <a16:creationId xmlns:a16="http://schemas.microsoft.com/office/drawing/2014/main" id="{8140A0D1-B651-BBA2-EFCB-0767948FB54E}"/>
              </a:ext>
            </a:extLst>
          </p:cNvPr>
          <p:cNvSpPr/>
          <p:nvPr/>
        </p:nvSpPr>
        <p:spPr>
          <a:xfrm>
            <a:off x="6522942" y="5803392"/>
            <a:ext cx="5152385" cy="40011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3" name="Tekstvak 2">
            <a:extLst>
              <a:ext uri="{FF2B5EF4-FFF2-40B4-BE49-F238E27FC236}">
                <a16:creationId xmlns:a16="http://schemas.microsoft.com/office/drawing/2014/main" id="{FADE8E58-AB7D-2D9B-F27B-B7E842DE6C4A}"/>
              </a:ext>
            </a:extLst>
          </p:cNvPr>
          <p:cNvSpPr txBox="1"/>
          <p:nvPr/>
        </p:nvSpPr>
        <p:spPr>
          <a:xfrm>
            <a:off x="897146" y="2191109"/>
            <a:ext cx="4968815" cy="923330"/>
          </a:xfrm>
          <a:prstGeom prst="rect">
            <a:avLst/>
          </a:prstGeom>
          <a:noFill/>
        </p:spPr>
        <p:txBody>
          <a:bodyPr wrap="square" rtlCol="0">
            <a:spAutoFit/>
          </a:bodyPr>
          <a:lstStyle/>
          <a:p>
            <a:pPr algn="l" fontAlgn="base"/>
            <a:r>
              <a:rPr lang="en-US" b="1" i="0" dirty="0">
                <a:solidFill>
                  <a:srgbClr val="333333"/>
                </a:solidFill>
                <a:effectLst/>
                <a:latin typeface="interfaceregular"/>
              </a:rPr>
              <a:t>‘Use of hormone replacement therapy and risk of venous thromboembolism: nested case-control studies’</a:t>
            </a:r>
          </a:p>
        </p:txBody>
      </p:sp>
      <p:sp>
        <p:nvSpPr>
          <p:cNvPr id="5" name="Rechthoek 4">
            <a:extLst>
              <a:ext uri="{FF2B5EF4-FFF2-40B4-BE49-F238E27FC236}">
                <a16:creationId xmlns:a16="http://schemas.microsoft.com/office/drawing/2014/main" id="{FF41C986-8A19-F894-068F-2AE94BFFC11D}"/>
              </a:ext>
            </a:extLst>
          </p:cNvPr>
          <p:cNvSpPr/>
          <p:nvPr/>
        </p:nvSpPr>
        <p:spPr>
          <a:xfrm>
            <a:off x="6522941" y="2652774"/>
            <a:ext cx="5152385" cy="293298"/>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dirty="0"/>
          </a:p>
        </p:txBody>
      </p:sp>
      <p:sp>
        <p:nvSpPr>
          <p:cNvPr id="8" name="Rechthoek 7">
            <a:extLst>
              <a:ext uri="{FF2B5EF4-FFF2-40B4-BE49-F238E27FC236}">
                <a16:creationId xmlns:a16="http://schemas.microsoft.com/office/drawing/2014/main" id="{28E35A95-7B7E-22B8-2DEA-201A72D5B14E}"/>
              </a:ext>
            </a:extLst>
          </p:cNvPr>
          <p:cNvSpPr/>
          <p:nvPr/>
        </p:nvSpPr>
        <p:spPr>
          <a:xfrm>
            <a:off x="6522941" y="1992551"/>
            <a:ext cx="5152385" cy="198558"/>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9" name="Rechthoek 8">
            <a:extLst>
              <a:ext uri="{FF2B5EF4-FFF2-40B4-BE49-F238E27FC236}">
                <a16:creationId xmlns:a16="http://schemas.microsoft.com/office/drawing/2014/main" id="{ECE1532D-3092-373C-4729-957F339C2A70}"/>
              </a:ext>
            </a:extLst>
          </p:cNvPr>
          <p:cNvSpPr/>
          <p:nvPr/>
        </p:nvSpPr>
        <p:spPr>
          <a:xfrm>
            <a:off x="6522940" y="4966857"/>
            <a:ext cx="5152385" cy="233972"/>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4624576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45FDF25A-17D2-E4E0-C196-E0B003F1590C}"/>
              </a:ext>
            </a:extLst>
          </p:cNvPr>
          <p:cNvSpPr>
            <a:spLocks noGrp="1"/>
          </p:cNvSpPr>
          <p:nvPr>
            <p:ph idx="1"/>
          </p:nvPr>
        </p:nvSpPr>
        <p:spPr>
          <a:xfrm>
            <a:off x="838200" y="1690688"/>
            <a:ext cx="10515600" cy="4486275"/>
          </a:xfrm>
        </p:spPr>
        <p:txBody>
          <a:bodyPr/>
          <a:lstStyle/>
          <a:p>
            <a:pPr marL="0" indent="0">
              <a:buNone/>
            </a:pPr>
            <a:r>
              <a:rPr lang="nl-BE" b="1" dirty="0">
                <a:solidFill>
                  <a:schemeClr val="accent1"/>
                </a:solidFill>
              </a:rPr>
              <a:t>Borstkanker</a:t>
            </a:r>
          </a:p>
        </p:txBody>
      </p:sp>
      <p:sp>
        <p:nvSpPr>
          <p:cNvPr id="4" name="Titel 1">
            <a:extLst>
              <a:ext uri="{FF2B5EF4-FFF2-40B4-BE49-F238E27FC236}">
                <a16:creationId xmlns:a16="http://schemas.microsoft.com/office/drawing/2014/main" id="{164D64C0-E93F-384D-70B0-AA6DB301C1D5}"/>
              </a:ext>
            </a:extLst>
          </p:cNvPr>
          <p:cNvSpPr>
            <a:spLocks noGrp="1"/>
          </p:cNvSpPr>
          <p:nvPr>
            <p:ph type="title"/>
          </p:nvPr>
        </p:nvSpPr>
        <p:spPr>
          <a:xfrm>
            <a:off x="838200" y="365125"/>
            <a:ext cx="10515600" cy="1325563"/>
          </a:xfrm>
        </p:spPr>
        <p:txBody>
          <a:bodyPr/>
          <a:lstStyle/>
          <a:p>
            <a:r>
              <a:rPr lang="nl-NL" dirty="0"/>
              <a:t>Hormonale Therapie – Risico’s</a:t>
            </a:r>
            <a:endParaRPr lang="nl-BE" dirty="0"/>
          </a:p>
        </p:txBody>
      </p:sp>
      <p:sp>
        <p:nvSpPr>
          <p:cNvPr id="8" name="Tekstvak 7">
            <a:extLst>
              <a:ext uri="{FF2B5EF4-FFF2-40B4-BE49-F238E27FC236}">
                <a16:creationId xmlns:a16="http://schemas.microsoft.com/office/drawing/2014/main" id="{DF55B949-FDA7-A967-944A-D84EA0C92CA5}"/>
              </a:ext>
            </a:extLst>
          </p:cNvPr>
          <p:cNvSpPr txBox="1"/>
          <p:nvPr/>
        </p:nvSpPr>
        <p:spPr>
          <a:xfrm>
            <a:off x="6739419" y="1926771"/>
            <a:ext cx="5035080" cy="4247317"/>
          </a:xfrm>
          <a:prstGeom prst="rect">
            <a:avLst/>
          </a:prstGeom>
          <a:noFill/>
        </p:spPr>
        <p:txBody>
          <a:bodyPr wrap="square">
            <a:spAutoFit/>
          </a:bodyPr>
          <a:lstStyle/>
          <a:p>
            <a:r>
              <a:rPr lang="en-US" b="1" dirty="0" err="1"/>
              <a:t>Oestrogeen</a:t>
            </a:r>
            <a:r>
              <a:rPr lang="en-US" b="1" dirty="0"/>
              <a:t> + </a:t>
            </a:r>
            <a:r>
              <a:rPr lang="en-US" b="1" dirty="0" err="1"/>
              <a:t>progestageen</a:t>
            </a:r>
            <a:r>
              <a:rPr lang="en-US" b="1" dirty="0"/>
              <a:t>:</a:t>
            </a:r>
          </a:p>
          <a:p>
            <a:endParaRPr lang="en-US" b="1" dirty="0"/>
          </a:p>
          <a:p>
            <a:r>
              <a:rPr lang="en-US" dirty="0"/>
              <a:t>- </a:t>
            </a:r>
            <a:r>
              <a:rPr lang="en-US" dirty="0" err="1"/>
              <a:t>Hogere</a:t>
            </a:r>
            <a:r>
              <a:rPr lang="en-US" dirty="0"/>
              <a:t> </a:t>
            </a:r>
            <a:r>
              <a:rPr lang="en-US" dirty="0" err="1"/>
              <a:t>incidentie</a:t>
            </a:r>
            <a:r>
              <a:rPr lang="en-US" dirty="0"/>
              <a:t> –</a:t>
            </a:r>
            <a:r>
              <a:rPr lang="en-US" b="1" dirty="0"/>
              <a:t>significant risk within 5 years of use </a:t>
            </a:r>
          </a:p>
          <a:p>
            <a:pPr marL="285750" indent="-285750">
              <a:buFontTx/>
              <a:buChar char="-"/>
            </a:pPr>
            <a:r>
              <a:rPr lang="en-US" dirty="0"/>
              <a:t>RR of CEE + MPA after 5.2 y: 1.26 (1.00-1.59)</a:t>
            </a:r>
          </a:p>
          <a:p>
            <a:pPr marL="285750" indent="-285750">
              <a:buFontTx/>
              <a:buChar char="-"/>
            </a:pPr>
            <a:r>
              <a:rPr lang="en-US" dirty="0"/>
              <a:t>Geen </a:t>
            </a:r>
            <a:r>
              <a:rPr lang="en-US" dirty="0" err="1"/>
              <a:t>verschil</a:t>
            </a:r>
            <a:r>
              <a:rPr lang="en-US" dirty="0"/>
              <a:t> </a:t>
            </a:r>
            <a:r>
              <a:rPr lang="en-US" dirty="0" err="1"/>
              <a:t>mortaliteit</a:t>
            </a:r>
            <a:r>
              <a:rPr lang="en-US" dirty="0"/>
              <a:t> </a:t>
            </a:r>
          </a:p>
          <a:p>
            <a:endParaRPr lang="en-US" dirty="0"/>
          </a:p>
          <a:p>
            <a:endParaRPr lang="en-US" dirty="0"/>
          </a:p>
          <a:p>
            <a:endParaRPr lang="en-US" dirty="0"/>
          </a:p>
          <a:p>
            <a:endParaRPr lang="en-US" dirty="0"/>
          </a:p>
          <a:p>
            <a:r>
              <a:rPr lang="en-US" b="1" dirty="0" err="1"/>
              <a:t>Oestrogeen</a:t>
            </a:r>
            <a:r>
              <a:rPr lang="en-US" b="1" dirty="0"/>
              <a:t> Only</a:t>
            </a:r>
          </a:p>
          <a:p>
            <a:endParaRPr lang="en-US" b="1" dirty="0"/>
          </a:p>
          <a:p>
            <a:pPr marL="285750" indent="-285750">
              <a:buFontTx/>
              <a:buChar char="-"/>
            </a:pPr>
            <a:r>
              <a:rPr lang="en-US" dirty="0"/>
              <a:t>Nurses’ Health Study: risk of (ER+/PR+) breast </a:t>
            </a:r>
          </a:p>
          <a:p>
            <a:pPr marL="285750" indent="-285750">
              <a:buFontTx/>
              <a:buChar char="-"/>
            </a:pPr>
            <a:r>
              <a:rPr lang="en-US" b="1" dirty="0"/>
              <a:t> </a:t>
            </a:r>
            <a:r>
              <a:rPr lang="en-US" dirty="0" err="1"/>
              <a:t>lineaire</a:t>
            </a:r>
            <a:r>
              <a:rPr lang="en-US" dirty="0"/>
              <a:t> </a:t>
            </a:r>
            <a:r>
              <a:rPr lang="en-US" dirty="0" err="1"/>
              <a:t>stijging</a:t>
            </a:r>
            <a:r>
              <a:rPr lang="en-US" dirty="0"/>
              <a:t> van het </a:t>
            </a:r>
            <a:r>
              <a:rPr lang="en-US" dirty="0" err="1"/>
              <a:t>borstkanker</a:t>
            </a:r>
            <a:r>
              <a:rPr lang="en-US" dirty="0"/>
              <a:t> Risico</a:t>
            </a:r>
          </a:p>
          <a:p>
            <a:pPr marL="285750" indent="-285750">
              <a:buFontTx/>
              <a:buChar char="-"/>
            </a:pPr>
            <a:r>
              <a:rPr lang="en-US" b="1" dirty="0"/>
              <a:t>significant after 15 years </a:t>
            </a:r>
            <a:r>
              <a:rPr lang="en-US" dirty="0"/>
              <a:t>of current use</a:t>
            </a:r>
            <a:endParaRPr lang="nl-BE" dirty="0"/>
          </a:p>
        </p:txBody>
      </p:sp>
      <p:pic>
        <p:nvPicPr>
          <p:cNvPr id="2" name="Espace réservé du contenu 6">
            <a:extLst>
              <a:ext uri="{FF2B5EF4-FFF2-40B4-BE49-F238E27FC236}">
                <a16:creationId xmlns:a16="http://schemas.microsoft.com/office/drawing/2014/main" id="{13492FC2-463A-3DFD-E608-8D6E91550453}"/>
              </a:ext>
            </a:extLst>
          </p:cNvPr>
          <p:cNvPicPr>
            <a:picLocks noChangeAspect="1"/>
          </p:cNvPicPr>
          <p:nvPr/>
        </p:nvPicPr>
        <p:blipFill>
          <a:blip r:embed="rId3"/>
          <a:stretch>
            <a:fillRect/>
          </a:stretch>
        </p:blipFill>
        <p:spPr>
          <a:xfrm>
            <a:off x="417501" y="2337337"/>
            <a:ext cx="6173362" cy="3839626"/>
          </a:xfrm>
          <a:prstGeom prst="rect">
            <a:avLst/>
          </a:prstGeom>
        </p:spPr>
      </p:pic>
    </p:spTree>
    <p:extLst>
      <p:ext uri="{BB962C8B-B14F-4D97-AF65-F5344CB8AC3E}">
        <p14:creationId xmlns:p14="http://schemas.microsoft.com/office/powerpoint/2010/main" val="5084811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82D60D-9612-13D3-B258-8263E282B245}"/>
              </a:ext>
            </a:extLst>
          </p:cNvPr>
          <p:cNvSpPr>
            <a:spLocks noGrp="1"/>
          </p:cNvSpPr>
          <p:nvPr>
            <p:ph type="title"/>
          </p:nvPr>
        </p:nvSpPr>
        <p:spPr>
          <a:xfrm>
            <a:off x="838200" y="365125"/>
            <a:ext cx="9873343" cy="483961"/>
          </a:xfrm>
        </p:spPr>
        <p:txBody>
          <a:bodyPr>
            <a:normAutofit fontScale="90000"/>
          </a:bodyPr>
          <a:lstStyle/>
          <a:p>
            <a:r>
              <a:rPr lang="nl-NL" dirty="0"/>
              <a:t>Hormonale Therapie – Risico’s</a:t>
            </a:r>
            <a:r>
              <a:rPr lang="nl-BE" dirty="0"/>
              <a:t>.</a:t>
            </a:r>
          </a:p>
        </p:txBody>
      </p:sp>
      <p:sp>
        <p:nvSpPr>
          <p:cNvPr id="3" name="Tijdelijke aanduiding voor inhoud 2">
            <a:extLst>
              <a:ext uri="{FF2B5EF4-FFF2-40B4-BE49-F238E27FC236}">
                <a16:creationId xmlns:a16="http://schemas.microsoft.com/office/drawing/2014/main" id="{43C8C89F-9EB6-7939-8BCE-F52E6ED1537C}"/>
              </a:ext>
            </a:extLst>
          </p:cNvPr>
          <p:cNvSpPr>
            <a:spLocks noGrp="1"/>
          </p:cNvSpPr>
          <p:nvPr>
            <p:ph idx="1"/>
          </p:nvPr>
        </p:nvSpPr>
        <p:spPr/>
        <p:txBody>
          <a:bodyPr/>
          <a:lstStyle/>
          <a:p>
            <a:pPr marL="0" indent="0">
              <a:buNone/>
            </a:pPr>
            <a:r>
              <a:rPr lang="nl-BE" baseline="-25000" dirty="0">
                <a:hlinkClick r:id="rId3"/>
              </a:rPr>
              <a:t>https://gpevidence.org/conditions/menopause/</a:t>
            </a:r>
            <a:endParaRPr lang="nl-BE" baseline="-25000" dirty="0"/>
          </a:p>
          <a:p>
            <a:endParaRPr lang="nl-BE" baseline="-25000" dirty="0"/>
          </a:p>
        </p:txBody>
      </p:sp>
      <p:pic>
        <p:nvPicPr>
          <p:cNvPr id="5" name="Afbeelding 4">
            <a:extLst>
              <a:ext uri="{FF2B5EF4-FFF2-40B4-BE49-F238E27FC236}">
                <a16:creationId xmlns:a16="http://schemas.microsoft.com/office/drawing/2014/main" id="{E6F7EFF1-4D9F-7887-0822-363F7000E8A9}"/>
              </a:ext>
            </a:extLst>
          </p:cNvPr>
          <p:cNvPicPr>
            <a:picLocks noChangeAspect="1"/>
          </p:cNvPicPr>
          <p:nvPr/>
        </p:nvPicPr>
        <p:blipFill>
          <a:blip r:embed="rId4"/>
          <a:stretch>
            <a:fillRect/>
          </a:stretch>
        </p:blipFill>
        <p:spPr>
          <a:xfrm>
            <a:off x="838200" y="1211358"/>
            <a:ext cx="10303133" cy="5121084"/>
          </a:xfrm>
          <a:prstGeom prst="rect">
            <a:avLst/>
          </a:prstGeom>
        </p:spPr>
      </p:pic>
    </p:spTree>
    <p:extLst>
      <p:ext uri="{BB962C8B-B14F-4D97-AF65-F5344CB8AC3E}">
        <p14:creationId xmlns:p14="http://schemas.microsoft.com/office/powerpoint/2010/main" val="10914776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E29E71D-F7EE-FCFA-FFE3-07521D4B8961}"/>
              </a:ext>
            </a:extLst>
          </p:cNvPr>
          <p:cNvSpPr>
            <a:spLocks noGrp="1"/>
          </p:cNvSpPr>
          <p:nvPr>
            <p:ph type="title"/>
          </p:nvPr>
        </p:nvSpPr>
        <p:spPr/>
        <p:txBody>
          <a:bodyPr/>
          <a:lstStyle/>
          <a:p>
            <a:r>
              <a:rPr lang="nl-NL" dirty="0"/>
              <a:t>Hormonale Therapie – Risico’s</a:t>
            </a:r>
            <a:endParaRPr lang="nl-BE" dirty="0"/>
          </a:p>
        </p:txBody>
      </p:sp>
      <p:sp>
        <p:nvSpPr>
          <p:cNvPr id="3" name="Tijdelijke aanduiding voor inhoud 2">
            <a:extLst>
              <a:ext uri="{FF2B5EF4-FFF2-40B4-BE49-F238E27FC236}">
                <a16:creationId xmlns:a16="http://schemas.microsoft.com/office/drawing/2014/main" id="{3C115421-5DF5-F185-FBF6-8AA8D04CAF68}"/>
              </a:ext>
            </a:extLst>
          </p:cNvPr>
          <p:cNvSpPr>
            <a:spLocks noGrp="1"/>
          </p:cNvSpPr>
          <p:nvPr>
            <p:ph idx="1"/>
          </p:nvPr>
        </p:nvSpPr>
        <p:spPr>
          <a:xfrm>
            <a:off x="838200" y="1534886"/>
            <a:ext cx="10515600" cy="4642077"/>
          </a:xfrm>
        </p:spPr>
        <p:txBody>
          <a:bodyPr>
            <a:normAutofit/>
          </a:bodyPr>
          <a:lstStyle/>
          <a:p>
            <a:pPr marL="0" indent="0">
              <a:buNone/>
            </a:pPr>
            <a:r>
              <a:rPr lang="nl-BE" dirty="0"/>
              <a:t>Borstkanker – risicofactoren :</a:t>
            </a:r>
          </a:p>
          <a:p>
            <a:pPr marL="0" indent="0">
              <a:buNone/>
            </a:pPr>
            <a:endParaRPr lang="nl-BE" dirty="0"/>
          </a:p>
          <a:p>
            <a:pPr>
              <a:buFontTx/>
              <a:buChar char="-"/>
            </a:pPr>
            <a:r>
              <a:rPr lang="nl-BE" sz="1800" dirty="0"/>
              <a:t>Leeftijd</a:t>
            </a:r>
          </a:p>
          <a:p>
            <a:pPr>
              <a:buFontTx/>
              <a:buChar char="-"/>
            </a:pPr>
            <a:r>
              <a:rPr lang="en-US" sz="1800" dirty="0" err="1"/>
              <a:t>Familiale</a:t>
            </a:r>
            <a:r>
              <a:rPr lang="en-US" sz="1800" dirty="0"/>
              <a:t> </a:t>
            </a:r>
            <a:r>
              <a:rPr lang="en-US" sz="1800" dirty="0" err="1"/>
              <a:t>voorgeschiedenis</a:t>
            </a:r>
            <a:r>
              <a:rPr lang="en-US" sz="1800" dirty="0"/>
              <a:t>  – </a:t>
            </a:r>
            <a:r>
              <a:rPr lang="en-US" sz="1800" dirty="0" err="1"/>
              <a:t>genetische</a:t>
            </a:r>
            <a:r>
              <a:rPr lang="en-US" sz="1800" dirty="0"/>
              <a:t> </a:t>
            </a:r>
            <a:r>
              <a:rPr lang="en-US" sz="1800" dirty="0" err="1"/>
              <a:t>belasting</a:t>
            </a:r>
            <a:endParaRPr lang="en-US" sz="1800" dirty="0"/>
          </a:p>
          <a:p>
            <a:pPr>
              <a:buFontTx/>
              <a:buChar char="-"/>
            </a:pPr>
            <a:r>
              <a:rPr lang="en-US" sz="1800" dirty="0"/>
              <a:t>VG van </a:t>
            </a:r>
            <a:r>
              <a:rPr lang="en-US" sz="1800" dirty="0" err="1"/>
              <a:t>thoracale</a:t>
            </a:r>
            <a:r>
              <a:rPr lang="en-US" sz="1800" dirty="0"/>
              <a:t> </a:t>
            </a:r>
            <a:r>
              <a:rPr lang="en-US" sz="1800" dirty="0" err="1"/>
              <a:t>bestraling</a:t>
            </a:r>
            <a:r>
              <a:rPr lang="en-US" sz="1800" dirty="0"/>
              <a:t> (</a:t>
            </a:r>
            <a:r>
              <a:rPr lang="en-US" sz="1800" dirty="0" err="1"/>
              <a:t>voor</a:t>
            </a:r>
            <a:r>
              <a:rPr lang="en-US" sz="1800" dirty="0"/>
              <a:t> de </a:t>
            </a:r>
            <a:r>
              <a:rPr lang="en-US" sz="1800" dirty="0" err="1"/>
              <a:t>leeftijd</a:t>
            </a:r>
            <a:r>
              <a:rPr lang="en-US" sz="1800" dirty="0"/>
              <a:t> van 30j)</a:t>
            </a:r>
          </a:p>
          <a:p>
            <a:pPr>
              <a:buFontTx/>
              <a:buChar char="-"/>
            </a:pPr>
            <a:r>
              <a:rPr lang="en-US" sz="1800" dirty="0"/>
              <a:t>borderline </a:t>
            </a:r>
            <a:r>
              <a:rPr lang="en-US" sz="1800" dirty="0" err="1"/>
              <a:t>leasies</a:t>
            </a:r>
            <a:r>
              <a:rPr lang="en-US" sz="1800" dirty="0"/>
              <a:t>: </a:t>
            </a:r>
            <a:r>
              <a:rPr lang="en-US" sz="1800" dirty="0" err="1"/>
              <a:t>atypische</a:t>
            </a:r>
            <a:r>
              <a:rPr lang="en-US" sz="1800" dirty="0"/>
              <a:t> </a:t>
            </a:r>
            <a:r>
              <a:rPr lang="en-US" sz="1800" dirty="0" err="1"/>
              <a:t>ductale</a:t>
            </a:r>
            <a:r>
              <a:rPr lang="en-US" sz="1800" dirty="0"/>
              <a:t> </a:t>
            </a:r>
            <a:r>
              <a:rPr lang="en-US" sz="1800" dirty="0" err="1"/>
              <a:t>hyperplasie</a:t>
            </a:r>
            <a:r>
              <a:rPr lang="en-US" sz="1800" dirty="0"/>
              <a:t>, </a:t>
            </a:r>
            <a:r>
              <a:rPr lang="en-US" sz="1800" dirty="0" err="1"/>
              <a:t>atypische</a:t>
            </a:r>
            <a:r>
              <a:rPr lang="en-US" sz="1800" dirty="0"/>
              <a:t> </a:t>
            </a:r>
            <a:r>
              <a:rPr lang="en-US" sz="1800" dirty="0" err="1"/>
              <a:t>lobulaire</a:t>
            </a:r>
            <a:r>
              <a:rPr lang="en-US" sz="1800" dirty="0"/>
              <a:t> </a:t>
            </a:r>
            <a:r>
              <a:rPr lang="en-US" sz="1800" dirty="0" err="1"/>
              <a:t>hyperplasie</a:t>
            </a:r>
            <a:r>
              <a:rPr lang="en-US" sz="1800" dirty="0"/>
              <a:t>, </a:t>
            </a:r>
            <a:r>
              <a:rPr lang="en-US" sz="1800" dirty="0" err="1"/>
              <a:t>lobulair</a:t>
            </a:r>
            <a:r>
              <a:rPr lang="en-US" sz="1800" dirty="0"/>
              <a:t> CI </a:t>
            </a:r>
          </a:p>
          <a:p>
            <a:pPr>
              <a:buFontTx/>
              <a:buChar char="-"/>
            </a:pPr>
            <a:r>
              <a:rPr lang="en-US" sz="1800" dirty="0" err="1"/>
              <a:t>Mammografische</a:t>
            </a:r>
            <a:r>
              <a:rPr lang="en-US" sz="1800" dirty="0"/>
              <a:t> </a:t>
            </a:r>
            <a:r>
              <a:rPr lang="en-US" sz="1800" dirty="0" err="1"/>
              <a:t>densiteit</a:t>
            </a:r>
            <a:r>
              <a:rPr lang="en-US" sz="1800" dirty="0"/>
              <a:t>?</a:t>
            </a:r>
            <a:endParaRPr lang="nl-BE" sz="1800" dirty="0"/>
          </a:p>
        </p:txBody>
      </p:sp>
      <p:pic>
        <p:nvPicPr>
          <p:cNvPr id="5" name="Afbeelding 4">
            <a:extLst>
              <a:ext uri="{FF2B5EF4-FFF2-40B4-BE49-F238E27FC236}">
                <a16:creationId xmlns:a16="http://schemas.microsoft.com/office/drawing/2014/main" id="{8A302267-B124-5075-16C3-1D14AC7B5250}"/>
              </a:ext>
            </a:extLst>
          </p:cNvPr>
          <p:cNvPicPr>
            <a:picLocks noChangeAspect="1"/>
          </p:cNvPicPr>
          <p:nvPr/>
        </p:nvPicPr>
        <p:blipFill>
          <a:blip r:embed="rId3"/>
          <a:stretch>
            <a:fillRect/>
          </a:stretch>
        </p:blipFill>
        <p:spPr>
          <a:xfrm>
            <a:off x="5470071" y="4332717"/>
            <a:ext cx="6085114" cy="2160158"/>
          </a:xfrm>
          <a:prstGeom prst="rect">
            <a:avLst/>
          </a:prstGeom>
        </p:spPr>
      </p:pic>
    </p:spTree>
    <p:extLst>
      <p:ext uri="{BB962C8B-B14F-4D97-AF65-F5344CB8AC3E}">
        <p14:creationId xmlns:p14="http://schemas.microsoft.com/office/powerpoint/2010/main" val="25969094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9155D44-04C6-6353-64DF-D9FF27B64E38}"/>
              </a:ext>
            </a:extLst>
          </p:cNvPr>
          <p:cNvSpPr>
            <a:spLocks noGrp="1"/>
          </p:cNvSpPr>
          <p:nvPr>
            <p:ph type="title"/>
          </p:nvPr>
        </p:nvSpPr>
        <p:spPr/>
        <p:txBody>
          <a:bodyPr/>
          <a:lstStyle/>
          <a:p>
            <a:r>
              <a:rPr lang="nl-BE" dirty="0"/>
              <a:t>Hormonale therapie - Contra-indicaties </a:t>
            </a:r>
          </a:p>
        </p:txBody>
      </p:sp>
      <p:sp>
        <p:nvSpPr>
          <p:cNvPr id="3" name="Tijdelijke aanduiding voor inhoud 2">
            <a:extLst>
              <a:ext uri="{FF2B5EF4-FFF2-40B4-BE49-F238E27FC236}">
                <a16:creationId xmlns:a16="http://schemas.microsoft.com/office/drawing/2014/main" id="{98302B73-784A-A6CC-F484-E565662D803B}"/>
              </a:ext>
            </a:extLst>
          </p:cNvPr>
          <p:cNvSpPr>
            <a:spLocks noGrp="1"/>
          </p:cNvSpPr>
          <p:nvPr>
            <p:ph idx="1"/>
          </p:nvPr>
        </p:nvSpPr>
        <p:spPr/>
        <p:txBody>
          <a:bodyPr/>
          <a:lstStyle/>
          <a:p>
            <a:r>
              <a:rPr lang="nl-BE" dirty="0"/>
              <a:t>Borstkanker /  VG van borstkanker </a:t>
            </a:r>
          </a:p>
          <a:p>
            <a:r>
              <a:rPr lang="nl-BE" dirty="0"/>
              <a:t>Trombofilie / VG DVT + risicofactoren</a:t>
            </a:r>
          </a:p>
          <a:p>
            <a:r>
              <a:rPr lang="nl-NL" dirty="0"/>
              <a:t>VG van CVA</a:t>
            </a:r>
            <a:endParaRPr lang="nl-BE" dirty="0"/>
          </a:p>
          <a:p>
            <a:r>
              <a:rPr lang="nl-BE" dirty="0"/>
              <a:t>Onbehandelde /ongecontroleerde cardiovasculaire aandoening.</a:t>
            </a:r>
          </a:p>
          <a:p>
            <a:r>
              <a:rPr lang="nl-BE" dirty="0"/>
              <a:t>Ernstige leveraandoening (cirrose, hepatitis, SLE , porfyrie)</a:t>
            </a:r>
          </a:p>
          <a:p>
            <a:r>
              <a:rPr lang="nl-BE" dirty="0"/>
              <a:t>meningeoom</a:t>
            </a:r>
          </a:p>
        </p:txBody>
      </p:sp>
    </p:spTree>
    <p:extLst>
      <p:ext uri="{BB962C8B-B14F-4D97-AF65-F5344CB8AC3E}">
        <p14:creationId xmlns:p14="http://schemas.microsoft.com/office/powerpoint/2010/main" val="37725299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9">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EB43A78C-15DB-F0E5-6025-3CAB2F57FF57}"/>
              </a:ext>
            </a:extLst>
          </p:cNvPr>
          <p:cNvSpPr>
            <a:spLocks noGrp="1"/>
          </p:cNvSpPr>
          <p:nvPr>
            <p:ph type="title"/>
          </p:nvPr>
        </p:nvSpPr>
        <p:spPr>
          <a:xfrm>
            <a:off x="630936" y="640080"/>
            <a:ext cx="4818888" cy="1481328"/>
          </a:xfrm>
        </p:spPr>
        <p:txBody>
          <a:bodyPr vert="horz" lIns="91440" tIns="45720" rIns="91440" bIns="45720" rtlCol="0" anchor="b">
            <a:normAutofit/>
          </a:bodyPr>
          <a:lstStyle/>
          <a:p>
            <a:r>
              <a:rPr lang="en-US" sz="5400" kern="1200">
                <a:solidFill>
                  <a:schemeClr val="tx1"/>
                </a:solidFill>
                <a:latin typeface="+mj-lt"/>
                <a:ea typeface="+mj-ea"/>
                <a:cs typeface="+mj-cs"/>
              </a:rPr>
              <a:t>Take Home</a:t>
            </a:r>
          </a:p>
        </p:txBody>
      </p:sp>
      <p:sp>
        <p:nvSpPr>
          <p:cNvPr id="32"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kstvak 4">
            <a:extLst>
              <a:ext uri="{FF2B5EF4-FFF2-40B4-BE49-F238E27FC236}">
                <a16:creationId xmlns:a16="http://schemas.microsoft.com/office/drawing/2014/main" id="{8171C152-C164-827A-C7A5-77A5B59D3C11}"/>
              </a:ext>
            </a:extLst>
          </p:cNvPr>
          <p:cNvSpPr txBox="1"/>
          <p:nvPr/>
        </p:nvSpPr>
        <p:spPr>
          <a:xfrm>
            <a:off x="630936" y="2660904"/>
            <a:ext cx="5465064" cy="3547872"/>
          </a:xfrm>
          <a:prstGeom prst="rect">
            <a:avLst/>
          </a:prstGeom>
        </p:spPr>
        <p:txBody>
          <a:bodyPr vert="horz" lIns="91440" tIns="45720" rIns="91440" bIns="45720" rtlCol="0" anchor="t">
            <a:normAutofit/>
          </a:bodyPr>
          <a:lstStyle/>
          <a:p>
            <a:pPr>
              <a:lnSpc>
                <a:spcPct val="90000"/>
              </a:lnSpc>
              <a:spcAft>
                <a:spcPts val="600"/>
              </a:spcAft>
            </a:pPr>
            <a:r>
              <a:rPr lang="en-US" sz="1200" dirty="0"/>
              <a:t>1.  QOL (</a:t>
            </a:r>
            <a:r>
              <a:rPr lang="en-US" sz="1200" dirty="0" err="1"/>
              <a:t>tenzij</a:t>
            </a:r>
            <a:r>
              <a:rPr lang="en-US" sz="1200" dirty="0"/>
              <a:t> premature </a:t>
            </a:r>
            <a:r>
              <a:rPr lang="en-US" sz="1200" dirty="0" err="1"/>
              <a:t>ovariele</a:t>
            </a:r>
            <a:r>
              <a:rPr lang="en-US" sz="1200" dirty="0"/>
              <a:t> </a:t>
            </a:r>
            <a:r>
              <a:rPr lang="en-US" sz="1200" dirty="0" err="1"/>
              <a:t>insufficientie</a:t>
            </a:r>
            <a:r>
              <a:rPr lang="en-US" sz="1200" dirty="0"/>
              <a:t>)</a:t>
            </a:r>
          </a:p>
          <a:p>
            <a:pPr indent="-228600">
              <a:lnSpc>
                <a:spcPct val="90000"/>
              </a:lnSpc>
              <a:spcAft>
                <a:spcPts val="600"/>
              </a:spcAft>
              <a:buFont typeface="Arial" panose="020B0604020202020204" pitchFamily="34" charset="0"/>
              <a:buChar char="•"/>
            </a:pPr>
            <a:endParaRPr lang="en-US" sz="1200" dirty="0"/>
          </a:p>
          <a:p>
            <a:pPr>
              <a:lnSpc>
                <a:spcPct val="90000"/>
              </a:lnSpc>
              <a:spcAft>
                <a:spcPts val="600"/>
              </a:spcAft>
            </a:pPr>
            <a:r>
              <a:rPr lang="en-US" sz="1200" dirty="0"/>
              <a:t>2. Type:</a:t>
            </a:r>
          </a:p>
          <a:p>
            <a:pPr marL="171450" indent="-228600">
              <a:lnSpc>
                <a:spcPct val="90000"/>
              </a:lnSpc>
              <a:spcAft>
                <a:spcPts val="600"/>
              </a:spcAft>
              <a:buFont typeface="Arial" panose="020B0604020202020204" pitchFamily="34" charset="0"/>
              <a:buChar char="•"/>
            </a:pPr>
            <a:r>
              <a:rPr lang="en-US" sz="1200" dirty="0" err="1"/>
              <a:t>zonder</a:t>
            </a:r>
            <a:r>
              <a:rPr lang="en-US" sz="1200" dirty="0"/>
              <a:t> uterus </a:t>
            </a:r>
            <a:r>
              <a:rPr lang="en-US" sz="1200" dirty="0" err="1"/>
              <a:t>enkel</a:t>
            </a:r>
            <a:r>
              <a:rPr lang="en-US" sz="1200" dirty="0"/>
              <a:t> </a:t>
            </a:r>
            <a:r>
              <a:rPr lang="en-US" sz="1200" dirty="0" err="1"/>
              <a:t>oestrogeen</a:t>
            </a:r>
            <a:r>
              <a:rPr lang="en-US" sz="1200" dirty="0"/>
              <a:t>, met  uterus:  </a:t>
            </a:r>
            <a:r>
              <a:rPr lang="en-US" sz="1200" dirty="0" err="1"/>
              <a:t>gecombineerd</a:t>
            </a:r>
            <a:r>
              <a:rPr lang="en-US" sz="1200" dirty="0"/>
              <a:t> </a:t>
            </a:r>
            <a:r>
              <a:rPr lang="en-US" sz="1200" dirty="0" err="1"/>
              <a:t>preparaat</a:t>
            </a:r>
            <a:r>
              <a:rPr lang="en-US" sz="1200" dirty="0"/>
              <a:t> </a:t>
            </a:r>
          </a:p>
          <a:p>
            <a:pPr marL="171450" indent="-228600">
              <a:lnSpc>
                <a:spcPct val="90000"/>
              </a:lnSpc>
              <a:spcAft>
                <a:spcPts val="600"/>
              </a:spcAft>
              <a:buFont typeface="Arial" panose="020B0604020202020204" pitchFamily="34" charset="0"/>
              <a:buChar char="•"/>
            </a:pPr>
            <a:r>
              <a:rPr lang="en-US" sz="1200" dirty="0" err="1"/>
              <a:t>Oestrogeen</a:t>
            </a:r>
            <a:r>
              <a:rPr lang="en-US" sz="1200" dirty="0"/>
              <a:t>: Estradiol (</a:t>
            </a:r>
            <a:r>
              <a:rPr lang="en-US" sz="1200" dirty="0" err="1"/>
              <a:t>transdermaal</a:t>
            </a:r>
            <a:r>
              <a:rPr lang="en-US" sz="1200" dirty="0"/>
              <a:t> - </a:t>
            </a:r>
            <a:r>
              <a:rPr lang="en-US" sz="1200" dirty="0" err="1"/>
              <a:t>voordeel</a:t>
            </a:r>
            <a:r>
              <a:rPr lang="en-US" sz="1200" dirty="0"/>
              <a:t> DVT)</a:t>
            </a:r>
          </a:p>
          <a:p>
            <a:pPr marL="171450" indent="-228600">
              <a:lnSpc>
                <a:spcPct val="90000"/>
              </a:lnSpc>
              <a:spcAft>
                <a:spcPts val="600"/>
              </a:spcAft>
              <a:buFont typeface="Arial" panose="020B0604020202020204" pitchFamily="34" charset="0"/>
              <a:buChar char="•"/>
            </a:pPr>
            <a:r>
              <a:rPr lang="en-US" sz="1200" dirty="0" err="1"/>
              <a:t>Progesteron</a:t>
            </a:r>
            <a:r>
              <a:rPr lang="en-US" sz="1200" dirty="0"/>
              <a:t>  (</a:t>
            </a:r>
            <a:r>
              <a:rPr lang="en-US" sz="1200" dirty="0" err="1"/>
              <a:t>afh</a:t>
            </a:r>
            <a:r>
              <a:rPr lang="en-US" sz="1200" dirty="0"/>
              <a:t> van </a:t>
            </a:r>
            <a:r>
              <a:rPr lang="en-US" sz="1200" dirty="0" err="1"/>
              <a:t>klachtenpatroon</a:t>
            </a:r>
            <a:r>
              <a:rPr lang="en-US" sz="1200" dirty="0"/>
              <a:t>)</a:t>
            </a:r>
          </a:p>
          <a:p>
            <a:pPr indent="-228600">
              <a:lnSpc>
                <a:spcPct val="90000"/>
              </a:lnSpc>
              <a:spcAft>
                <a:spcPts val="600"/>
              </a:spcAft>
              <a:buFont typeface="Arial" panose="020B0604020202020204" pitchFamily="34" charset="0"/>
              <a:buChar char="•"/>
            </a:pPr>
            <a:endParaRPr lang="en-US" sz="1200" dirty="0"/>
          </a:p>
          <a:p>
            <a:pPr>
              <a:lnSpc>
                <a:spcPct val="90000"/>
              </a:lnSpc>
              <a:spcAft>
                <a:spcPts val="600"/>
              </a:spcAft>
            </a:pPr>
            <a:r>
              <a:rPr lang="en-US" sz="1200" dirty="0"/>
              <a:t>3. Duur:</a:t>
            </a:r>
          </a:p>
          <a:p>
            <a:pPr indent="-228600">
              <a:lnSpc>
                <a:spcPct val="90000"/>
              </a:lnSpc>
              <a:spcAft>
                <a:spcPts val="600"/>
              </a:spcAft>
              <a:buFont typeface="Arial" panose="020B0604020202020204" pitchFamily="34" charset="0"/>
              <a:buChar char="•"/>
            </a:pPr>
            <a:r>
              <a:rPr lang="en-US" sz="1200" dirty="0" err="1"/>
              <a:t>gecombineerd</a:t>
            </a:r>
            <a:r>
              <a:rPr lang="en-US" sz="1200" dirty="0"/>
              <a:t> </a:t>
            </a:r>
            <a:r>
              <a:rPr lang="en-US" sz="1200" dirty="0" err="1"/>
              <a:t>preparaat</a:t>
            </a:r>
            <a:r>
              <a:rPr lang="en-US" sz="1200" dirty="0"/>
              <a:t>:  5j of tot de </a:t>
            </a:r>
            <a:r>
              <a:rPr lang="en-US" sz="1200" dirty="0" err="1"/>
              <a:t>leeftijd</a:t>
            </a:r>
            <a:r>
              <a:rPr lang="en-US" sz="1200" dirty="0"/>
              <a:t> van 60j</a:t>
            </a:r>
          </a:p>
          <a:p>
            <a:pPr indent="-228600">
              <a:lnSpc>
                <a:spcPct val="90000"/>
              </a:lnSpc>
              <a:spcAft>
                <a:spcPts val="600"/>
              </a:spcAft>
              <a:buFont typeface="Arial" panose="020B0604020202020204" pitchFamily="34" charset="0"/>
              <a:buChar char="•"/>
            </a:pPr>
            <a:r>
              <a:rPr lang="en-US" sz="1200" dirty="0"/>
              <a:t>Estradiol only :10- 15j</a:t>
            </a:r>
          </a:p>
          <a:p>
            <a:pPr indent="-228600">
              <a:lnSpc>
                <a:spcPct val="90000"/>
              </a:lnSpc>
              <a:spcAft>
                <a:spcPts val="600"/>
              </a:spcAft>
              <a:buFont typeface="Arial" panose="020B0604020202020204" pitchFamily="34" charset="0"/>
              <a:buChar char="•"/>
            </a:pPr>
            <a:r>
              <a:rPr lang="en-US" sz="1200" dirty="0" err="1"/>
              <a:t>Niet</a:t>
            </a:r>
            <a:r>
              <a:rPr lang="en-US" sz="1200" dirty="0"/>
              <a:t> </a:t>
            </a:r>
            <a:r>
              <a:rPr lang="en-US" sz="1200" dirty="0" err="1"/>
              <a:t>opstarten</a:t>
            </a:r>
            <a:r>
              <a:rPr lang="en-US" sz="1200" dirty="0"/>
              <a:t> &gt;60j</a:t>
            </a:r>
          </a:p>
          <a:p>
            <a:pPr indent="-228600">
              <a:lnSpc>
                <a:spcPct val="90000"/>
              </a:lnSpc>
              <a:spcAft>
                <a:spcPts val="600"/>
              </a:spcAft>
              <a:buFont typeface="Arial" panose="020B0604020202020204" pitchFamily="34" charset="0"/>
              <a:buChar char="•"/>
            </a:pPr>
            <a:endParaRPr lang="en-US" sz="1200" dirty="0"/>
          </a:p>
          <a:p>
            <a:pPr indent="-228600">
              <a:lnSpc>
                <a:spcPct val="90000"/>
              </a:lnSpc>
              <a:spcAft>
                <a:spcPts val="600"/>
              </a:spcAft>
              <a:buFont typeface="Arial" panose="020B0604020202020204" pitchFamily="34" charset="0"/>
              <a:buChar char="•"/>
            </a:pPr>
            <a:r>
              <a:rPr lang="en-US" sz="1200" b="1" dirty="0" err="1"/>
              <a:t>individuele</a:t>
            </a:r>
            <a:r>
              <a:rPr lang="en-US" sz="1200" b="1" dirty="0"/>
              <a:t> </a:t>
            </a:r>
            <a:r>
              <a:rPr lang="en-US" sz="1200" b="1" dirty="0" err="1"/>
              <a:t>aanpak</a:t>
            </a:r>
            <a:r>
              <a:rPr lang="en-US" sz="1200" b="1" dirty="0"/>
              <a:t>! </a:t>
            </a:r>
          </a:p>
        </p:txBody>
      </p:sp>
      <p:pic>
        <p:nvPicPr>
          <p:cNvPr id="4" name="Tijdelijke aanduiding voor inhoud 3">
            <a:extLst>
              <a:ext uri="{FF2B5EF4-FFF2-40B4-BE49-F238E27FC236}">
                <a16:creationId xmlns:a16="http://schemas.microsoft.com/office/drawing/2014/main" id="{2E99A9A9-AD17-0E6B-684E-43F4620B3C8D}"/>
              </a:ext>
            </a:extLst>
          </p:cNvPr>
          <p:cNvPicPr>
            <a:picLocks noGrp="1" noChangeAspect="1"/>
          </p:cNvPicPr>
          <p:nvPr>
            <p:ph idx="1"/>
          </p:nvPr>
        </p:nvPicPr>
        <p:blipFill>
          <a:blip r:embed="rId3"/>
          <a:stretch>
            <a:fillRect/>
          </a:stretch>
        </p:blipFill>
        <p:spPr>
          <a:xfrm>
            <a:off x="6374283" y="640080"/>
            <a:ext cx="4908498" cy="5577840"/>
          </a:xfrm>
          <a:prstGeom prst="rect">
            <a:avLst/>
          </a:prstGeom>
        </p:spPr>
      </p:pic>
    </p:spTree>
    <p:extLst>
      <p:ext uri="{BB962C8B-B14F-4D97-AF65-F5344CB8AC3E}">
        <p14:creationId xmlns:p14="http://schemas.microsoft.com/office/powerpoint/2010/main" val="1118992661"/>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h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angepast 1">
      <a:majorFont>
        <a:latin typeface="Century Gothic"/>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PP_wit voorblad.pptx" id="{92A7A245-221A-40A2-A893-E5DE42D92419}" vid="{9EEEBDB3-B55E-4582-A1D8-A1B192BC4D93}"/>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3980</Words>
  <Application>Microsoft Office PowerPoint</Application>
  <PresentationFormat>Breedbeeld</PresentationFormat>
  <Paragraphs>374</Paragraphs>
  <Slides>20</Slides>
  <Notes>17</Notes>
  <HiddenSlides>0</HiddenSlides>
  <MMClips>0</MMClips>
  <ScaleCrop>false</ScaleCrop>
  <HeadingPairs>
    <vt:vector size="6" baseType="variant">
      <vt:variant>
        <vt:lpstr>Gebruikte lettertypen</vt:lpstr>
      </vt:variant>
      <vt:variant>
        <vt:i4>9</vt:i4>
      </vt:variant>
      <vt:variant>
        <vt:lpstr>Thema</vt:lpstr>
      </vt:variant>
      <vt:variant>
        <vt:i4>2</vt:i4>
      </vt:variant>
      <vt:variant>
        <vt:lpstr>Diatitels</vt:lpstr>
      </vt:variant>
      <vt:variant>
        <vt:i4>20</vt:i4>
      </vt:variant>
    </vt:vector>
  </HeadingPairs>
  <TitlesOfParts>
    <vt:vector size="31" baseType="lpstr">
      <vt:lpstr>AdvOTb7819099</vt:lpstr>
      <vt:lpstr>Aptos</vt:lpstr>
      <vt:lpstr>Aptos Display</vt:lpstr>
      <vt:lpstr>Arial</vt:lpstr>
      <vt:lpstr>Calibri</vt:lpstr>
      <vt:lpstr>Century Gothic</vt:lpstr>
      <vt:lpstr>Comic Sans MS</vt:lpstr>
      <vt:lpstr>interfaceregular</vt:lpstr>
      <vt:lpstr>Wingdings</vt:lpstr>
      <vt:lpstr>Kantoorthema</vt:lpstr>
      <vt:lpstr>Office-thema</vt:lpstr>
      <vt:lpstr>Menopauze – Hormonale therapie</vt:lpstr>
      <vt:lpstr>Indicaties</vt:lpstr>
      <vt:lpstr>PowerPoint-presentatie</vt:lpstr>
      <vt:lpstr>Indicaties</vt:lpstr>
      <vt:lpstr>Indicaties</vt:lpstr>
      <vt:lpstr>Hormonale therapie</vt:lpstr>
      <vt:lpstr>PowerPoint-presentatie</vt:lpstr>
      <vt:lpstr>Menopauze – Welke HT?</vt:lpstr>
      <vt:lpstr>Oestradiol: Transdermaal versus Oraal</vt:lpstr>
      <vt:lpstr>PowerPoint-presentatie</vt:lpstr>
      <vt:lpstr>Transdermaal: - Geen verhoogd risico DVT-PE en CVA bij lage en ‘mid-range’ dosis (&lt;50µg/dag)  Oraal:  - meer veneuze trombo-embolie bij alle leeftijdsgroepen  - meer CVA’s  (vanaf 60 j) - meer coronaire events vanaf 70 jaar of bij bestaand coronair lijden </vt:lpstr>
      <vt:lpstr>HST – Dosis?</vt:lpstr>
      <vt:lpstr>Menopause – Welke HT?</vt:lpstr>
      <vt:lpstr>Menopause – Welke HT?</vt:lpstr>
      <vt:lpstr>PowerPoint-presentatie</vt:lpstr>
      <vt:lpstr>Hormonale Therapie – Risico’s</vt:lpstr>
      <vt:lpstr>Hormonale Therapie – Risico’s.</vt:lpstr>
      <vt:lpstr>Hormonale Therapie – Risico’s</vt:lpstr>
      <vt:lpstr>Hormonale therapie - Contra-indicaties </vt:lpstr>
      <vt:lpstr>Take Home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Nele Maeseele</dc:creator>
  <cp:lastModifiedBy>Nele Maeseele</cp:lastModifiedBy>
  <cp:revision>3</cp:revision>
  <dcterms:created xsi:type="dcterms:W3CDTF">2025-09-02T19:19:13Z</dcterms:created>
  <dcterms:modified xsi:type="dcterms:W3CDTF">2025-11-14T20:52:54Z</dcterms:modified>
</cp:coreProperties>
</file>