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473681" y="3784879"/>
            <a:ext cx="7772401" cy="7333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473681" y="4662730"/>
            <a:ext cx="6400802" cy="175260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0">
              <a:buSzTx/>
              <a:buFontTx/>
              <a:buNone/>
            </a:lvl2pPr>
            <a:lvl3pPr marL="0" indent="0">
              <a:buSzTx/>
              <a:buFontTx/>
              <a:buNone/>
            </a:lvl3pPr>
            <a:lvl4pPr marL="0" indent="0">
              <a:buSzTx/>
              <a:buFontTx/>
              <a:buNone/>
            </a:lvl4pPr>
            <a:lvl5pPr marL="0" indent="0">
              <a:buSzTx/>
              <a:buFontTx/>
              <a:buNone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afbeelding 7"/>
          <p:cNvSpPr>
            <a:spLocks noGrp="1"/>
          </p:cNvSpPr>
          <p:nvPr>
            <p:ph type="pic" idx="2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9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kop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tekst"/>
          <p:cNvSpPr txBox="1">
            <a:spLocks noGrp="1"/>
          </p:cNvSpPr>
          <p:nvPr>
            <p:ph type="title"/>
          </p:nvPr>
        </p:nvSpPr>
        <p:spPr>
          <a:xfrm>
            <a:off x="4607340" y="2101143"/>
            <a:ext cx="3258195" cy="806732"/>
          </a:xfrm>
          <a:prstGeom prst="rect">
            <a:avLst/>
          </a:prstGeom>
        </p:spPr>
        <p:txBody>
          <a:bodyPr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3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el en object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46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7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ekop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eltekst"/>
          <p:cNvSpPr txBox="1">
            <a:spLocks noGrp="1"/>
          </p:cNvSpPr>
          <p:nvPr>
            <p:ph type="title"/>
          </p:nvPr>
        </p:nvSpPr>
        <p:spPr>
          <a:xfrm>
            <a:off x="4607340" y="2101143"/>
            <a:ext cx="3258195" cy="806732"/>
          </a:xfrm>
          <a:prstGeom prst="rect">
            <a:avLst/>
          </a:prstGeom>
        </p:spPr>
        <p:txBody>
          <a:bodyPr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5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el en object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63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ekop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eltekst"/>
          <p:cNvSpPr txBox="1">
            <a:spLocks noGrp="1"/>
          </p:cNvSpPr>
          <p:nvPr>
            <p:ph type="title"/>
          </p:nvPr>
        </p:nvSpPr>
        <p:spPr>
          <a:xfrm>
            <a:off x="4607340" y="2101143"/>
            <a:ext cx="3258195" cy="806732"/>
          </a:xfrm>
          <a:prstGeom prst="rect">
            <a:avLst/>
          </a:prstGeom>
        </p:spPr>
        <p:txBody>
          <a:bodyPr/>
          <a:lstStyle>
            <a:lvl1pPr algn="r">
              <a:defRPr sz="2000"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7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el en object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80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89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1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1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eltekst"/>
          <p:cNvSpPr txBox="1">
            <a:spLocks noGrp="1"/>
          </p:cNvSpPr>
          <p:nvPr>
            <p:ph type="title"/>
          </p:nvPr>
        </p:nvSpPr>
        <p:spPr>
          <a:xfrm>
            <a:off x="457201" y="273049"/>
            <a:ext cx="3008316" cy="1162051"/>
          </a:xfrm>
          <a:prstGeom prst="rect">
            <a:avLst/>
          </a:prstGeom>
        </p:spPr>
        <p:txBody>
          <a:bodyPr anchor="b"/>
          <a:lstStyle>
            <a:lvl1pPr>
              <a:defRPr sz="2000" b="1"/>
            </a:lvl1pPr>
          </a:lstStyle>
          <a:p>
            <a:r>
              <a:t>Titeltekst</a:t>
            </a:r>
          </a:p>
        </p:txBody>
      </p:sp>
      <p:sp>
        <p:nvSpPr>
          <p:cNvPr id="104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 marL="198000" indent="-198000">
              <a:spcBef>
                <a:spcPts val="700"/>
              </a:spcBef>
              <a:defRPr sz="3200"/>
            </a:lvl1pPr>
            <a:lvl2pPr marL="462341" indent="-242741">
              <a:spcBef>
                <a:spcPts val="700"/>
              </a:spcBef>
              <a:defRPr sz="3200"/>
            </a:lvl2pPr>
            <a:lvl3pPr marL="621599" indent="-211198">
              <a:spcBef>
                <a:spcPts val="700"/>
              </a:spcBef>
              <a:defRPr sz="3200"/>
            </a:lvl3pPr>
            <a:lvl4pPr marL="1737360" indent="-365760">
              <a:spcBef>
                <a:spcPts val="700"/>
              </a:spcBef>
              <a:defRPr sz="3200"/>
            </a:lvl4pPr>
            <a:lvl5pPr marL="2194560" indent="-365760">
              <a:spcBef>
                <a:spcPts val="700"/>
              </a:spcBef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05" name="Tijdelijke aanduiding voor tekst 3"/>
          <p:cNvSpPr>
            <a:spLocks noGrp="1"/>
          </p:cNvSpPr>
          <p:nvPr>
            <p:ph type="body" sz="half" idx="21"/>
          </p:nvPr>
        </p:nvSpPr>
        <p:spPr>
          <a:xfrm>
            <a:off x="457201" y="1435102"/>
            <a:ext cx="3008316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6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1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elteks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41"/>
          </a:xfrm>
          <a:prstGeom prst="rect">
            <a:avLst/>
          </a:prstGeom>
        </p:spPr>
        <p:txBody>
          <a:bodyPr anchor="b"/>
          <a:lstStyle>
            <a:lvl1pPr>
              <a:defRPr sz="2000" b="1"/>
            </a:lvl1pPr>
          </a:lstStyle>
          <a:p>
            <a:r>
              <a:t>Titeltekst</a:t>
            </a:r>
          </a:p>
        </p:txBody>
      </p:sp>
      <p:sp>
        <p:nvSpPr>
          <p:cNvPr id="114" name="Tijdelijke aanduiding voor afbeelding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5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0">
              <a:buSzTx/>
              <a:buFontTx/>
              <a:buNone/>
            </a:lvl2pPr>
            <a:lvl3pPr marL="0" indent="0">
              <a:buSzTx/>
              <a:buFontTx/>
              <a:buNone/>
            </a:lvl3pPr>
            <a:lvl4pPr marL="0" indent="0">
              <a:buSzTx/>
              <a:buFontTx/>
              <a:buNone/>
            </a:lvl4pPr>
            <a:lvl5pPr marL="0" indent="0">
              <a:buSzTx/>
              <a:buFontTx/>
              <a:buNone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16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1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6294578" y="6232199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198000" marR="0" indent="-198000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31999" marR="0" indent="-212399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–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568800" marR="0" indent="-158399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600200" marR="0" indent="-228600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–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2057400" marR="0" indent="-228600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»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46020" marR="0" indent="-160020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03220" marR="0" indent="-160020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360420" marR="0" indent="-160020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17620" marR="0" indent="-160020" algn="l" defTabSz="4572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gynaecologie@sfz.be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hyperlink" Target="mailto:gynaecologie@sfz.be" TargetMode="Externa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el 1"/>
          <p:cNvSpPr txBox="1">
            <a:spLocks noGrp="1"/>
          </p:cNvSpPr>
          <p:nvPr>
            <p:ph type="ctrTitle"/>
          </p:nvPr>
        </p:nvSpPr>
        <p:spPr>
          <a:xfrm>
            <a:off x="0" y="3784879"/>
            <a:ext cx="7772400" cy="733393"/>
          </a:xfrm>
          <a:prstGeom prst="rect">
            <a:avLst/>
          </a:prstGeom>
        </p:spPr>
        <p:txBody>
          <a:bodyPr/>
          <a:lstStyle/>
          <a:p>
            <a:r>
              <a:t>Niet-laag risico zwangerschappen</a:t>
            </a:r>
          </a:p>
        </p:txBody>
      </p:sp>
      <p:sp>
        <p:nvSpPr>
          <p:cNvPr id="126" name="Subtitel 2"/>
          <p:cNvSpPr txBox="1">
            <a:spLocks noGrp="1"/>
          </p:cNvSpPr>
          <p:nvPr>
            <p:ph type="subTitle" sz="quarter" idx="1"/>
          </p:nvPr>
        </p:nvSpPr>
        <p:spPr>
          <a:xfrm>
            <a:off x="473680" y="4662730"/>
            <a:ext cx="6400803" cy="1752602"/>
          </a:xfrm>
          <a:prstGeom prst="rect">
            <a:avLst/>
          </a:prstGeom>
        </p:spPr>
        <p:txBody>
          <a:bodyPr/>
          <a:lstStyle/>
          <a:p>
            <a:r>
              <a:t>Waarom SFZ?</a:t>
            </a:r>
          </a:p>
          <a:p>
            <a:br/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Wensen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Over zorgen en loslaten…</a:t>
            </a:r>
          </a:p>
        </p:txBody>
      </p:sp>
      <p:sp>
        <p:nvSpPr>
          <p:cNvPr id="129" name="Waarom onderverdeling hoog en laag risico?…"/>
          <p:cNvSpPr txBox="1">
            <a:spLocks noGrp="1"/>
          </p:cNvSpPr>
          <p:nvPr>
            <p:ph type="body" idx="1"/>
          </p:nvPr>
        </p:nvSpPr>
        <p:spPr>
          <a:xfrm>
            <a:off x="457199" y="1375076"/>
            <a:ext cx="8229601" cy="452596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dirty="0" err="1"/>
              <a:t>Waarom</a:t>
            </a:r>
            <a:r>
              <a:rPr dirty="0"/>
              <a:t> </a:t>
            </a:r>
            <a:r>
              <a:rPr dirty="0" err="1"/>
              <a:t>onderverdeling</a:t>
            </a:r>
            <a:r>
              <a:rPr dirty="0"/>
              <a:t> </a:t>
            </a:r>
            <a:r>
              <a:rPr dirty="0" err="1"/>
              <a:t>hoog</a:t>
            </a:r>
            <a:r>
              <a:rPr dirty="0"/>
              <a:t> en </a:t>
            </a:r>
            <a:r>
              <a:rPr dirty="0" err="1"/>
              <a:t>laag</a:t>
            </a:r>
            <a:r>
              <a:rPr dirty="0"/>
              <a:t> </a:t>
            </a:r>
            <a:r>
              <a:rPr dirty="0" err="1"/>
              <a:t>risico</a:t>
            </a:r>
            <a:r>
              <a:rPr dirty="0"/>
              <a:t>?</a:t>
            </a:r>
          </a:p>
          <a:p>
            <a:pPr marL="417598" lvl="1" indent="-198000">
              <a:lnSpc>
                <a:spcPct val="150000"/>
              </a:lnSpc>
              <a:buChar char="•"/>
            </a:pPr>
            <a:r>
              <a:rPr dirty="0" err="1"/>
              <a:t>Waar</a:t>
            </a:r>
            <a:r>
              <a:rPr dirty="0"/>
              <a:t> </a:t>
            </a:r>
            <a:r>
              <a:rPr dirty="0" err="1"/>
              <a:t>zitten</a:t>
            </a:r>
            <a:r>
              <a:rPr dirty="0"/>
              <a:t> de </a:t>
            </a:r>
            <a:r>
              <a:rPr dirty="0" err="1"/>
              <a:t>risico’s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?  </a:t>
            </a:r>
          </a:p>
          <a:p>
            <a:pPr>
              <a:lnSpc>
                <a:spcPct val="150000"/>
              </a:lnSpc>
            </a:pPr>
            <a:r>
              <a:rPr dirty="0"/>
              <a:t>Wat </a:t>
            </a:r>
            <a:r>
              <a:rPr dirty="0" err="1"/>
              <a:t>kan</a:t>
            </a:r>
            <a:r>
              <a:rPr dirty="0"/>
              <a:t> SFZ je </a:t>
            </a:r>
            <a:r>
              <a:rPr dirty="0" err="1"/>
              <a:t>bieden</a:t>
            </a:r>
            <a:r>
              <a:rPr dirty="0"/>
              <a:t>?</a:t>
            </a:r>
          </a:p>
          <a:p>
            <a:pPr marL="417598" lvl="1" indent="-198000">
              <a:lnSpc>
                <a:spcPct val="150000"/>
              </a:lnSpc>
              <a:buChar char="•"/>
            </a:pPr>
            <a:r>
              <a:rPr dirty="0"/>
              <a:t>Wat </a:t>
            </a:r>
            <a:r>
              <a:rPr dirty="0" err="1"/>
              <a:t>doen</a:t>
            </a:r>
            <a:r>
              <a:rPr dirty="0"/>
              <a:t> </a:t>
            </a:r>
            <a:r>
              <a:rPr dirty="0" err="1"/>
              <a:t>ze</a:t>
            </a:r>
            <a:r>
              <a:rPr dirty="0"/>
              <a:t> </a:t>
            </a:r>
            <a:r>
              <a:rPr dirty="0" err="1"/>
              <a:t>hier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meer</a:t>
            </a:r>
            <a:r>
              <a:rPr dirty="0"/>
              <a:t>?</a:t>
            </a:r>
          </a:p>
          <a:p>
            <a:pPr>
              <a:lnSpc>
                <a:spcPct val="150000"/>
              </a:lnSpc>
            </a:pPr>
            <a:r>
              <a:rPr dirty="0"/>
              <a:t>Met </a:t>
            </a:r>
            <a:r>
              <a:rPr dirty="0" err="1"/>
              <a:t>wie</a:t>
            </a:r>
            <a:r>
              <a:rPr dirty="0"/>
              <a:t> </a:t>
            </a:r>
            <a:r>
              <a:rPr dirty="0" err="1"/>
              <a:t>heb</a:t>
            </a:r>
            <a:r>
              <a:rPr dirty="0"/>
              <a:t> </a:t>
            </a:r>
            <a:r>
              <a:rPr dirty="0" err="1"/>
              <a:t>ik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maken</a:t>
            </a:r>
            <a:r>
              <a:rPr dirty="0"/>
              <a:t>? </a:t>
            </a:r>
          </a:p>
          <a:p>
            <a:pPr>
              <a:lnSpc>
                <a:spcPct val="150000"/>
              </a:lnSpc>
            </a:pPr>
            <a:endParaRPr dirty="0"/>
          </a:p>
          <a:p>
            <a:pPr>
              <a:lnSpc>
                <a:spcPct val="150000"/>
              </a:lnSpc>
            </a:pPr>
            <a:r>
              <a:rPr dirty="0" err="1"/>
              <a:t>Aub</a:t>
            </a:r>
            <a:r>
              <a:rPr dirty="0"/>
              <a:t>: </a:t>
            </a:r>
            <a:r>
              <a:rPr dirty="0" err="1"/>
              <a:t>selectie</a:t>
            </a:r>
            <a:r>
              <a:rPr dirty="0"/>
              <a:t> van </a:t>
            </a:r>
            <a:r>
              <a:rPr dirty="0" err="1"/>
              <a:t>veel</a:t>
            </a:r>
            <a:r>
              <a:rPr dirty="0"/>
              <a:t> </a:t>
            </a:r>
            <a:r>
              <a:rPr dirty="0" err="1"/>
              <a:t>voorkomende</a:t>
            </a:r>
            <a:r>
              <a:rPr dirty="0"/>
              <a:t> </a:t>
            </a:r>
            <a:r>
              <a:rPr dirty="0" err="1"/>
              <a:t>pathologieën</a:t>
            </a:r>
            <a:r>
              <a:rPr dirty="0"/>
              <a:t>,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exhaustief</a:t>
            </a:r>
            <a:r>
              <a:rPr dirty="0"/>
              <a:t> en </a:t>
            </a:r>
            <a:r>
              <a:rPr dirty="0" err="1"/>
              <a:t>beknopt</a:t>
            </a:r>
            <a:r>
              <a:rPr dirty="0"/>
              <a:t>!</a:t>
            </a:r>
          </a:p>
        </p:txBody>
      </p:sp>
      <p:pic>
        <p:nvPicPr>
          <p:cNvPr id="130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9206" y="4452289"/>
            <a:ext cx="2757864" cy="21790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el 2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Wat moet ik hier nu mee?</a:t>
            </a:r>
          </a:p>
          <a:p>
            <a:r>
              <a:t>Is dit niet iets…?</a:t>
            </a:r>
          </a:p>
        </p:txBody>
      </p:sp>
      <p:sp>
        <p:nvSpPr>
          <p:cNvPr id="133" name="Tijdelijke aanduiding voor inhoud 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marL="417598" lvl="1" indent="-198000">
              <a:lnSpc>
                <a:spcPct val="150000"/>
              </a:lnSpc>
              <a:buChar char="•"/>
            </a:pP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vragen</a:t>
            </a:r>
            <a:r>
              <a:rPr dirty="0"/>
              <a:t> of </a:t>
            </a:r>
            <a:r>
              <a:rPr dirty="0" err="1"/>
              <a:t>vermoeden</a:t>
            </a:r>
            <a:r>
              <a:rPr dirty="0"/>
              <a:t> extra </a:t>
            </a:r>
            <a:r>
              <a:rPr dirty="0" err="1"/>
              <a:t>aandachtspunten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diagnose </a:t>
            </a:r>
            <a:r>
              <a:rPr dirty="0" err="1"/>
              <a:t>zwangerschap</a:t>
            </a:r>
            <a:r>
              <a:rPr dirty="0"/>
              <a:t>:</a:t>
            </a:r>
          </a:p>
          <a:p>
            <a:pPr marL="608399" lvl="2" indent="-198000">
              <a:lnSpc>
                <a:spcPct val="150000"/>
              </a:lnSpc>
            </a:pPr>
            <a:r>
              <a:rPr dirty="0"/>
              <a:t>Bel: 011/71</a:t>
            </a:r>
            <a:r>
              <a:rPr lang="nl-BE" dirty="0"/>
              <a:t>5816</a:t>
            </a:r>
            <a:endParaRPr dirty="0"/>
          </a:p>
          <a:p>
            <a:pPr marL="608399" lvl="2" indent="-198000">
              <a:lnSpc>
                <a:spcPct val="150000"/>
              </a:lnSpc>
            </a:pPr>
            <a:r>
              <a:rPr dirty="0"/>
              <a:t>Mail: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gynaecologie@sfz.be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el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54596"/>
          </a:xfrm>
          <a:prstGeom prst="rect">
            <a:avLst/>
          </a:prstGeom>
        </p:spPr>
        <p:txBody>
          <a:bodyPr/>
          <a:lstStyle/>
          <a:p>
            <a:r>
              <a:t>Wie doet wat hier?</a:t>
            </a:r>
          </a:p>
        </p:txBody>
      </p:sp>
      <p:pic>
        <p:nvPicPr>
          <p:cNvPr id="136" name="Picture 2" descr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751" y="748136"/>
            <a:ext cx="1763310" cy="2114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icture 10" descr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8875" y="3799544"/>
            <a:ext cx="1588170" cy="2062795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Dr. Beckers Els…"/>
          <p:cNvSpPr txBox="1"/>
          <p:nvPr/>
        </p:nvSpPr>
        <p:spPr>
          <a:xfrm>
            <a:off x="599386" y="2821289"/>
            <a:ext cx="1463682" cy="737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400"/>
            </a:pPr>
            <a:r>
              <a:t>Dr. Beckers Els</a:t>
            </a:r>
          </a:p>
          <a:p>
            <a:pPr algn="ctr">
              <a:defRPr sz="1400"/>
            </a:pPr>
            <a:r>
              <a:t>Borstpathologie</a:t>
            </a:r>
          </a:p>
          <a:p>
            <a:pPr algn="ctr">
              <a:defRPr sz="1400"/>
            </a:pPr>
            <a:r>
              <a:t>Colposcopie</a:t>
            </a:r>
          </a:p>
        </p:txBody>
      </p:sp>
      <p:sp>
        <p:nvSpPr>
          <p:cNvPr id="139" name="Dr. Janssen Els…"/>
          <p:cNvSpPr txBox="1"/>
          <p:nvPr/>
        </p:nvSpPr>
        <p:spPr>
          <a:xfrm>
            <a:off x="2907428" y="2821289"/>
            <a:ext cx="1136300" cy="737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Dr. Janssen Els</a:t>
            </a:r>
          </a:p>
          <a:p>
            <a:pPr algn="ctr">
              <a:defRPr sz="1400"/>
            </a:pPr>
            <a:r>
              <a:t>Fertiliteit</a:t>
            </a:r>
          </a:p>
          <a:p>
            <a:pPr algn="ctr">
              <a:defRPr sz="1400"/>
            </a:pPr>
            <a:r>
              <a:t>Chirurgie</a:t>
            </a:r>
          </a:p>
        </p:txBody>
      </p:sp>
      <p:sp>
        <p:nvSpPr>
          <p:cNvPr id="140" name="Dr. Maeseele Nele…"/>
          <p:cNvSpPr txBox="1"/>
          <p:nvPr/>
        </p:nvSpPr>
        <p:spPr>
          <a:xfrm>
            <a:off x="4712837" y="2879701"/>
            <a:ext cx="1991875" cy="96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Dr. Maeseele Nele</a:t>
            </a:r>
          </a:p>
          <a:p>
            <a:pPr algn="ctr">
              <a:defRPr sz="1400"/>
            </a:pPr>
            <a:r>
              <a:t>Urogynaecologie</a:t>
            </a:r>
          </a:p>
          <a:p>
            <a:pPr algn="ctr">
              <a:defRPr sz="1400"/>
            </a:pPr>
            <a:r>
              <a:t>Gynaecologische chirurgie</a:t>
            </a:r>
          </a:p>
          <a:p>
            <a:pPr algn="ctr">
              <a:defRPr sz="1400"/>
            </a:pPr>
            <a:r>
              <a:t>Colposcopie</a:t>
            </a:r>
          </a:p>
        </p:txBody>
      </p:sp>
      <p:sp>
        <p:nvSpPr>
          <p:cNvPr id="141" name="Dr. Raus Nele…"/>
          <p:cNvSpPr txBox="1"/>
          <p:nvPr/>
        </p:nvSpPr>
        <p:spPr>
          <a:xfrm>
            <a:off x="6881541" y="2926814"/>
            <a:ext cx="1921728" cy="509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Dr. Raus Nele</a:t>
            </a:r>
          </a:p>
          <a:p>
            <a:pPr algn="ctr">
              <a:defRPr sz="1400"/>
            </a:pPr>
            <a:r>
              <a:t>Verloskundige echografie</a:t>
            </a:r>
          </a:p>
        </p:txBody>
      </p:sp>
      <p:sp>
        <p:nvSpPr>
          <p:cNvPr id="142" name="Dr. Reynders Anneleen…"/>
          <p:cNvSpPr txBox="1"/>
          <p:nvPr/>
        </p:nvSpPr>
        <p:spPr>
          <a:xfrm>
            <a:off x="370363" y="5867147"/>
            <a:ext cx="1921727" cy="50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Dr. Reynders Anneleen</a:t>
            </a:r>
          </a:p>
          <a:p>
            <a:pPr algn="ctr">
              <a:defRPr sz="1400"/>
            </a:pPr>
            <a:r>
              <a:t>Verloskundige echografie</a:t>
            </a:r>
          </a:p>
        </p:txBody>
      </p:sp>
      <p:sp>
        <p:nvSpPr>
          <p:cNvPr id="143" name="Dr. Schepers Sven…"/>
          <p:cNvSpPr txBox="1"/>
          <p:nvPr/>
        </p:nvSpPr>
        <p:spPr>
          <a:xfrm>
            <a:off x="2620072" y="5885315"/>
            <a:ext cx="1991875" cy="509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Dr. Schepers Sven</a:t>
            </a:r>
          </a:p>
          <a:p>
            <a:pPr algn="ctr">
              <a:defRPr sz="1400"/>
            </a:pPr>
            <a:r>
              <a:t>Gynaecologische chirurgie</a:t>
            </a:r>
          </a:p>
        </p:txBody>
      </p:sp>
      <p:sp>
        <p:nvSpPr>
          <p:cNvPr id="144" name="Dr. Thaens Anke…"/>
          <p:cNvSpPr txBox="1"/>
          <p:nvPr/>
        </p:nvSpPr>
        <p:spPr>
          <a:xfrm>
            <a:off x="4747912" y="5905452"/>
            <a:ext cx="1921727" cy="737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Dr. Thaens Anke</a:t>
            </a:r>
          </a:p>
          <a:p>
            <a:pPr algn="ctr">
              <a:defRPr sz="1400"/>
            </a:pPr>
            <a:r>
              <a:t>Verloskundige echografie</a:t>
            </a:r>
          </a:p>
          <a:p>
            <a:pPr algn="ctr">
              <a:defRPr sz="1400"/>
            </a:pPr>
            <a:r>
              <a:t>Hoog risico verloskunde</a:t>
            </a:r>
          </a:p>
        </p:txBody>
      </p:sp>
      <p:sp>
        <p:nvSpPr>
          <p:cNvPr id="145" name="Dr. Vandewal Aleide…"/>
          <p:cNvSpPr txBox="1"/>
          <p:nvPr/>
        </p:nvSpPr>
        <p:spPr>
          <a:xfrm>
            <a:off x="6847814" y="5946329"/>
            <a:ext cx="1989184" cy="737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Dr. Vandewal Aleide</a:t>
            </a:r>
          </a:p>
          <a:p>
            <a:pPr algn="ctr">
              <a:defRPr sz="1400"/>
            </a:pPr>
            <a:r>
              <a:t>Fertiliteit</a:t>
            </a:r>
          </a:p>
          <a:p>
            <a:pPr algn="ctr">
              <a:defRPr sz="1400"/>
            </a:pPr>
            <a:r>
              <a:t>Gyanecologische chirurgie</a:t>
            </a:r>
          </a:p>
        </p:txBody>
      </p:sp>
      <p:pic>
        <p:nvPicPr>
          <p:cNvPr id="146" name="Afbeelding" descr="Afbeeld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4138" y="3794111"/>
            <a:ext cx="1668787" cy="2073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Afbeelding" descr="Afbeeldi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07" y="3687384"/>
            <a:ext cx="1700653" cy="2149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Afbeelding" descr="Afbeeldi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618" y="3665857"/>
            <a:ext cx="1591796" cy="22226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Afbeelding" descr="Afbeeldi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55" y="788647"/>
            <a:ext cx="1782758" cy="20335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Afbeelding" descr="Afbeeldi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2590" y="769886"/>
            <a:ext cx="1660740" cy="2071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Afbeelding" descr="Afbeeldi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7034" y="748136"/>
            <a:ext cx="1580964" cy="21145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Intake: twin</a:t>
            </a:r>
          </a:p>
        </p:txBody>
      </p:sp>
      <p:sp>
        <p:nvSpPr>
          <p:cNvPr id="154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457200" y="1410044"/>
            <a:ext cx="8229601" cy="2914348"/>
          </a:xfrm>
          <a:prstGeom prst="rect">
            <a:avLst/>
          </a:prstGeom>
        </p:spPr>
        <p:txBody>
          <a:bodyPr/>
          <a:lstStyle/>
          <a:p>
            <a:pPr marL="79199" indent="-79199" defTabSz="182879">
              <a:lnSpc>
                <a:spcPct val="150000"/>
              </a:lnSpc>
              <a:spcBef>
                <a:spcPts val="100"/>
              </a:spcBef>
              <a:defRPr sz="1600"/>
            </a:pPr>
            <a:r>
              <a:t>bepaling </a:t>
            </a:r>
            <a:r>
              <a:rPr>
                <a:solidFill>
                  <a:schemeClr val="accent6">
                    <a:satOff val="-35873"/>
                    <a:lumOff val="-12431"/>
                  </a:schemeClr>
                </a:solidFill>
              </a:rPr>
              <a:t>chorioniciteit</a:t>
            </a:r>
            <a:r>
              <a:t> 8-14w:</a:t>
            </a:r>
          </a:p>
          <a:p>
            <a:pPr marL="0" indent="0" defTabSz="182879">
              <a:lnSpc>
                <a:spcPct val="150000"/>
              </a:lnSpc>
              <a:spcBef>
                <a:spcPts val="100"/>
              </a:spcBef>
              <a:buSzTx/>
              <a:buNone/>
              <a:defRPr sz="1600"/>
            </a:pPr>
            <a:endParaRPr/>
          </a:p>
          <a:p>
            <a:pPr marL="79199" indent="-79199" defTabSz="182879">
              <a:lnSpc>
                <a:spcPct val="150000"/>
              </a:lnSpc>
              <a:spcBef>
                <a:spcPts val="100"/>
              </a:spcBef>
              <a:defRPr sz="1600"/>
            </a:pPr>
            <a:r>
              <a:rPr b="1"/>
              <a:t>Opvolging</a:t>
            </a:r>
            <a:r>
              <a:t>: afhankelijk van type twin</a:t>
            </a:r>
          </a:p>
          <a:p>
            <a:pPr marL="311040" lvl="1" indent="-91439" defTabSz="182879">
              <a:lnSpc>
                <a:spcPct val="150000"/>
              </a:lnSpc>
              <a:spcBef>
                <a:spcPts val="100"/>
              </a:spcBef>
              <a:buChar char="•"/>
              <a:defRPr sz="1600"/>
            </a:pPr>
            <a:r>
              <a:t>weinig ruimte voor eerste lijn</a:t>
            </a:r>
          </a:p>
          <a:p>
            <a:pPr marL="311040" lvl="1" indent="-91439" defTabSz="182879">
              <a:lnSpc>
                <a:spcPct val="150000"/>
              </a:lnSpc>
              <a:spcBef>
                <a:spcPts val="100"/>
              </a:spcBef>
              <a:buChar char="•"/>
              <a:defRPr sz="1600"/>
            </a:pPr>
            <a:r>
              <a:t>met twin-centre in </a:t>
            </a:r>
            <a:r>
              <a:rPr>
                <a:solidFill>
                  <a:schemeClr val="accent6">
                    <a:satOff val="-35873"/>
                    <a:lumOff val="-12431"/>
                  </a:schemeClr>
                </a:solidFill>
              </a:rPr>
              <a:t>UZ Leuven</a:t>
            </a:r>
          </a:p>
          <a:p>
            <a:pPr marL="311040" lvl="1" indent="-91439" defTabSz="182879">
              <a:lnSpc>
                <a:spcPct val="150000"/>
              </a:lnSpc>
              <a:spcBef>
                <a:spcPts val="100"/>
              </a:spcBef>
              <a:buChar char="•"/>
              <a:defRPr sz="1600"/>
            </a:pPr>
            <a:r>
              <a:t>online twin-infoavond UZL!!</a:t>
            </a:r>
          </a:p>
        </p:txBody>
      </p:sp>
      <p:pic>
        <p:nvPicPr>
          <p:cNvPr id="155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0043" y="220888"/>
            <a:ext cx="5021076" cy="1723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4097" y="3079745"/>
            <a:ext cx="4931341" cy="33893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Intake: VG SLE, reumatoide aandoeningen</a:t>
            </a:r>
          </a:p>
        </p:txBody>
      </p:sp>
      <p:sp>
        <p:nvSpPr>
          <p:cNvPr id="159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536655" y="1748769"/>
            <a:ext cx="8229601" cy="480240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b="1" dirty="0" err="1"/>
              <a:t>Preconceptioneel</a:t>
            </a:r>
            <a:r>
              <a:rPr b="1" dirty="0"/>
              <a:t>:</a:t>
            </a:r>
            <a:r>
              <a:rPr dirty="0"/>
              <a:t> </a:t>
            </a:r>
            <a:r>
              <a:rPr dirty="0" err="1"/>
              <a:t>medicatie</a:t>
            </a:r>
            <a:r>
              <a:rPr dirty="0"/>
              <a:t> + FZ</a:t>
            </a:r>
          </a:p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 b="1"/>
            </a:pPr>
            <a:endParaRPr dirty="0"/>
          </a:p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 b="1"/>
            </a:pPr>
            <a:r>
              <a:rPr dirty="0" err="1"/>
              <a:t>Opvolging</a:t>
            </a:r>
            <a:r>
              <a:rPr dirty="0"/>
              <a:t>: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/>
              <a:t>met </a:t>
            </a:r>
            <a:r>
              <a:rPr dirty="0" err="1"/>
              <a:t>eigen</a:t>
            </a:r>
            <a:r>
              <a:rPr dirty="0"/>
              <a:t> </a:t>
            </a:r>
            <a:r>
              <a:rPr dirty="0" err="1"/>
              <a:t>reumatoloog</a:t>
            </a:r>
            <a:r>
              <a:rPr dirty="0"/>
              <a:t> 1x/trim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bloeddrukken</a:t>
            </a:r>
            <a:r>
              <a:rPr dirty="0"/>
              <a:t> (</a:t>
            </a:r>
            <a:r>
              <a:rPr dirty="0" err="1"/>
              <a:t>telemonitoring</a:t>
            </a:r>
            <a:r>
              <a:rPr dirty="0"/>
              <a:t> + </a:t>
            </a:r>
            <a:r>
              <a:rPr dirty="0" err="1"/>
              <a:t>Limpron</a:t>
            </a:r>
            <a:r>
              <a:rPr dirty="0"/>
              <a:t>)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groei</a:t>
            </a:r>
            <a:r>
              <a:rPr dirty="0"/>
              <a:t> 1x/4w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labo</a:t>
            </a:r>
            <a:r>
              <a:rPr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 en urine</a:t>
            </a:r>
            <a:r>
              <a:rPr dirty="0"/>
              <a:t> 1x/3m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/>
              <a:t>R/ </a:t>
            </a:r>
            <a:r>
              <a:rPr dirty="0" err="1"/>
              <a:t>opstoten</a:t>
            </a:r>
            <a:r>
              <a:rPr dirty="0"/>
              <a:t>, </a:t>
            </a: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vertrouw</a:t>
            </a:r>
            <a:r>
              <a:rPr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 </a:t>
            </a: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patiënte</a:t>
            </a:r>
            <a:r>
              <a:rPr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!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endParaRPr dirty="0">
              <a:solidFill>
                <a:schemeClr val="accent6">
                  <a:satOff val="-35873"/>
                  <a:lumOff val="-12431"/>
                </a:schemeClr>
              </a:solidFill>
            </a:endParaRP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b="1" dirty="0"/>
              <a:t>OPM: </a:t>
            </a:r>
            <a:r>
              <a:rPr dirty="0"/>
              <a:t>PP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levende</a:t>
            </a:r>
            <a:r>
              <a:rPr dirty="0"/>
              <a:t> </a:t>
            </a:r>
            <a:r>
              <a:rPr dirty="0" err="1"/>
              <a:t>vaccins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baby </a:t>
            </a:r>
            <a:r>
              <a:rPr dirty="0" err="1"/>
              <a:t>gedurende</a:t>
            </a:r>
            <a:r>
              <a:rPr dirty="0"/>
              <a:t> 6m </a:t>
            </a:r>
            <a:r>
              <a:rPr dirty="0" err="1"/>
              <a:t>na</a:t>
            </a:r>
            <a:r>
              <a:rPr dirty="0"/>
              <a:t> biological</a:t>
            </a:r>
          </a:p>
        </p:txBody>
      </p:sp>
      <p:pic>
        <p:nvPicPr>
          <p:cNvPr id="160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3961" y="4939659"/>
            <a:ext cx="2751331" cy="17116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3" name="Risico’s:…"/>
          <p:cNvGrpSpPr/>
          <p:nvPr/>
        </p:nvGrpSpPr>
        <p:grpSpPr>
          <a:xfrm>
            <a:off x="5813189" y="1741991"/>
            <a:ext cx="3054674" cy="2180589"/>
            <a:chOff x="0" y="0"/>
            <a:chExt cx="3054672" cy="2180588"/>
          </a:xfrm>
        </p:grpSpPr>
        <p:sp>
          <p:nvSpPr>
            <p:cNvPr id="162" name="Risico’s:…"/>
            <p:cNvSpPr txBox="1"/>
            <p:nvPr/>
          </p:nvSpPr>
          <p:spPr>
            <a:xfrm>
              <a:off x="38100" y="38099"/>
              <a:ext cx="2978473" cy="2104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defTabSz="306324">
                <a:lnSpc>
                  <a:spcPct val="150000"/>
                </a:lnSpc>
                <a:spcBef>
                  <a:spcPts val="200"/>
                </a:spcBef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b="1"/>
                <a:t>Risico’s</a:t>
              </a:r>
              <a:r>
                <a:t>:</a:t>
              </a:r>
            </a:p>
            <a:p>
              <a:pPr marL="289438" lvl="1" indent="-142308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Miskraam, IUGR, hypertensie of PET</a:t>
              </a:r>
            </a:p>
            <a:p>
              <a:pPr marL="289438" lvl="1" indent="-142308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Preterme geboorte</a:t>
              </a:r>
            </a:p>
            <a:p>
              <a:pPr marL="289438" lvl="1" indent="-142308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VTE: enkel bij opstoot!</a:t>
              </a:r>
            </a:p>
            <a:p>
              <a:pPr marL="289438" lvl="1" indent="-142308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Nierfunctiestoornissen</a:t>
              </a:r>
            </a:p>
          </p:txBody>
        </p:sp>
        <p:pic>
          <p:nvPicPr>
            <p:cNvPr id="161" name="Risico’s:… Risico’s:Miskraam, IUGR, hypertensie of PETPreterme geboorteVTE: enkel bij opstoot!Nierfunctiestoornissen" descr="Risico’s:… Risico’s:Miskraam, IUGR, hypertensie of PETPreterme geboorteVTE: enkel bij opstoot!Nierfunctiestoornissen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3054673" cy="218059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Intake: diabetes mellitus 1 of 2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Intake: diabetes mellitus 1 of 2</a:t>
            </a:r>
          </a:p>
        </p:txBody>
      </p:sp>
      <p:sp>
        <p:nvSpPr>
          <p:cNvPr id="166" name="Risico’s…"/>
          <p:cNvSpPr txBox="1">
            <a:spLocks noGrp="1"/>
          </p:cNvSpPr>
          <p:nvPr>
            <p:ph type="body" idx="1"/>
          </p:nvPr>
        </p:nvSpPr>
        <p:spPr>
          <a:xfrm>
            <a:off x="457199" y="1417639"/>
            <a:ext cx="8229601" cy="4988217"/>
          </a:xfrm>
          <a:prstGeom prst="rect">
            <a:avLst/>
          </a:prstGeom>
        </p:spPr>
        <p:txBody>
          <a:bodyPr/>
          <a:lstStyle/>
          <a:p>
            <a:pPr marL="160379" indent="-160379" defTabSz="370331">
              <a:lnSpc>
                <a:spcPct val="150000"/>
              </a:lnSpc>
              <a:spcBef>
                <a:spcPts val="200"/>
              </a:spcBef>
              <a:defRPr sz="1200" b="1"/>
            </a:pPr>
            <a:r>
              <a:rPr dirty="0" err="1"/>
              <a:t>Preconceptioneel</a:t>
            </a:r>
            <a:r>
              <a:rPr dirty="0"/>
              <a:t>: </a:t>
            </a:r>
            <a:r>
              <a:rPr b="0" dirty="0" err="1"/>
              <a:t>goede</a:t>
            </a:r>
            <a:r>
              <a:rPr b="0" dirty="0"/>
              <a:t> HbA1c + FZ</a:t>
            </a:r>
          </a:p>
          <a:p>
            <a:pPr marL="160379" indent="-160379" defTabSz="370331">
              <a:lnSpc>
                <a:spcPct val="150000"/>
              </a:lnSpc>
              <a:spcBef>
                <a:spcPts val="200"/>
              </a:spcBef>
              <a:defRPr sz="1200" b="1"/>
            </a:pPr>
            <a:endParaRPr b="0" dirty="0"/>
          </a:p>
          <a:p>
            <a:pPr marL="160379" indent="-160379" defTabSz="370331">
              <a:lnSpc>
                <a:spcPct val="150000"/>
              </a:lnSpc>
              <a:spcBef>
                <a:spcPts val="200"/>
              </a:spcBef>
              <a:defRPr sz="1200" b="1"/>
            </a:pPr>
            <a:r>
              <a:rPr dirty="0" err="1"/>
              <a:t>Opvolging</a:t>
            </a:r>
            <a:endParaRPr dirty="0"/>
          </a:p>
          <a:p>
            <a:pPr marL="338256" lvl="1" indent="-160378" defTabSz="370331">
              <a:lnSpc>
                <a:spcPct val="150000"/>
              </a:lnSpc>
              <a:spcBef>
                <a:spcPts val="200"/>
              </a:spcBef>
              <a:buChar char="•"/>
              <a:defRPr sz="1200">
                <a:solidFill>
                  <a:schemeClr val="accent6">
                    <a:satOff val="-35873"/>
                    <a:lumOff val="-12431"/>
                  </a:schemeClr>
                </a:solidFill>
              </a:defRPr>
            </a:pPr>
            <a:r>
              <a:rPr dirty="0" err="1"/>
              <a:t>Goede</a:t>
            </a:r>
            <a:r>
              <a:rPr dirty="0"/>
              <a:t> </a:t>
            </a:r>
            <a:r>
              <a:rPr b="1" dirty="0" err="1"/>
              <a:t>glycemiecontrole</a:t>
            </a:r>
            <a:r>
              <a:rPr dirty="0"/>
              <a:t>!! </a:t>
            </a:r>
          </a:p>
          <a:p>
            <a:pPr marL="492802" lvl="2" indent="-160378" defTabSz="370331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/>
              <a:t>CAVE: late </a:t>
            </a:r>
            <a:r>
              <a:rPr dirty="0" err="1"/>
              <a:t>boeking</a:t>
            </a:r>
            <a:r>
              <a:rPr dirty="0"/>
              <a:t>, </a:t>
            </a:r>
            <a:r>
              <a:rPr dirty="0" err="1"/>
              <a:t>ongeplande</a:t>
            </a:r>
            <a:r>
              <a:rPr dirty="0"/>
              <a:t> </a:t>
            </a:r>
            <a:r>
              <a:rPr dirty="0" err="1"/>
              <a:t>zwangerschap</a:t>
            </a:r>
            <a:endParaRPr b="1" dirty="0"/>
          </a:p>
          <a:p>
            <a:pPr marL="338256" lvl="1" indent="-160378" defTabSz="370331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dirty="0" err="1"/>
              <a:t>diabetesteam</a:t>
            </a:r>
            <a:r>
              <a:rPr dirty="0"/>
              <a:t> </a:t>
            </a:r>
            <a:r>
              <a:rPr dirty="0" err="1"/>
              <a:t>reduceert</a:t>
            </a:r>
            <a:r>
              <a:rPr dirty="0"/>
              <a:t> </a:t>
            </a:r>
            <a:r>
              <a:rPr dirty="0" err="1"/>
              <a:t>risico’s</a:t>
            </a:r>
            <a:r>
              <a:rPr dirty="0"/>
              <a:t> met 50%</a:t>
            </a:r>
          </a:p>
        </p:txBody>
      </p:sp>
      <p:sp>
        <p:nvSpPr>
          <p:cNvPr id="167" name="5 educatoren…"/>
          <p:cNvSpPr txBox="1"/>
          <p:nvPr/>
        </p:nvSpPr>
        <p:spPr>
          <a:xfrm>
            <a:off x="5936874" y="4029436"/>
            <a:ext cx="1240548" cy="737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180473" indent="-180473">
              <a:buSzPct val="100000"/>
              <a:buChar char="+"/>
              <a:defRPr sz="1400"/>
            </a:pPr>
            <a:r>
              <a:t>5 educatoren</a:t>
            </a:r>
          </a:p>
          <a:p>
            <a:pPr marL="180473" indent="-180473">
              <a:buSzPct val="100000"/>
              <a:buChar char="+"/>
              <a:defRPr sz="1400"/>
            </a:pPr>
            <a:r>
              <a:t>2 diëtisten</a:t>
            </a:r>
          </a:p>
          <a:p>
            <a:pPr marL="180473" indent="-180473">
              <a:buSzPct val="100000"/>
              <a:buChar char="+"/>
              <a:defRPr sz="1400"/>
            </a:pPr>
            <a:r>
              <a:t>1 psychologe</a:t>
            </a:r>
          </a:p>
        </p:txBody>
      </p:sp>
      <p:grpSp>
        <p:nvGrpSpPr>
          <p:cNvPr id="170" name="Risico’s…"/>
          <p:cNvGrpSpPr/>
          <p:nvPr/>
        </p:nvGrpSpPr>
        <p:grpSpPr>
          <a:xfrm>
            <a:off x="6081609" y="1252830"/>
            <a:ext cx="2145943" cy="1507489"/>
            <a:chOff x="0" y="0"/>
            <a:chExt cx="2145942" cy="1507488"/>
          </a:xfrm>
        </p:grpSpPr>
        <p:sp>
          <p:nvSpPr>
            <p:cNvPr id="169" name="Risico’s…"/>
            <p:cNvSpPr txBox="1"/>
            <p:nvPr/>
          </p:nvSpPr>
          <p:spPr>
            <a:xfrm>
              <a:off x="38100" y="38099"/>
              <a:ext cx="2069743" cy="1431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defTabSz="370331">
                <a:lnSpc>
                  <a:spcPct val="150000"/>
                </a:lnSpc>
                <a:spcBef>
                  <a:spcPts val="200"/>
                </a:spcBef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</a:t>
              </a:r>
            </a:p>
            <a:p>
              <a:pPr marL="338256" lvl="1" indent="-160378" defTabSz="370331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IUVD</a:t>
              </a:r>
            </a:p>
            <a:p>
              <a:pPr marL="338256" lvl="1" indent="-160378" defTabSz="370331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LGA</a:t>
              </a:r>
            </a:p>
            <a:p>
              <a:pPr marL="338256" lvl="1" indent="-160378" defTabSz="370331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opname neonaat</a:t>
              </a:r>
            </a:p>
          </p:txBody>
        </p:sp>
        <p:pic>
          <p:nvPicPr>
            <p:cNvPr id="168" name="Risico’s… Risico’sIUVDLGAopname neonaat" descr="Risico’s… Risico’sIUVDLGAopname neonaat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2145943" cy="1507490"/>
            </a:xfrm>
            <a:prstGeom prst="rect">
              <a:avLst/>
            </a:prstGeom>
            <a:effectLst/>
          </p:spPr>
        </p:pic>
      </p:grpSp>
      <p:pic>
        <p:nvPicPr>
          <p:cNvPr id="171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08" y="3398417"/>
            <a:ext cx="5099835" cy="23557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Intake: VG IBD</a:t>
            </a:r>
          </a:p>
        </p:txBody>
      </p:sp>
      <p:sp>
        <p:nvSpPr>
          <p:cNvPr id="174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268009" y="1208688"/>
            <a:ext cx="8229602" cy="49259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sz="1300" b="1" dirty="0" err="1"/>
              <a:t>Preconceptioneel</a:t>
            </a:r>
            <a:r>
              <a:rPr sz="1300" b="1" dirty="0"/>
              <a:t>: 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sz="1300" dirty="0" err="1"/>
              <a:t>aanpassing</a:t>
            </a:r>
            <a:r>
              <a:rPr sz="1300" dirty="0"/>
              <a:t> </a:t>
            </a:r>
            <a:r>
              <a:rPr sz="1300" dirty="0" err="1"/>
              <a:t>medicatie</a:t>
            </a:r>
            <a:endParaRPr sz="1300" dirty="0"/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sz="1300" dirty="0"/>
              <a:t>!!! </a:t>
            </a:r>
            <a:r>
              <a:rPr sz="1300" b="1"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VW: </a:t>
            </a:r>
            <a:r>
              <a:rPr sz="1300"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ziekte</a:t>
            </a:r>
            <a:r>
              <a:rPr sz="1300" b="1"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 6m </a:t>
            </a:r>
            <a:r>
              <a:rPr sz="1300"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onder</a:t>
            </a:r>
            <a:r>
              <a:rPr sz="1300" b="1"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 </a:t>
            </a:r>
            <a:r>
              <a:rPr sz="1300"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controle</a:t>
            </a:r>
            <a:endParaRPr sz="1300" b="1" dirty="0">
              <a:solidFill>
                <a:schemeClr val="accent6">
                  <a:satOff val="-35873"/>
                  <a:lumOff val="-12431"/>
                </a:schemeClr>
              </a:solidFill>
            </a:endParaRPr>
          </a:p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/>
            </a:pPr>
            <a:endParaRPr sz="1300" b="1" dirty="0">
              <a:solidFill>
                <a:schemeClr val="accent6">
                  <a:satOff val="-35873"/>
                  <a:lumOff val="-12431"/>
                </a:schemeClr>
              </a:solidFill>
            </a:endParaRPr>
          </a:p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 b="1"/>
            </a:pPr>
            <a:r>
              <a:rPr sz="1300" dirty="0" err="1"/>
              <a:t>Opvolging</a:t>
            </a:r>
            <a:r>
              <a:rPr sz="1300" b="0" dirty="0"/>
              <a:t>: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sz="1300" dirty="0"/>
              <a:t>1x/trim </a:t>
            </a:r>
            <a:r>
              <a:rPr sz="1300" dirty="0" err="1"/>
              <a:t>eigen</a:t>
            </a:r>
            <a:r>
              <a:rPr sz="1300" dirty="0"/>
              <a:t> gastro-</a:t>
            </a:r>
            <a:r>
              <a:rPr sz="1300" dirty="0" err="1"/>
              <a:t>enteroloog</a:t>
            </a:r>
            <a:r>
              <a:rPr sz="1300" dirty="0"/>
              <a:t> </a:t>
            </a:r>
            <a:r>
              <a:rPr sz="1300" dirty="0" err="1"/>
              <a:t>bij</a:t>
            </a:r>
            <a:r>
              <a:rPr sz="1300" dirty="0"/>
              <a:t> </a:t>
            </a:r>
            <a:r>
              <a:rPr sz="1300" dirty="0" err="1"/>
              <a:t>actieve</a:t>
            </a:r>
            <a:r>
              <a:rPr sz="1300" dirty="0"/>
              <a:t> </a:t>
            </a:r>
            <a:r>
              <a:rPr sz="1300" dirty="0" err="1"/>
              <a:t>medicatie</a:t>
            </a:r>
            <a:endParaRPr sz="1300" dirty="0"/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sz="1300" dirty="0" err="1"/>
              <a:t>groei</a:t>
            </a:r>
            <a:r>
              <a:rPr sz="1300" dirty="0"/>
              <a:t> 1x/4w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sz="1300" dirty="0" err="1"/>
              <a:t>bloedname</a:t>
            </a:r>
            <a:r>
              <a:rPr sz="1300" dirty="0"/>
              <a:t> 1x/trim</a:t>
            </a:r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sz="1300" dirty="0" err="1"/>
              <a:t>immunotherapie</a:t>
            </a:r>
            <a:r>
              <a:rPr sz="1300" dirty="0"/>
              <a:t>, mag </a:t>
            </a:r>
            <a:r>
              <a:rPr sz="1300" dirty="0" err="1"/>
              <a:t>doorgegeven</a:t>
            </a:r>
            <a:r>
              <a:rPr sz="1300" dirty="0"/>
              <a:t> </a:t>
            </a:r>
            <a:r>
              <a:rPr sz="1300" dirty="0" err="1"/>
              <a:t>worden</a:t>
            </a:r>
            <a:r>
              <a:rPr sz="1300" dirty="0"/>
              <a:t>, </a:t>
            </a:r>
            <a:r>
              <a:rPr sz="1300" dirty="0" err="1"/>
              <a:t>ook</a:t>
            </a:r>
            <a:r>
              <a:rPr sz="1300" dirty="0"/>
              <a:t> </a:t>
            </a:r>
            <a:r>
              <a:rPr sz="1300" dirty="0" err="1"/>
              <a:t>bij</a:t>
            </a:r>
            <a:r>
              <a:rPr sz="1300" dirty="0"/>
              <a:t> </a:t>
            </a:r>
            <a:r>
              <a:rPr sz="1300" dirty="0" err="1"/>
              <a:t>borstvoeding</a:t>
            </a:r>
            <a:endParaRPr sz="1300" dirty="0"/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sz="1300" dirty="0"/>
              <a:t>R/ </a:t>
            </a:r>
            <a:r>
              <a:rPr sz="1300" dirty="0" err="1"/>
              <a:t>opstoten</a:t>
            </a:r>
            <a:r>
              <a:rPr sz="1300" dirty="0"/>
              <a:t>: </a:t>
            </a:r>
            <a:r>
              <a:rPr sz="1300" b="1" dirty="0" err="1"/>
              <a:t>vertrouw</a:t>
            </a:r>
            <a:r>
              <a:rPr sz="1300" b="1" dirty="0"/>
              <a:t> </a:t>
            </a:r>
            <a:r>
              <a:rPr sz="1300" b="1" dirty="0" err="1"/>
              <a:t>patiënte</a:t>
            </a:r>
            <a:endParaRPr sz="1300" b="1" dirty="0"/>
          </a:p>
          <a:p>
            <a:pPr marL="289438" lvl="1" indent="-142308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sz="1300" dirty="0" err="1"/>
              <a:t>Geen</a:t>
            </a:r>
            <a:r>
              <a:rPr sz="1300" dirty="0"/>
              <a:t> </a:t>
            </a:r>
            <a:r>
              <a:rPr sz="1300" dirty="0" err="1"/>
              <a:t>anale</a:t>
            </a:r>
            <a:r>
              <a:rPr sz="1300" dirty="0"/>
              <a:t> </a:t>
            </a:r>
            <a:r>
              <a:rPr sz="1300" dirty="0" err="1"/>
              <a:t>letsels</a:t>
            </a:r>
            <a:r>
              <a:rPr sz="1300" dirty="0"/>
              <a:t>: </a:t>
            </a:r>
            <a:r>
              <a:rPr sz="1300" dirty="0" err="1"/>
              <a:t>vaginale</a:t>
            </a:r>
            <a:r>
              <a:rPr sz="1300" dirty="0"/>
              <a:t> </a:t>
            </a:r>
            <a:r>
              <a:rPr sz="1300" dirty="0" err="1"/>
              <a:t>partus</a:t>
            </a:r>
            <a:endParaRPr sz="1300" dirty="0"/>
          </a:p>
        </p:txBody>
      </p:sp>
      <p:grpSp>
        <p:nvGrpSpPr>
          <p:cNvPr id="177" name="Risico’s:…"/>
          <p:cNvGrpSpPr/>
          <p:nvPr/>
        </p:nvGrpSpPr>
        <p:grpSpPr>
          <a:xfrm>
            <a:off x="4452759" y="380703"/>
            <a:ext cx="4271520" cy="2205989"/>
            <a:chOff x="0" y="0"/>
            <a:chExt cx="4271519" cy="2205988"/>
          </a:xfrm>
        </p:grpSpPr>
        <p:sp>
          <p:nvSpPr>
            <p:cNvPr id="176" name="Risico’s:…"/>
            <p:cNvSpPr txBox="1"/>
            <p:nvPr/>
          </p:nvSpPr>
          <p:spPr>
            <a:xfrm>
              <a:off x="38099" y="38099"/>
              <a:ext cx="4195321" cy="21297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marL="132659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</a:t>
              </a:r>
              <a:r>
                <a:rPr b="0"/>
                <a:t>: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Miskramen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Anemie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Laag geboortegewicht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Vroeggeboorte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VTE: enkel bij opstoot, niet bij stabiele ziekte</a:t>
              </a:r>
            </a:p>
          </p:txBody>
        </p:sp>
        <p:pic>
          <p:nvPicPr>
            <p:cNvPr id="175" name="Risico’s:… Risico’s:MiskramenAnemieLaag geboortegewichtVroeggeboorteVTE: enkel bij opstoot, niet bij stabiele ziekte" descr="Risico’s:… Risico’s:MiskramenAnemieLaag geboortegewichtVroeggeboorteVTE: enkel bij opstoot, niet bij stabiele ziekte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-1"/>
              <a:ext cx="4271521" cy="2205990"/>
            </a:xfrm>
            <a:prstGeom prst="rect">
              <a:avLst/>
            </a:prstGeom>
            <a:effectLst/>
          </p:spPr>
        </p:pic>
      </p:grpSp>
      <p:pic>
        <p:nvPicPr>
          <p:cNvPr id="178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7383" y="4135263"/>
            <a:ext cx="3616617" cy="27227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Intake: schildklierlijd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Intake: schildklierlijden</a:t>
            </a:r>
          </a:p>
        </p:txBody>
      </p:sp>
      <p:sp>
        <p:nvSpPr>
          <p:cNvPr id="181" name="Opvolging:…"/>
          <p:cNvSpPr txBox="1">
            <a:spLocks noGrp="1"/>
          </p:cNvSpPr>
          <p:nvPr>
            <p:ph type="body" idx="1"/>
          </p:nvPr>
        </p:nvSpPr>
        <p:spPr>
          <a:xfrm>
            <a:off x="457200" y="3227638"/>
            <a:ext cx="8229600" cy="330447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14839" indent="-114839" defTabSz="265174">
              <a:lnSpc>
                <a:spcPct val="150000"/>
              </a:lnSpc>
              <a:spcBef>
                <a:spcPts val="100"/>
              </a:spcBef>
              <a:defRPr sz="1100" b="1"/>
            </a:pPr>
            <a:r>
              <a:rPr sz="1300" dirty="0" err="1"/>
              <a:t>Opvolging</a:t>
            </a:r>
            <a:r>
              <a:rPr sz="1300" b="0" dirty="0"/>
              <a:t>: </a:t>
            </a:r>
            <a:endParaRPr sz="1300" dirty="0"/>
          </a:p>
          <a:p>
            <a:pPr marL="250559" lvl="1" indent="-123191" defTabSz="265174">
              <a:lnSpc>
                <a:spcPct val="150000"/>
              </a:lnSpc>
              <a:spcBef>
                <a:spcPts val="100"/>
              </a:spcBef>
              <a:buChar char="•"/>
              <a:defRPr sz="1200"/>
            </a:pPr>
            <a:r>
              <a:rPr sz="1300" dirty="0" err="1"/>
              <a:t>Endocrinologen</a:t>
            </a:r>
            <a:r>
              <a:rPr sz="1300" dirty="0"/>
              <a:t> SFZ 1x/trim</a:t>
            </a:r>
          </a:p>
          <a:p>
            <a:pPr marL="253690" lvl="1" indent="-126322" defTabSz="265174">
              <a:lnSpc>
                <a:spcPct val="150000"/>
              </a:lnSpc>
              <a:spcBef>
                <a:spcPts val="100"/>
              </a:spcBef>
              <a:buChar char="•"/>
              <a:defRPr sz="1200" b="1">
                <a:solidFill>
                  <a:schemeClr val="accent6">
                    <a:satOff val="-35873"/>
                    <a:lumOff val="-12431"/>
                  </a:schemeClr>
                </a:solidFill>
              </a:defRPr>
            </a:pPr>
            <a:r>
              <a:rPr sz="1300" dirty="0"/>
              <a:t>1x/4-6w co TSH </a:t>
            </a:r>
            <a:r>
              <a:rPr sz="1300" b="0" dirty="0">
                <a:solidFill>
                  <a:srgbClr val="000000"/>
                </a:solidFill>
              </a:rPr>
              <a:t>+ </a:t>
            </a:r>
            <a:r>
              <a:rPr sz="1300" b="0" dirty="0" err="1">
                <a:solidFill>
                  <a:srgbClr val="000000"/>
                </a:solidFill>
              </a:rPr>
              <a:t>snelle</a:t>
            </a:r>
            <a:r>
              <a:rPr sz="1300" b="0" dirty="0">
                <a:solidFill>
                  <a:srgbClr val="000000"/>
                </a:solidFill>
              </a:rPr>
              <a:t> </a:t>
            </a:r>
            <a:r>
              <a:rPr sz="1300" b="0" dirty="0" err="1">
                <a:solidFill>
                  <a:srgbClr val="000000"/>
                </a:solidFill>
              </a:rPr>
              <a:t>aanpassing</a:t>
            </a:r>
            <a:endParaRPr sz="1300" b="0" dirty="0">
              <a:solidFill>
                <a:srgbClr val="000000"/>
              </a:solidFill>
            </a:endParaRPr>
          </a:p>
          <a:p>
            <a:pPr marL="253690" lvl="1" indent="-126322" defTabSz="265174">
              <a:lnSpc>
                <a:spcPct val="150000"/>
              </a:lnSpc>
              <a:spcBef>
                <a:spcPts val="100"/>
              </a:spcBef>
              <a:buChar char="•"/>
              <a:defRPr sz="1200"/>
            </a:pPr>
            <a:r>
              <a:rPr sz="1300" dirty="0"/>
              <a:t>Postpartum </a:t>
            </a:r>
            <a:r>
              <a:rPr sz="1300" dirty="0" err="1"/>
              <a:t>terug</a:t>
            </a:r>
            <a:r>
              <a:rPr sz="1300" dirty="0"/>
              <a:t> </a:t>
            </a:r>
            <a:r>
              <a:rPr sz="1300" dirty="0" err="1"/>
              <a:t>naar</a:t>
            </a:r>
            <a:r>
              <a:rPr sz="1300" dirty="0"/>
              <a:t> </a:t>
            </a:r>
            <a:r>
              <a:rPr sz="1300" dirty="0" err="1"/>
              <a:t>dosis</a:t>
            </a:r>
            <a:r>
              <a:rPr sz="1300" dirty="0"/>
              <a:t> van </a:t>
            </a:r>
            <a:r>
              <a:rPr sz="1300" dirty="0" err="1"/>
              <a:t>ervoor</a:t>
            </a:r>
            <a:endParaRPr sz="1300" dirty="0"/>
          </a:p>
          <a:p>
            <a:pPr marL="253690" lvl="1" indent="-126322" defTabSz="265174">
              <a:lnSpc>
                <a:spcPct val="150000"/>
              </a:lnSpc>
              <a:spcBef>
                <a:spcPts val="100"/>
              </a:spcBef>
              <a:buChar char="•"/>
              <a:defRPr sz="1200"/>
            </a:pPr>
            <a:r>
              <a:rPr sz="1300" dirty="0"/>
              <a:t>CAVE </a:t>
            </a:r>
            <a:r>
              <a:rPr sz="1300" dirty="0" err="1"/>
              <a:t>overbehandeling</a:t>
            </a:r>
            <a:endParaRPr sz="1300" dirty="0"/>
          </a:p>
        </p:txBody>
      </p:sp>
      <p:grpSp>
        <p:nvGrpSpPr>
          <p:cNvPr id="187" name="TSH bij intake:…"/>
          <p:cNvGrpSpPr/>
          <p:nvPr/>
        </p:nvGrpSpPr>
        <p:grpSpPr>
          <a:xfrm>
            <a:off x="2318404" y="1291170"/>
            <a:ext cx="2782412" cy="1710689"/>
            <a:chOff x="0" y="0"/>
            <a:chExt cx="2782411" cy="1710688"/>
          </a:xfrm>
        </p:grpSpPr>
        <p:sp>
          <p:nvSpPr>
            <p:cNvPr id="186" name="TSH bij intake:…"/>
            <p:cNvSpPr txBox="1"/>
            <p:nvPr/>
          </p:nvSpPr>
          <p:spPr>
            <a:xfrm>
              <a:off x="38100" y="38099"/>
              <a:ext cx="2706212" cy="1634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marL="250559" lvl="1" indent="-123191" defTabSz="265174">
                <a:lnSpc>
                  <a:spcPct val="150000"/>
                </a:lnSpc>
                <a:spcBef>
                  <a:spcPts val="100"/>
                </a:spcBef>
                <a:buSzPct val="100000"/>
                <a:buFont typeface="Arial"/>
                <a:buChar char="–"/>
                <a:defRPr sz="11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TSH bij intake: </a:t>
              </a:r>
            </a:p>
            <a:p>
              <a:pPr marL="361223" lvl="2" indent="-123191" defTabSz="265174">
                <a:lnSpc>
                  <a:spcPct val="150000"/>
                </a:lnSpc>
                <a:spcBef>
                  <a:spcPts val="100"/>
                </a:spcBef>
                <a:buSzPct val="100000"/>
                <a:buFont typeface="Arial"/>
                <a:buChar char="•"/>
                <a:defRPr sz="11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0,2-2,5: ok</a:t>
              </a:r>
            </a:p>
            <a:p>
              <a:pPr marL="329902" lvl="2" indent="-91870" defTabSz="265174">
                <a:lnSpc>
                  <a:spcPct val="150000"/>
                </a:lnSpc>
                <a:spcBef>
                  <a:spcPts val="100"/>
                </a:spcBef>
                <a:buSzPct val="100000"/>
                <a:buFont typeface="Arial"/>
                <a:buChar char="•"/>
                <a:defRPr sz="11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2,5-4: TPO-AS</a:t>
              </a:r>
            </a:p>
            <a:p>
              <a:pPr marL="887400" lvl="3" indent="-91872" defTabSz="265174">
                <a:lnSpc>
                  <a:spcPct val="150000"/>
                </a:lnSpc>
                <a:spcBef>
                  <a:spcPts val="100"/>
                </a:spcBef>
                <a:buSzPct val="100000"/>
                <a:buFont typeface="Arial"/>
                <a:buChar char="•"/>
                <a:defRPr sz="11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Pos: medicatie starten</a:t>
              </a:r>
            </a:p>
            <a:p>
              <a:pPr marL="887400" lvl="3" indent="-91872" defTabSz="265174">
                <a:lnSpc>
                  <a:spcPct val="150000"/>
                </a:lnSpc>
                <a:spcBef>
                  <a:spcPts val="100"/>
                </a:spcBef>
                <a:buSzPct val="100000"/>
                <a:buFont typeface="Arial"/>
                <a:buChar char="•"/>
                <a:defRPr sz="11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Neg: geen behandeling</a:t>
              </a:r>
            </a:p>
            <a:p>
              <a:pPr marL="329902" lvl="2" indent="-91870" defTabSz="265174">
                <a:lnSpc>
                  <a:spcPct val="150000"/>
                </a:lnSpc>
                <a:spcBef>
                  <a:spcPts val="100"/>
                </a:spcBef>
                <a:buSzPct val="100000"/>
                <a:buFont typeface="Arial"/>
                <a:buChar char="•"/>
                <a:defRPr sz="11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&gt;4: behandelen</a:t>
              </a:r>
            </a:p>
          </p:txBody>
        </p:sp>
        <p:pic>
          <p:nvPicPr>
            <p:cNvPr id="185" name="TSH bij intake:… TSH bij intake: 0,2-2,5: ok2,5-4: TPO-ASPos: medicatie startenNeg: geen behandeling&gt;4: behandelen" descr="TSH bij intake:… TSH bij intake: 0,2-2,5: ok2,5-4: TPO-ASPos: medicatie startenNeg: geen behandeling&gt;4: behandelen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2782412" cy="1710690"/>
            </a:xfrm>
            <a:prstGeom prst="rect">
              <a:avLst/>
            </a:prstGeom>
            <a:effectLst/>
          </p:spPr>
        </p:pic>
      </p:grpSp>
      <p:pic>
        <p:nvPicPr>
          <p:cNvPr id="188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5963" y="4248483"/>
            <a:ext cx="4507369" cy="208208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Risico’s:…"/>
          <p:cNvSpPr txBox="1"/>
          <p:nvPr/>
        </p:nvSpPr>
        <p:spPr>
          <a:xfrm>
            <a:off x="5476102" y="389699"/>
            <a:ext cx="3147011" cy="1815878"/>
          </a:xfrm>
          <a:prstGeom prst="rect">
            <a:avLst/>
          </a:prstGeom>
          <a:noFill/>
          <a:ln w="44450">
            <a:solidFill>
              <a:schemeClr val="accent4"/>
            </a:solidFill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 numCol="1" anchor="t">
            <a:spAutoFit/>
          </a:bodyPr>
          <a:lstStyle/>
          <a:p>
            <a:pPr>
              <a:defRPr sz="1400"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 err="1"/>
              <a:t>Risico’s</a:t>
            </a:r>
            <a:r>
              <a:rPr dirty="0"/>
              <a:t>:</a:t>
            </a:r>
          </a:p>
          <a:p>
            <a:pPr marL="180473" indent="-180473">
              <a:buSzPct val="100000"/>
              <a:buChar char="-"/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 err="1"/>
              <a:t>Hypothyreoidie</a:t>
            </a:r>
            <a:endParaRPr dirty="0"/>
          </a:p>
          <a:p>
            <a:pPr marL="561473" lvl="1" indent="-180473">
              <a:buSzPct val="100000"/>
              <a:buChar char="-"/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 err="1"/>
              <a:t>Miskraam</a:t>
            </a:r>
            <a:endParaRPr dirty="0"/>
          </a:p>
          <a:p>
            <a:pPr marL="561473" lvl="1" indent="-180473">
              <a:buSzPct val="100000"/>
              <a:buChar char="-"/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/>
              <a:t>IU</a:t>
            </a:r>
            <a:r>
              <a:rPr lang="nl-BE" dirty="0"/>
              <a:t>V</a:t>
            </a:r>
            <a:r>
              <a:rPr dirty="0"/>
              <a:t>D</a:t>
            </a:r>
          </a:p>
          <a:p>
            <a:pPr marL="561473" lvl="1" indent="-180473">
              <a:buSzPct val="100000"/>
              <a:buChar char="-"/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 err="1"/>
              <a:t>Hersenontwikkeling</a:t>
            </a:r>
            <a:endParaRPr dirty="0"/>
          </a:p>
          <a:p>
            <a:pPr marL="180473" indent="-180473">
              <a:buSzPct val="100000"/>
              <a:buChar char="-"/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 err="1"/>
              <a:t>Hyperthyreoidie</a:t>
            </a:r>
            <a:endParaRPr dirty="0"/>
          </a:p>
          <a:p>
            <a:pPr marL="561473" lvl="1" indent="-180473">
              <a:buSzPct val="100000"/>
              <a:buChar char="-"/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 err="1"/>
              <a:t>Miskraam</a:t>
            </a:r>
            <a:endParaRPr dirty="0"/>
          </a:p>
          <a:p>
            <a:pPr marL="561473" lvl="1" indent="-180473">
              <a:buSzPct val="100000"/>
              <a:buChar char="-"/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dirty="0" err="1"/>
              <a:t>Foetale</a:t>
            </a:r>
            <a:r>
              <a:rPr dirty="0"/>
              <a:t> </a:t>
            </a:r>
            <a:r>
              <a:rPr dirty="0" err="1"/>
              <a:t>schildklierproblemen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Intake: VG gastric bypass</a:t>
            </a:r>
          </a:p>
        </p:txBody>
      </p:sp>
      <p:sp>
        <p:nvSpPr>
          <p:cNvPr id="191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457200" y="2502687"/>
            <a:ext cx="7348895" cy="3289932"/>
          </a:xfrm>
          <a:prstGeom prst="rect">
            <a:avLst/>
          </a:prstGeom>
        </p:spPr>
        <p:txBody>
          <a:bodyPr/>
          <a:lstStyle/>
          <a:p>
            <a:pPr marL="182158" indent="-182158" defTabSz="420623">
              <a:lnSpc>
                <a:spcPct val="150000"/>
              </a:lnSpc>
              <a:spcBef>
                <a:spcPts val="100"/>
              </a:spcBef>
              <a:defRPr sz="1200" b="1"/>
            </a:pPr>
            <a:r>
              <a:t>Preconceptioneel: </a:t>
            </a:r>
            <a:r>
              <a:rPr b="0"/>
              <a:t>FZ 4 mg bij BMI &gt;30</a:t>
            </a:r>
          </a:p>
          <a:p>
            <a:pPr marL="182158" indent="-182158" defTabSz="420623">
              <a:lnSpc>
                <a:spcPct val="150000"/>
              </a:lnSpc>
              <a:spcBef>
                <a:spcPts val="100"/>
              </a:spcBef>
              <a:defRPr sz="1200" b="1"/>
            </a:pPr>
            <a:endParaRPr b="0"/>
          </a:p>
          <a:p>
            <a:pPr marL="182158" indent="-182158" defTabSz="420623">
              <a:lnSpc>
                <a:spcPct val="150000"/>
              </a:lnSpc>
              <a:spcBef>
                <a:spcPts val="100"/>
              </a:spcBef>
              <a:defRPr sz="1200" b="1"/>
            </a:pPr>
            <a:r>
              <a:t>Opvolging</a:t>
            </a:r>
          </a:p>
          <a:p>
            <a:pPr marL="415007" lvl="1" indent="-195407" defTabSz="420623">
              <a:lnSpc>
                <a:spcPct val="150000"/>
              </a:lnSpc>
              <a:spcBef>
                <a:spcPts val="100"/>
              </a:spcBef>
              <a:defRPr sz="1200"/>
            </a:pPr>
            <a:r>
              <a:t>Barinutrics Pronatal 2 tabl/d</a:t>
            </a:r>
          </a:p>
          <a:p>
            <a:pPr marL="397438" lvl="1" indent="-195407" defTabSz="420623">
              <a:lnSpc>
                <a:spcPct val="150000"/>
              </a:lnSpc>
              <a:spcBef>
                <a:spcPts val="100"/>
              </a:spcBef>
              <a:defRPr sz="1200"/>
            </a:pPr>
            <a:r>
              <a:t>Controle endocrinologen 1x/trim</a:t>
            </a:r>
          </a:p>
          <a:p>
            <a:pPr marL="397438" lvl="1" indent="-195407" defTabSz="420623">
              <a:lnSpc>
                <a:spcPct val="150000"/>
              </a:lnSpc>
              <a:spcBef>
                <a:spcPts val="100"/>
              </a:spcBef>
              <a:defRPr sz="1200"/>
            </a:pPr>
            <a:r>
              <a:t>co </a:t>
            </a:r>
            <a:r>
              <a:rPr b="1">
                <a:solidFill>
                  <a:schemeClr val="accent6">
                    <a:satOff val="-35873"/>
                    <a:lumOff val="-12431"/>
                  </a:schemeClr>
                </a:solidFill>
              </a:rPr>
              <a:t>vitamines</a:t>
            </a:r>
            <a:r>
              <a:t> 1x/trim + gerichte substitutie</a:t>
            </a:r>
          </a:p>
          <a:p>
            <a:pPr marL="572975" lvl="2" indent="-195407" defTabSz="420623">
              <a:lnSpc>
                <a:spcPct val="150000"/>
              </a:lnSpc>
              <a:spcBef>
                <a:spcPts val="100"/>
              </a:spcBef>
              <a:buChar char="–"/>
              <a:defRPr sz="1200"/>
            </a:pPr>
            <a:r>
              <a:t>Konakion 1 amp/week laatste 4 weken preparaat</a:t>
            </a:r>
          </a:p>
          <a:p>
            <a:pPr marL="397438" lvl="1" indent="-195407" defTabSz="420623">
              <a:lnSpc>
                <a:spcPct val="150000"/>
              </a:lnSpc>
              <a:spcBef>
                <a:spcPts val="100"/>
              </a:spcBef>
              <a:defRPr sz="1200"/>
            </a:pPr>
            <a:r>
              <a:t>vanaf 24w glycemie-monitoring, met diabetesteam</a:t>
            </a:r>
          </a:p>
        </p:txBody>
      </p:sp>
      <p:pic>
        <p:nvPicPr>
          <p:cNvPr id="192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6201" y="2903283"/>
            <a:ext cx="1171598" cy="105143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5" name="Risico’s:…"/>
          <p:cNvGrpSpPr/>
          <p:nvPr/>
        </p:nvGrpSpPr>
        <p:grpSpPr>
          <a:xfrm>
            <a:off x="558497" y="1221059"/>
            <a:ext cx="1851301" cy="1031239"/>
            <a:chOff x="0" y="0"/>
            <a:chExt cx="1851299" cy="1031238"/>
          </a:xfrm>
        </p:grpSpPr>
        <p:sp>
          <p:nvSpPr>
            <p:cNvPr id="194" name="Risico’s:…"/>
            <p:cNvSpPr txBox="1"/>
            <p:nvPr/>
          </p:nvSpPr>
          <p:spPr>
            <a:xfrm>
              <a:off x="38100" y="38099"/>
              <a:ext cx="1775100" cy="955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defTabSz="420623">
                <a:lnSpc>
                  <a:spcPct val="150000"/>
                </a:lnSpc>
                <a:spcBef>
                  <a:spcPts val="100"/>
                </a:spcBef>
                <a:buFont typeface="Arial"/>
                <a:defRPr sz="12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</a:t>
              </a:r>
              <a:r>
                <a:rPr b="0"/>
                <a:t>: </a:t>
              </a:r>
            </a:p>
            <a:p>
              <a:pPr marL="397438" lvl="1" indent="-195407" defTabSz="420623">
                <a:lnSpc>
                  <a:spcPct val="150000"/>
                </a:lnSpc>
                <a:spcBef>
                  <a:spcPts val="100"/>
                </a:spcBef>
                <a:buSzPct val="100000"/>
                <a:buFont typeface="Arial"/>
                <a:buChar char="–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groei</a:t>
              </a:r>
            </a:p>
            <a:p>
              <a:pPr marL="397438" lvl="1" indent="-195407" defTabSz="420623">
                <a:lnSpc>
                  <a:spcPct val="150000"/>
                </a:lnSpc>
                <a:spcBef>
                  <a:spcPts val="100"/>
                </a:spcBef>
                <a:buSzPct val="100000"/>
                <a:buFont typeface="Arial"/>
                <a:buChar char="–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b="1">
                  <a:solidFill>
                    <a:schemeClr val="accent6">
                      <a:satOff val="-35873"/>
                      <a:lumOff val="-12431"/>
                    </a:schemeClr>
                  </a:solidFill>
                </a:rPr>
                <a:t>interne</a:t>
              </a:r>
              <a:r>
                <a:t> </a:t>
              </a:r>
              <a:r>
                <a:rPr b="1">
                  <a:solidFill>
                    <a:schemeClr val="accent6">
                      <a:satOff val="-35873"/>
                      <a:lumOff val="-12431"/>
                    </a:schemeClr>
                  </a:solidFill>
                </a:rPr>
                <a:t>herniatie</a:t>
              </a:r>
            </a:p>
          </p:txBody>
        </p:sp>
        <p:pic>
          <p:nvPicPr>
            <p:cNvPr id="193" name="Risico’s:… Risico’s: groeiinterne herniatie" descr="Risico’s:… Risico’s: groeiinterne herniati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1851300" cy="1031240"/>
            </a:xfrm>
            <a:prstGeom prst="rect">
              <a:avLst/>
            </a:prstGeom>
            <a:effectLst/>
          </p:spPr>
        </p:pic>
      </p:grpSp>
      <p:pic>
        <p:nvPicPr>
          <p:cNvPr id="196" name="Afbeelding" descr="Afbeeld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015" y="4665844"/>
            <a:ext cx="3957038" cy="18278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Intake: CMV-infectie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rPr dirty="0"/>
              <a:t>Intake: CMV-</a:t>
            </a:r>
            <a:r>
              <a:rPr dirty="0" err="1"/>
              <a:t>infectie</a:t>
            </a:r>
            <a:endParaRPr dirty="0"/>
          </a:p>
        </p:txBody>
      </p:sp>
      <p:sp>
        <p:nvSpPr>
          <p:cNvPr id="199" name="1% van geboorten incidentie…"/>
          <p:cNvSpPr txBox="1">
            <a:spLocks noGrp="1"/>
          </p:cNvSpPr>
          <p:nvPr>
            <p:ph type="body" idx="1"/>
          </p:nvPr>
        </p:nvSpPr>
        <p:spPr>
          <a:xfrm>
            <a:off x="384365" y="1470853"/>
            <a:ext cx="8229601" cy="3916294"/>
          </a:xfrm>
          <a:prstGeom prst="rect">
            <a:avLst/>
          </a:prstGeom>
        </p:spPr>
        <p:txBody>
          <a:bodyPr/>
          <a:lstStyle/>
          <a:p>
            <a:pPr marL="147051" indent="-147051">
              <a:lnSpc>
                <a:spcPct val="150000"/>
              </a:lnSpc>
              <a:spcBef>
                <a:spcPts val="1000"/>
              </a:spcBef>
              <a:buFontTx/>
            </a:pPr>
            <a:r>
              <a:rPr lang="nl-BE" dirty="0"/>
              <a:t>OPM: in </a:t>
            </a:r>
            <a:r>
              <a:rPr lang="nl-BE" dirty="0" err="1"/>
              <a:t>zorgpad</a:t>
            </a:r>
            <a:r>
              <a:rPr lang="nl-BE" dirty="0"/>
              <a:t> geen standaard screening </a:t>
            </a:r>
            <a:r>
              <a:rPr lang="nl-BE"/>
              <a:t>voor CMV</a:t>
            </a:r>
          </a:p>
          <a:p>
            <a:pPr marL="147051" indent="-147051">
              <a:lnSpc>
                <a:spcPct val="150000"/>
              </a:lnSpc>
              <a:spcBef>
                <a:spcPts val="1000"/>
              </a:spcBef>
              <a:buFontTx/>
            </a:pPr>
            <a:r>
              <a:rPr dirty="0"/>
              <a:t>1% van </a:t>
            </a:r>
            <a:r>
              <a:rPr dirty="0" err="1"/>
              <a:t>geboorten</a:t>
            </a:r>
            <a:r>
              <a:rPr dirty="0"/>
              <a:t> </a:t>
            </a:r>
            <a:r>
              <a:rPr dirty="0" err="1"/>
              <a:t>incidentie</a:t>
            </a:r>
            <a:endParaRPr dirty="0"/>
          </a:p>
          <a:p>
            <a:pPr marL="147051" indent="-147051">
              <a:lnSpc>
                <a:spcPct val="150000"/>
              </a:lnSpc>
              <a:spcBef>
                <a:spcPts val="1000"/>
              </a:spcBef>
              <a:buFontTx/>
            </a:pPr>
            <a:r>
              <a:rPr dirty="0" err="1"/>
              <a:t>één</a:t>
            </a:r>
            <a:r>
              <a:rPr dirty="0"/>
              <a:t> van de </a:t>
            </a:r>
            <a:r>
              <a:rPr dirty="0" err="1"/>
              <a:t>meest</a:t>
            </a:r>
            <a:r>
              <a:rPr dirty="0"/>
              <a:t> </a:t>
            </a:r>
            <a:r>
              <a:rPr dirty="0" err="1"/>
              <a:t>tijdrovende</a:t>
            </a:r>
            <a:r>
              <a:rPr dirty="0"/>
              <a:t> </a:t>
            </a:r>
            <a:r>
              <a:rPr dirty="0" err="1"/>
              <a:t>problemen</a:t>
            </a:r>
            <a:r>
              <a:rPr dirty="0"/>
              <a:t> in </a:t>
            </a:r>
            <a:r>
              <a:rPr dirty="0" err="1"/>
              <a:t>prenatale</a:t>
            </a:r>
            <a:r>
              <a:rPr dirty="0"/>
              <a:t> </a:t>
            </a:r>
            <a:r>
              <a:rPr dirty="0" err="1"/>
              <a:t>zorg</a:t>
            </a:r>
            <a:endParaRPr dirty="0"/>
          </a:p>
          <a:p>
            <a:pPr marL="147051" indent="-147051">
              <a:lnSpc>
                <a:spcPct val="150000"/>
              </a:lnSpc>
              <a:spcBef>
                <a:spcPts val="1000"/>
              </a:spcBef>
              <a:buFontTx/>
            </a:pPr>
            <a:r>
              <a:rPr dirty="0"/>
              <a:t>In </a:t>
            </a:r>
            <a:r>
              <a:rPr dirty="0" err="1"/>
              <a:t>Vlaanderen</a:t>
            </a:r>
            <a:r>
              <a:rPr dirty="0"/>
              <a:t>:</a:t>
            </a:r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rPr dirty="0" err="1"/>
              <a:t>meestal</a:t>
            </a:r>
            <a:r>
              <a:rPr dirty="0"/>
              <a:t> door </a:t>
            </a:r>
            <a:r>
              <a:rPr dirty="0" err="1"/>
              <a:t>intiem</a:t>
            </a:r>
            <a:r>
              <a:rPr dirty="0"/>
              <a:t> contact in </a:t>
            </a:r>
            <a:r>
              <a:rPr dirty="0" err="1"/>
              <a:t>eigen</a:t>
            </a:r>
            <a:r>
              <a:rPr dirty="0"/>
              <a:t> </a:t>
            </a:r>
            <a:r>
              <a:rPr dirty="0" err="1"/>
              <a:t>gezin</a:t>
            </a:r>
            <a:endParaRPr dirty="0"/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rPr dirty="0"/>
              <a:t>70% </a:t>
            </a:r>
            <a:r>
              <a:rPr dirty="0" err="1"/>
              <a:t>asymptomatische</a:t>
            </a:r>
            <a:r>
              <a:rPr dirty="0"/>
              <a:t> primo-</a:t>
            </a:r>
            <a:r>
              <a:rPr dirty="0" err="1"/>
              <a:t>infectie</a:t>
            </a:r>
            <a:endParaRPr dirty="0"/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rPr dirty="0" err="1"/>
              <a:t>symptomen</a:t>
            </a:r>
            <a:r>
              <a:rPr dirty="0"/>
              <a:t> </a:t>
            </a:r>
            <a:r>
              <a:rPr dirty="0" err="1"/>
              <a:t>meestal</a:t>
            </a:r>
            <a:r>
              <a:rPr dirty="0"/>
              <a:t> </a:t>
            </a:r>
            <a:r>
              <a:rPr dirty="0" err="1"/>
              <a:t>aanhoudende</a:t>
            </a:r>
            <a:r>
              <a:rPr dirty="0"/>
              <a:t> </a:t>
            </a:r>
            <a:r>
              <a:rPr dirty="0" err="1"/>
              <a:t>vermoeidheid</a:t>
            </a:r>
            <a:r>
              <a:rPr dirty="0"/>
              <a:t> of </a:t>
            </a:r>
            <a:r>
              <a:rPr dirty="0" err="1"/>
              <a:t>grieppaal</a:t>
            </a:r>
            <a:r>
              <a:rPr dirty="0"/>
              <a:t> </a:t>
            </a:r>
            <a:r>
              <a:rPr dirty="0" err="1"/>
              <a:t>syndroom</a:t>
            </a:r>
            <a:r>
              <a:rPr dirty="0"/>
              <a:t>,</a:t>
            </a:r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rPr dirty="0" err="1"/>
              <a:t>lagere</a:t>
            </a:r>
            <a:r>
              <a:rPr dirty="0"/>
              <a:t> socio-</a:t>
            </a:r>
            <a:r>
              <a:rPr dirty="0" err="1"/>
              <a:t>economische</a:t>
            </a:r>
            <a:r>
              <a:rPr dirty="0"/>
              <a:t> </a:t>
            </a:r>
            <a:r>
              <a:rPr dirty="0" err="1"/>
              <a:t>standaard</a:t>
            </a:r>
            <a:r>
              <a:rPr dirty="0"/>
              <a:t> </a:t>
            </a:r>
            <a:r>
              <a:rPr dirty="0" err="1"/>
              <a:t>geeft</a:t>
            </a:r>
            <a:r>
              <a:rPr dirty="0"/>
              <a:t> </a:t>
            </a:r>
            <a:r>
              <a:rPr dirty="0" err="1"/>
              <a:t>meer</a:t>
            </a:r>
            <a:r>
              <a:rPr dirty="0"/>
              <a:t> </a:t>
            </a:r>
            <a:r>
              <a:rPr dirty="0" err="1"/>
              <a:t>seroprevalentie</a:t>
            </a:r>
            <a:r>
              <a:rPr dirty="0"/>
              <a:t>.</a:t>
            </a:r>
          </a:p>
        </p:txBody>
      </p:sp>
      <p:pic>
        <p:nvPicPr>
          <p:cNvPr id="200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4419" y="195012"/>
            <a:ext cx="2246050" cy="22460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iagnostiek:…"/>
          <p:cNvSpPr txBox="1">
            <a:spLocks noGrp="1"/>
          </p:cNvSpPr>
          <p:nvPr>
            <p:ph type="body" idx="1"/>
          </p:nvPr>
        </p:nvSpPr>
        <p:spPr>
          <a:xfrm>
            <a:off x="457200" y="342156"/>
            <a:ext cx="8229601" cy="4525963"/>
          </a:xfrm>
          <a:prstGeom prst="rect">
            <a:avLst/>
          </a:prstGeom>
        </p:spPr>
        <p:txBody>
          <a:bodyPr/>
          <a:lstStyle/>
          <a:p>
            <a:pPr marL="147051" indent="-147051">
              <a:lnSpc>
                <a:spcPct val="150000"/>
              </a:lnSpc>
              <a:spcBef>
                <a:spcPts val="1000"/>
              </a:spcBef>
              <a:buFontTx/>
              <a:defRPr b="1"/>
            </a:pPr>
            <a:r>
              <a:t>Diagnostiek</a:t>
            </a:r>
            <a:r>
              <a:rPr b="0"/>
              <a:t>:</a:t>
            </a:r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t>serologie: IgG en IgM </a:t>
            </a:r>
            <a:r>
              <a:rPr b="1">
                <a:solidFill>
                  <a:schemeClr val="accent6">
                    <a:satOff val="-35873"/>
                    <a:lumOff val="-12431"/>
                  </a:schemeClr>
                </a:solidFill>
              </a:rPr>
              <a:t>én</a:t>
            </a:r>
            <a:r>
              <a:t> aviditeit</a:t>
            </a:r>
          </a:p>
          <a:p>
            <a:pPr marL="909051" lvl="2" indent="-147051">
              <a:lnSpc>
                <a:spcPct val="150000"/>
              </a:lnSpc>
              <a:spcBef>
                <a:spcPts val="1000"/>
              </a:spcBef>
              <a:buFontTx/>
            </a:pPr>
            <a:r>
              <a:t>CAVE IgM’s </a:t>
            </a:r>
          </a:p>
          <a:p>
            <a:pPr marL="1290051" lvl="3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t>persisteren na een infectie</a:t>
            </a:r>
          </a:p>
          <a:p>
            <a:pPr marL="1290051" lvl="3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t>kruisreactie met andere infecties</a:t>
            </a:r>
          </a:p>
          <a:p>
            <a:pPr marL="1290051" lvl="3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t>Kruisreactie met andere IgM’s van auto-immuun ziekten. </a:t>
            </a:r>
          </a:p>
          <a:p>
            <a:pPr marL="909051" lvl="2" indent="-147051">
              <a:lnSpc>
                <a:spcPct val="150000"/>
              </a:lnSpc>
              <a:spcBef>
                <a:spcPts val="1000"/>
              </a:spcBef>
              <a:buFontTx/>
            </a:pPr>
            <a:r>
              <a:t>DUS: controle na 2w</a:t>
            </a:r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t>Kan recidiveren</a:t>
            </a:r>
          </a:p>
        </p:txBody>
      </p:sp>
      <p:pic>
        <p:nvPicPr>
          <p:cNvPr id="203" name="AD_4nXecSKw4ISrg-PYgkLxyog4Z7ylUIVisOgOXL2ZD7CvYcUo6ipYHFjwPRF5lq3RvGGxMaLpflsDOzLQE6boONSB7eac_jJmJD9AgG4pbxh9SWDc84CRDXoLxWBqovBthLR548ewE9Mqzxi8n138DxbRUcYpEWkuTuX0-bXWHYrza2yDh31I.png" descr="AD_4nXecSKw4ISrg-PYgkLxyog4Z7ylUIVisOgOXL2ZD7CvYcUo6ipYHFjwPRF5lq3RvGGxMaLpflsDOzLQE6boONSB7eac_jJmJD9AgG4pbxh9SWDc84CRDXoLxWBqovBthLR548ewE9Mqzxi8n138DxbRUcYpEWkuTuX0-bXWHYrza2yDh31I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3883" y="3648004"/>
            <a:ext cx="4661557" cy="28297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AD_4nXdkRshwSzuDGFSOGbKBYw442T0oYBotiDYlkoSoulNhUBZANtw60FrJQ3PNk67yulV4LrmCCdb47QREXjdmsAWDYu4FDJYC_PorBBCU1Qi8jD58B8XV1T3XWD2cRCLviJpy3jeEyH_AFaQcr3SNp7SPsokCa6RzS54sf1xSdX8aGKALq_J3.png" descr="AD_4nXdkRshwSzuDGFSOGbKBYw442T0oYBotiDYlkoSoulNhUBZANtw60FrJQ3PNk67yulV4LrmCCdb47QREXjdmsAWDYu4FDJYC_PorBBCU1Qi8jD58B8XV1T3XWD2cRCLviJpy3jeEyH_AFaQcr3SNp7SPsokCa6RzS54sf1xSdX8aGKALq_J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53" y="4130721"/>
            <a:ext cx="3289878" cy="25587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evolgen:…"/>
          <p:cNvSpPr txBox="1">
            <a:spLocks noGrp="1"/>
          </p:cNvSpPr>
          <p:nvPr>
            <p:ph type="body" idx="1"/>
          </p:nvPr>
        </p:nvSpPr>
        <p:spPr>
          <a:xfrm>
            <a:off x="457199" y="646734"/>
            <a:ext cx="8229601" cy="4525966"/>
          </a:xfrm>
          <a:prstGeom prst="rect">
            <a:avLst/>
          </a:prstGeom>
        </p:spPr>
        <p:txBody>
          <a:bodyPr/>
          <a:lstStyle/>
          <a:p>
            <a:pPr marL="147051" indent="-147051">
              <a:lnSpc>
                <a:spcPct val="150000"/>
              </a:lnSpc>
              <a:spcBef>
                <a:spcPts val="1000"/>
              </a:spcBef>
              <a:buFontTx/>
              <a:defRPr b="1"/>
            </a:pPr>
            <a:r>
              <a:t>Gevolgen</a:t>
            </a:r>
            <a:r>
              <a:rPr b="0"/>
              <a:t>: </a:t>
            </a:r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t>Congenitale CMV: microcefalie, geelzucht, puntbloedingen, hepatomegalie, (unilaterale) gehoorsverlies.</a:t>
            </a:r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</a:pPr>
            <a:r>
              <a:t>Outcome meestal goed (90-95%)</a:t>
            </a:r>
          </a:p>
          <a:p>
            <a:pPr marL="528052" lvl="1" indent="-147051">
              <a:lnSpc>
                <a:spcPct val="150000"/>
              </a:lnSpc>
              <a:spcBef>
                <a:spcPts val="1000"/>
              </a:spcBef>
              <a:buFontTx/>
              <a:buChar char="•"/>
              <a:defRPr b="1">
                <a:solidFill>
                  <a:schemeClr val="accent6">
                    <a:satOff val="-35873"/>
                    <a:lumOff val="-12431"/>
                  </a:schemeClr>
                </a:solidFill>
              </a:defRPr>
            </a:pPr>
            <a:r>
              <a:t>CAVE: periconceptie, 1e trim, begin 2e trim </a:t>
            </a:r>
          </a:p>
          <a:p>
            <a:pPr marL="909051" lvl="2" indent="-147051">
              <a:lnSpc>
                <a:spcPct val="150000"/>
              </a:lnSpc>
              <a:spcBef>
                <a:spcPts val="1000"/>
              </a:spcBef>
              <a:buFontTx/>
            </a:pPr>
            <a:r>
              <a:t>DUS screening preconceptioneel </a:t>
            </a:r>
          </a:p>
        </p:txBody>
      </p:sp>
      <p:pic>
        <p:nvPicPr>
          <p:cNvPr id="207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746" y="3385310"/>
            <a:ext cx="6940620" cy="33332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Beleid:…"/>
          <p:cNvSpPr txBox="1">
            <a:spLocks noGrp="1"/>
          </p:cNvSpPr>
          <p:nvPr>
            <p:ph type="body" idx="1"/>
          </p:nvPr>
        </p:nvSpPr>
        <p:spPr>
          <a:xfrm>
            <a:off x="315412" y="516707"/>
            <a:ext cx="8229602" cy="3818748"/>
          </a:xfrm>
          <a:prstGeom prst="rect">
            <a:avLst/>
          </a:prstGeom>
        </p:spPr>
        <p:txBody>
          <a:bodyPr/>
          <a:lstStyle/>
          <a:p>
            <a:pPr marL="147051" indent="-147051">
              <a:lnSpc>
                <a:spcPts val="3600"/>
              </a:lnSpc>
              <a:spcBef>
                <a:spcPts val="1000"/>
              </a:spcBef>
              <a:buFontTx/>
              <a:defRPr b="1"/>
            </a:pPr>
            <a:r>
              <a:t>Beleid</a:t>
            </a:r>
            <a:r>
              <a:rPr b="0"/>
              <a:t>: </a:t>
            </a:r>
          </a:p>
          <a:p>
            <a:pPr marL="528052" lvl="1" indent="-147051">
              <a:lnSpc>
                <a:spcPts val="3600"/>
              </a:lnSpc>
              <a:spcBef>
                <a:spcPts val="1000"/>
              </a:spcBef>
              <a:buFontTx/>
              <a:buChar char="•"/>
            </a:pPr>
            <a:r>
              <a:rPr b="1">
                <a:solidFill>
                  <a:schemeClr val="accent6">
                    <a:satOff val="-35873"/>
                    <a:lumOff val="-12431"/>
                  </a:schemeClr>
                </a:solidFill>
              </a:rPr>
              <a:t>Amniocentese</a:t>
            </a:r>
            <a:r>
              <a:t>: </a:t>
            </a:r>
          </a:p>
          <a:p>
            <a:pPr marL="909051" lvl="2" indent="-147051">
              <a:lnSpc>
                <a:spcPts val="3600"/>
              </a:lnSpc>
              <a:spcBef>
                <a:spcPts val="1000"/>
              </a:spcBef>
              <a:buFontTx/>
            </a:pPr>
            <a:r>
              <a:t>Ten minste 6-8w na infectie</a:t>
            </a:r>
          </a:p>
          <a:p>
            <a:pPr marL="909051" lvl="2" indent="-147051">
              <a:lnSpc>
                <a:spcPts val="3600"/>
              </a:lnSpc>
              <a:spcBef>
                <a:spcPts val="1000"/>
              </a:spcBef>
              <a:buFontTx/>
            </a:pPr>
            <a:r>
              <a:t>risico’s van AC op 20w = &lt;0.3% </a:t>
            </a:r>
          </a:p>
          <a:p>
            <a:pPr marL="528052" lvl="1" indent="-147051">
              <a:lnSpc>
                <a:spcPts val="3600"/>
              </a:lnSpc>
              <a:spcBef>
                <a:spcPts val="1000"/>
              </a:spcBef>
              <a:buFontTx/>
              <a:buChar char="•"/>
              <a:defRPr b="1">
                <a:solidFill>
                  <a:schemeClr val="accent6">
                    <a:satOff val="-35873"/>
                    <a:lumOff val="-12431"/>
                  </a:schemeClr>
                </a:solidFill>
              </a:defRPr>
            </a:pPr>
            <a:r>
              <a:t>Echo’s</a:t>
            </a:r>
          </a:p>
        </p:txBody>
      </p:sp>
      <p:pic>
        <p:nvPicPr>
          <p:cNvPr id="210" name="AD_4nXee1G8SLr6O2xAOYiqZ1c7ERY_fn-6T-XX1ncO8WHvQ6-PhEhhjpgVsBwV5Rv1pRc5Bvu_uYdd6yZj5F23MA8GlihvlvW0Cjx4L44btLVquKhLlnFbm6YSWTwpoiY7X5n2hnCwcktyrpBGt2tpwYcuCZdxo8Eqx6OCh6sNd4JT652vRpQH-.png" descr="AD_4nXee1G8SLr6O2xAOYiqZ1c7ERY_fn-6T-XX1ncO8WHvQ6-PhEhhjpgVsBwV5Rv1pRc5Bvu_uYdd6yZj5F23MA8GlihvlvW0Cjx4L44btLVquKhLlnFbm6YSWTwpoiY7X5n2hnCwcktyrpBGt2tpwYcuCZdxo8Eqx6OCh6sNd4JT652vRpQH-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2107" y="155127"/>
            <a:ext cx="4125006" cy="2741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804" y="4080879"/>
            <a:ext cx="8310392" cy="2256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Behandeling…"/>
          <p:cNvSpPr txBox="1">
            <a:spLocks noGrp="1"/>
          </p:cNvSpPr>
          <p:nvPr>
            <p:ph type="body" idx="1"/>
          </p:nvPr>
        </p:nvSpPr>
        <p:spPr>
          <a:xfrm>
            <a:off x="457200" y="679840"/>
            <a:ext cx="8229601" cy="452596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 b="1"/>
            </a:pPr>
            <a:r>
              <a:t>Behandeling</a:t>
            </a:r>
          </a:p>
          <a:p>
            <a:pPr marL="417598" lvl="1" indent="-198000">
              <a:lnSpc>
                <a:spcPct val="150000"/>
              </a:lnSpc>
              <a:buChar char="•"/>
            </a:pPr>
            <a:r>
              <a:t>Secundair: nog geen gevalideerde therapie</a:t>
            </a:r>
          </a:p>
          <a:p>
            <a:pPr marL="608399" lvl="2" indent="-198000">
              <a:lnSpc>
                <a:spcPct val="150000"/>
              </a:lnSpc>
            </a:pPr>
            <a:r>
              <a:t>Wel studies lopen</a:t>
            </a:r>
          </a:p>
          <a:p>
            <a:pPr marL="417598" lvl="1" indent="-198000">
              <a:lnSpc>
                <a:spcPct val="150000"/>
              </a:lnSpc>
              <a:buChar char="•"/>
            </a:pPr>
            <a:r>
              <a:t>Preventieve maatregelen!!</a:t>
            </a:r>
          </a:p>
        </p:txBody>
      </p:sp>
      <p:pic>
        <p:nvPicPr>
          <p:cNvPr id="214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2494" y="2353064"/>
            <a:ext cx="5789606" cy="41708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Intake: toxoplasmose infectie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Intake: toxoplasmose infectie</a:t>
            </a:r>
          </a:p>
        </p:txBody>
      </p:sp>
      <p:sp>
        <p:nvSpPr>
          <p:cNvPr id="217" name="Diagnostiek:…"/>
          <p:cNvSpPr txBox="1">
            <a:spLocks noGrp="1"/>
          </p:cNvSpPr>
          <p:nvPr>
            <p:ph type="body" sz="quarter" idx="1"/>
          </p:nvPr>
        </p:nvSpPr>
        <p:spPr>
          <a:xfrm>
            <a:off x="240068" y="1981684"/>
            <a:ext cx="8229601" cy="1402149"/>
          </a:xfrm>
          <a:prstGeom prst="rect">
            <a:avLst/>
          </a:prstGeom>
        </p:spPr>
        <p:txBody>
          <a:bodyPr/>
          <a:lstStyle/>
          <a:p>
            <a:pPr marL="457200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defRPr b="1"/>
            </a:pPr>
            <a:r>
              <a:rPr dirty="0" err="1"/>
              <a:t>Diagnostiek</a:t>
            </a:r>
            <a:r>
              <a:rPr b="0" dirty="0"/>
              <a:t>: </a:t>
            </a:r>
          </a:p>
          <a:p>
            <a:pPr marL="596900" lvl="1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buChar char="•"/>
            </a:pPr>
            <a:r>
              <a:rPr dirty="0" err="1"/>
              <a:t>Serologie</a:t>
            </a:r>
            <a:r>
              <a:rPr dirty="0"/>
              <a:t>: IgG en IgM </a:t>
            </a:r>
            <a:endParaRPr lang="nl-BE" dirty="0"/>
          </a:p>
          <a:p>
            <a:pPr marL="596900" lvl="1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buChar char="•"/>
            </a:pPr>
            <a:r>
              <a:rPr dirty="0"/>
              <a:t>FU </a:t>
            </a:r>
            <a:r>
              <a:rPr dirty="0" err="1"/>
              <a:t>staal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2-3w in </a:t>
            </a:r>
            <a:r>
              <a:rPr dirty="0" err="1"/>
              <a:t>zelfde</a:t>
            </a:r>
            <a:r>
              <a:rPr dirty="0"/>
              <a:t> centrum en </a:t>
            </a:r>
            <a:r>
              <a:rPr dirty="0" err="1"/>
              <a:t>alvast</a:t>
            </a:r>
            <a:r>
              <a:rPr dirty="0"/>
              <a:t> </a:t>
            </a:r>
            <a:r>
              <a:rPr dirty="0" err="1"/>
              <a:t>behandelen</a:t>
            </a:r>
            <a:endParaRPr dirty="0"/>
          </a:p>
          <a:p>
            <a:pPr marL="596900" lvl="1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buChar char="•"/>
            </a:pPr>
            <a:r>
              <a:rPr dirty="0" err="1"/>
              <a:t>Als</a:t>
            </a:r>
            <a:r>
              <a:rPr dirty="0"/>
              <a:t> we </a:t>
            </a:r>
            <a:r>
              <a:rPr dirty="0" err="1"/>
              <a:t>screenen</a:t>
            </a:r>
            <a:r>
              <a:rPr dirty="0"/>
              <a:t>: best </a:t>
            </a:r>
            <a:r>
              <a:rPr dirty="0" err="1"/>
              <a:t>vaak</a:t>
            </a:r>
            <a:endParaRPr dirty="0"/>
          </a:p>
        </p:txBody>
      </p:sp>
      <p:pic>
        <p:nvPicPr>
          <p:cNvPr id="218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2092" y="203751"/>
            <a:ext cx="2743850" cy="3094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16" y="3947876"/>
            <a:ext cx="7663368" cy="2791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Beleid:…"/>
          <p:cNvSpPr txBox="1">
            <a:spLocks noGrp="1"/>
          </p:cNvSpPr>
          <p:nvPr>
            <p:ph type="body" idx="1"/>
          </p:nvPr>
        </p:nvSpPr>
        <p:spPr>
          <a:xfrm>
            <a:off x="457199" y="541478"/>
            <a:ext cx="8229602" cy="4525965"/>
          </a:xfrm>
          <a:prstGeom prst="rect">
            <a:avLst/>
          </a:prstGeom>
        </p:spPr>
        <p:txBody>
          <a:bodyPr/>
          <a:lstStyle/>
          <a:p>
            <a:pPr marL="457200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defRPr b="1"/>
            </a:pPr>
            <a:r>
              <a:rPr dirty="0" err="1"/>
              <a:t>Beleid</a:t>
            </a:r>
            <a:r>
              <a:rPr b="0" dirty="0"/>
              <a:t>: </a:t>
            </a:r>
          </a:p>
          <a:p>
            <a:pPr marL="596900" lvl="1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buChar char="•"/>
            </a:pPr>
            <a:r>
              <a:rPr dirty="0" err="1"/>
              <a:t>Secundaire</a:t>
            </a:r>
            <a:r>
              <a:rPr dirty="0"/>
              <a:t> </a:t>
            </a:r>
            <a:r>
              <a:rPr dirty="0" err="1"/>
              <a:t>preventie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infectie</a:t>
            </a:r>
            <a:r>
              <a:rPr dirty="0"/>
              <a:t>: </a:t>
            </a:r>
          </a:p>
          <a:p>
            <a:pPr marL="0" lvl="1" indent="2794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Tx/>
              <a:buFont typeface="Calibri"/>
              <a:buNone/>
            </a:pPr>
            <a:r>
              <a:rPr lang="nl-BE" dirty="0"/>
              <a:t>		</a:t>
            </a:r>
            <a:r>
              <a:rPr dirty="0"/>
              <a:t>!! </a:t>
            </a: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Snelle</a:t>
            </a:r>
            <a:r>
              <a:rPr b="1"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 start!</a:t>
            </a:r>
            <a:r>
              <a:rPr dirty="0"/>
              <a:t> &lt;3w, </a:t>
            </a:r>
            <a:r>
              <a:rPr dirty="0" err="1"/>
              <a:t>zeker</a:t>
            </a:r>
            <a:r>
              <a:rPr dirty="0"/>
              <a:t> &lt;8: minder </a:t>
            </a:r>
            <a:r>
              <a:rPr dirty="0" err="1"/>
              <a:t>transmissie</a:t>
            </a:r>
            <a:r>
              <a:rPr dirty="0"/>
              <a:t> en minder </a:t>
            </a:r>
            <a:r>
              <a:rPr dirty="0" err="1"/>
              <a:t>erge</a:t>
            </a:r>
            <a:r>
              <a:rPr dirty="0"/>
              <a:t> </a:t>
            </a:r>
            <a:r>
              <a:rPr dirty="0" err="1"/>
              <a:t>sequellen</a:t>
            </a:r>
            <a:r>
              <a:rPr dirty="0"/>
              <a:t>	</a:t>
            </a:r>
          </a:p>
          <a:p>
            <a:pPr marL="596900" lvl="1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buChar char="•"/>
            </a:pPr>
            <a:r>
              <a:rPr dirty="0"/>
              <a:t>AC</a:t>
            </a:r>
          </a:p>
          <a:p>
            <a:pPr marL="736600" lvl="2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</a:pPr>
            <a:r>
              <a:rPr dirty="0"/>
              <a:t>Ten </a:t>
            </a:r>
            <a:r>
              <a:rPr dirty="0" err="1"/>
              <a:t>vroegste</a:t>
            </a:r>
            <a:r>
              <a:rPr dirty="0"/>
              <a:t> 18w</a:t>
            </a:r>
          </a:p>
          <a:p>
            <a:pPr marL="736600" lvl="2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</a:pPr>
            <a:r>
              <a:rPr dirty="0"/>
              <a:t>AB </a:t>
            </a:r>
            <a:r>
              <a:rPr dirty="0" err="1"/>
              <a:t>stoppen</a:t>
            </a:r>
            <a:r>
              <a:rPr dirty="0"/>
              <a:t>??</a:t>
            </a:r>
          </a:p>
          <a:p>
            <a:pPr marL="596900" lvl="1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buChar char="•"/>
            </a:pPr>
            <a:r>
              <a:rPr dirty="0"/>
              <a:t>Echo’s</a:t>
            </a:r>
          </a:p>
          <a:p>
            <a:pPr marL="596900" lvl="1" indent="-3175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Font typeface="Calibri"/>
              <a:buChar char="•"/>
            </a:pPr>
            <a:r>
              <a:rPr dirty="0"/>
              <a:t>FU </a:t>
            </a:r>
            <a:r>
              <a:rPr dirty="0" err="1"/>
              <a:t>neonaat</a:t>
            </a:r>
            <a:endParaRPr dirty="0"/>
          </a:p>
          <a:p>
            <a:pPr marL="147051" indent="-147051">
              <a:lnSpc>
                <a:spcPct val="150000"/>
              </a:lnSpc>
              <a:spcBef>
                <a:spcPts val="0"/>
              </a:spcBef>
              <a:buFontTx/>
            </a:pPr>
            <a:r>
              <a:rPr dirty="0" err="1"/>
              <a:t>Preventieve</a:t>
            </a:r>
            <a:r>
              <a:rPr dirty="0"/>
              <a:t> </a:t>
            </a:r>
            <a:r>
              <a:rPr dirty="0" err="1"/>
              <a:t>maatregelen</a:t>
            </a:r>
            <a:r>
              <a:rPr dirty="0"/>
              <a:t>!!</a:t>
            </a:r>
          </a:p>
        </p:txBody>
      </p:sp>
      <p:pic>
        <p:nvPicPr>
          <p:cNvPr id="222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4474" y="2951972"/>
            <a:ext cx="3299926" cy="39110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12w: verhoogd risico op PET</a:t>
            </a:r>
          </a:p>
        </p:txBody>
      </p:sp>
      <p:sp>
        <p:nvSpPr>
          <p:cNvPr id="225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457200" y="1152870"/>
            <a:ext cx="8229600" cy="2959310"/>
          </a:xfrm>
          <a:prstGeom prst="rect">
            <a:avLst/>
          </a:prstGeom>
        </p:spPr>
        <p:txBody>
          <a:bodyPr/>
          <a:lstStyle/>
          <a:p>
            <a:pPr marL="174240" indent="-174240" defTabSz="402336">
              <a:lnSpc>
                <a:spcPct val="150000"/>
              </a:lnSpc>
              <a:spcBef>
                <a:spcPts val="200"/>
              </a:spcBef>
              <a:defRPr sz="1232"/>
            </a:pP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iedereen</a:t>
            </a:r>
            <a:r>
              <a:rPr dirty="0"/>
              <a:t> op 12w </a:t>
            </a:r>
            <a:r>
              <a:rPr dirty="0" err="1"/>
              <a:t>risico-analyse</a:t>
            </a:r>
            <a:r>
              <a:rPr dirty="0"/>
              <a:t> voor PET</a:t>
            </a:r>
          </a:p>
          <a:p>
            <a:pPr marL="174240" indent="-174240" defTabSz="402336">
              <a:lnSpc>
                <a:spcPct val="150000"/>
              </a:lnSpc>
              <a:spcBef>
                <a:spcPts val="200"/>
              </a:spcBef>
              <a:defRPr sz="1232"/>
            </a:pPr>
            <a:endParaRPr dirty="0"/>
          </a:p>
          <a:p>
            <a:pPr marL="174240" indent="-174240" defTabSz="402336">
              <a:lnSpc>
                <a:spcPct val="150000"/>
              </a:lnSpc>
              <a:spcBef>
                <a:spcPts val="200"/>
              </a:spcBef>
              <a:defRPr sz="1232"/>
            </a:pPr>
            <a:r>
              <a:rPr dirty="0"/>
              <a:t>Zo </a:t>
            </a:r>
            <a:r>
              <a:rPr dirty="0" err="1"/>
              <a:t>verhoogd</a:t>
            </a:r>
            <a:r>
              <a:rPr dirty="0"/>
              <a:t>: </a:t>
            </a:r>
          </a:p>
          <a:p>
            <a:pPr marL="380159" lvl="1" indent="-186911" defTabSz="402336">
              <a:lnSpc>
                <a:spcPct val="150000"/>
              </a:lnSpc>
              <a:spcBef>
                <a:spcPts val="200"/>
              </a:spcBef>
              <a:defRPr sz="1232"/>
            </a:pPr>
            <a:r>
              <a:rPr dirty="0" err="1"/>
              <a:t>Limpron</a:t>
            </a:r>
            <a:endParaRPr dirty="0"/>
          </a:p>
          <a:p>
            <a:pPr marL="500544" lvl="2" indent="-139391" defTabSz="402336">
              <a:lnSpc>
                <a:spcPct val="150000"/>
              </a:lnSpc>
              <a:spcBef>
                <a:spcPts val="200"/>
              </a:spcBef>
              <a:defRPr sz="1232"/>
            </a:pPr>
            <a:r>
              <a:rPr dirty="0" err="1"/>
              <a:t>logistiek</a:t>
            </a:r>
            <a:r>
              <a:rPr dirty="0"/>
              <a:t>: 2x </a:t>
            </a:r>
            <a:r>
              <a:rPr dirty="0" err="1"/>
              <a:t>naar</a:t>
            </a:r>
            <a:r>
              <a:rPr dirty="0"/>
              <a:t> Hasselt/Genk voor echo</a:t>
            </a:r>
          </a:p>
          <a:p>
            <a:pPr marL="500544" lvl="2" indent="-139391" defTabSz="402336">
              <a:lnSpc>
                <a:spcPct val="150000"/>
              </a:lnSpc>
              <a:spcBef>
                <a:spcPts val="200"/>
              </a:spcBef>
              <a:defRPr sz="1232"/>
            </a:pPr>
            <a:r>
              <a:rPr dirty="0" err="1"/>
              <a:t>Kost</a:t>
            </a:r>
            <a:r>
              <a:rPr dirty="0"/>
              <a:t>: </a:t>
            </a:r>
            <a:r>
              <a:rPr dirty="0" err="1"/>
              <a:t>enkel</a:t>
            </a:r>
            <a:r>
              <a:rPr dirty="0"/>
              <a:t> </a:t>
            </a:r>
            <a:r>
              <a:rPr dirty="0" err="1"/>
              <a:t>remgeld</a:t>
            </a:r>
            <a:endParaRPr dirty="0"/>
          </a:p>
          <a:p>
            <a:pPr marL="380159" lvl="1" indent="-186911" defTabSz="402336">
              <a:lnSpc>
                <a:spcPct val="150000"/>
              </a:lnSpc>
              <a:spcBef>
                <a:spcPts val="200"/>
              </a:spcBef>
              <a:defRPr sz="1232"/>
            </a:pPr>
            <a:r>
              <a:rPr dirty="0" err="1"/>
              <a:t>telemonitoring</a:t>
            </a:r>
            <a:r>
              <a:rPr dirty="0"/>
              <a:t> </a:t>
            </a:r>
          </a:p>
          <a:p>
            <a:pPr marL="548064" lvl="2" indent="-186911" defTabSz="402336">
              <a:lnSpc>
                <a:spcPct val="150000"/>
              </a:lnSpc>
              <a:spcBef>
                <a:spcPts val="200"/>
              </a:spcBef>
              <a:defRPr sz="1232"/>
            </a:pPr>
            <a:r>
              <a:rPr dirty="0" err="1"/>
              <a:t>Kost</a:t>
            </a:r>
            <a:r>
              <a:rPr dirty="0"/>
              <a:t>: 70  euro + </a:t>
            </a:r>
            <a:r>
              <a:rPr dirty="0" err="1"/>
              <a:t>waarborg</a:t>
            </a:r>
            <a:r>
              <a:rPr dirty="0"/>
              <a:t> </a:t>
            </a:r>
            <a:r>
              <a:rPr dirty="0" err="1"/>
              <a:t>toestel</a:t>
            </a:r>
            <a:endParaRPr dirty="0"/>
          </a:p>
          <a:p>
            <a:pPr marL="380159" lvl="1" indent="-186911" defTabSz="402336">
              <a:lnSpc>
                <a:spcPct val="150000"/>
              </a:lnSpc>
              <a:spcBef>
                <a:spcPts val="200"/>
              </a:spcBef>
              <a:defRPr sz="1232"/>
            </a:pP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Asaflow</a:t>
            </a:r>
            <a:r>
              <a:rPr dirty="0"/>
              <a:t> 160 mg 1x/d </a:t>
            </a:r>
            <a:r>
              <a:rPr b="1"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’s AVONDS </a:t>
            </a:r>
            <a:r>
              <a:rPr dirty="0"/>
              <a:t>tot 36w</a:t>
            </a:r>
          </a:p>
        </p:txBody>
      </p:sp>
      <p:pic>
        <p:nvPicPr>
          <p:cNvPr id="226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290" y="302608"/>
            <a:ext cx="3816782" cy="3993989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https://fetalmedicine.org/research/assess/preeclampsia/first-trimester"/>
          <p:cNvSpPr txBox="1"/>
          <p:nvPr/>
        </p:nvSpPr>
        <p:spPr>
          <a:xfrm>
            <a:off x="5433714" y="4424122"/>
            <a:ext cx="3219934" cy="196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/>
            </a:lvl1pPr>
          </a:lstStyle>
          <a:p>
            <a:r>
              <a:rPr dirty="0"/>
              <a:t>https://fetalmedicine.org/research/assess/preeclampsia/first-trimester</a:t>
            </a:r>
          </a:p>
        </p:txBody>
      </p:sp>
      <p:pic>
        <p:nvPicPr>
          <p:cNvPr id="228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97" y="3954345"/>
            <a:ext cx="4304534" cy="27274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itel 1"/>
          <p:cNvSpPr txBox="1">
            <a:spLocks noGrp="1"/>
          </p:cNvSpPr>
          <p:nvPr>
            <p:ph type="title"/>
          </p:nvPr>
        </p:nvSpPr>
        <p:spPr>
          <a:xfrm>
            <a:off x="457199" y="162304"/>
            <a:ext cx="8229601" cy="1143002"/>
          </a:xfrm>
          <a:prstGeom prst="rect">
            <a:avLst/>
          </a:prstGeom>
        </p:spPr>
        <p:txBody>
          <a:bodyPr/>
          <a:lstStyle/>
          <a:p>
            <a:r>
              <a:t>16w: pre-existente proteïnurie</a:t>
            </a:r>
          </a:p>
        </p:txBody>
      </p:sp>
      <p:sp>
        <p:nvSpPr>
          <p:cNvPr id="231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57200" y="1921327"/>
            <a:ext cx="8229600" cy="4204837"/>
          </a:xfrm>
          <a:prstGeom prst="rect">
            <a:avLst/>
          </a:prstGeom>
        </p:spPr>
        <p:txBody>
          <a:bodyPr/>
          <a:lstStyle/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rPr b="1" dirty="0"/>
              <a:t>Diagnose</a:t>
            </a:r>
            <a:r>
              <a:rPr dirty="0"/>
              <a:t>: 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dirty="0"/>
              <a:t>PCR (ECR) &lt;30 of ACR &lt;8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dirty="0" err="1"/>
              <a:t>eGFR</a:t>
            </a:r>
            <a:r>
              <a:rPr dirty="0"/>
              <a:t> is </a:t>
            </a:r>
            <a:r>
              <a:rPr dirty="0" err="1"/>
              <a:t>onstabiel</a:t>
            </a:r>
            <a:r>
              <a:rPr dirty="0"/>
              <a:t> </a:t>
            </a:r>
            <a:r>
              <a:rPr dirty="0" err="1"/>
              <a:t>doorheen</a:t>
            </a:r>
            <a:r>
              <a:rPr dirty="0"/>
              <a:t> de </a:t>
            </a:r>
            <a:r>
              <a:rPr dirty="0" err="1"/>
              <a:t>zwangerschap</a:t>
            </a:r>
            <a:r>
              <a:rPr dirty="0"/>
              <a:t> en </a:t>
            </a:r>
            <a:r>
              <a:rPr dirty="0" err="1"/>
              <a:t>verschillend</a:t>
            </a:r>
            <a:r>
              <a:rPr dirty="0"/>
              <a:t> van </a:t>
            </a:r>
            <a:r>
              <a:rPr dirty="0" err="1"/>
              <a:t>normaal</a:t>
            </a:r>
            <a:endParaRPr dirty="0"/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dirty="0"/>
              <a:t>serum </a:t>
            </a:r>
            <a:r>
              <a:rPr dirty="0" err="1"/>
              <a:t>creat</a:t>
            </a:r>
            <a:r>
              <a:rPr dirty="0"/>
              <a:t> </a:t>
            </a:r>
            <a:r>
              <a:rPr dirty="0" err="1"/>
              <a:t>beter</a:t>
            </a:r>
            <a:r>
              <a:rPr dirty="0"/>
              <a:t>, maar </a:t>
            </a:r>
            <a:r>
              <a:rPr dirty="0" err="1"/>
              <a:t>niet</a:t>
            </a:r>
            <a:r>
              <a:rPr dirty="0"/>
              <a:t> </a:t>
            </a:r>
            <a:r>
              <a:rPr lang="nl-BE" dirty="0"/>
              <a:t>alleen </a:t>
            </a:r>
            <a:r>
              <a:rPr dirty="0"/>
              <a:t>(pas </a:t>
            </a:r>
            <a:r>
              <a:rPr dirty="0" err="1"/>
              <a:t>abnormaal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&gt;50% </a:t>
            </a:r>
            <a:r>
              <a:rPr dirty="0" err="1"/>
              <a:t>functieverlies</a:t>
            </a:r>
            <a:r>
              <a:rPr dirty="0"/>
              <a:t> van de </a:t>
            </a:r>
            <a:r>
              <a:rPr dirty="0" err="1"/>
              <a:t>nier</a:t>
            </a:r>
            <a:r>
              <a:rPr dirty="0"/>
              <a:t>)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Kijk</a:t>
            </a:r>
            <a:r>
              <a:rPr b="1"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 </a:t>
            </a: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naar</a:t>
            </a:r>
            <a:r>
              <a:rPr b="1" dirty="0">
                <a:solidFill>
                  <a:schemeClr val="accent6">
                    <a:satOff val="-35873"/>
                    <a:lumOff val="-12431"/>
                  </a:schemeClr>
                </a:solidFill>
              </a:rPr>
              <a:t> hele </a:t>
            </a: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verhaal</a:t>
            </a:r>
            <a:endParaRPr lang="nl-BE" b="1" dirty="0">
              <a:solidFill>
                <a:schemeClr val="accent6">
                  <a:satOff val="-35873"/>
                  <a:lumOff val="-12431"/>
                </a:schemeClr>
              </a:solidFill>
            </a:endParaRP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endParaRPr dirty="0"/>
          </a:p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 b="1"/>
            </a:pPr>
            <a:r>
              <a:rPr dirty="0" err="1"/>
              <a:t>Opvolging</a:t>
            </a:r>
            <a:r>
              <a:rPr b="0" dirty="0"/>
              <a:t>: 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dirty="0"/>
              <a:t>met </a:t>
            </a:r>
            <a:r>
              <a:rPr dirty="0" err="1"/>
              <a:t>nefroloog</a:t>
            </a:r>
            <a:r>
              <a:rPr dirty="0"/>
              <a:t> Prof. Dr. Bart De Moor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dirty="0" err="1"/>
              <a:t>afhankelijk</a:t>
            </a:r>
            <a:r>
              <a:rPr dirty="0"/>
              <a:t> van </a:t>
            </a:r>
            <a:r>
              <a:rPr dirty="0" err="1"/>
              <a:t>pathologie</a:t>
            </a:r>
            <a:r>
              <a:rPr dirty="0"/>
              <a:t> en AD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Asaflow</a:t>
            </a:r>
            <a:r>
              <a:rPr dirty="0"/>
              <a:t>!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rPr dirty="0"/>
              <a:t>PP </a:t>
            </a:r>
            <a:r>
              <a:rPr dirty="0" err="1"/>
              <a:t>antihypertensivum</a:t>
            </a:r>
            <a:r>
              <a:rPr dirty="0"/>
              <a:t>: </a:t>
            </a:r>
            <a:r>
              <a:rPr dirty="0" err="1"/>
              <a:t>Enalapril</a:t>
            </a:r>
            <a:endParaRPr dirty="0"/>
          </a:p>
        </p:txBody>
      </p:sp>
      <p:pic>
        <p:nvPicPr>
          <p:cNvPr id="232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4458" y="3268172"/>
            <a:ext cx="1917701" cy="2679701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Prof. Dr. De Moor Bart"/>
          <p:cNvSpPr txBox="1"/>
          <p:nvPr/>
        </p:nvSpPr>
        <p:spPr>
          <a:xfrm>
            <a:off x="6864221" y="6005290"/>
            <a:ext cx="1698175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/>
            </a:lvl1pPr>
          </a:lstStyle>
          <a:p>
            <a:r>
              <a:t>Prof. Dr. De Moor Bart</a:t>
            </a:r>
          </a:p>
        </p:txBody>
      </p:sp>
      <p:grpSp>
        <p:nvGrpSpPr>
          <p:cNvPr id="236" name="Risico’s:…"/>
          <p:cNvGrpSpPr/>
          <p:nvPr/>
        </p:nvGrpSpPr>
        <p:grpSpPr>
          <a:xfrm>
            <a:off x="4476786" y="1076584"/>
            <a:ext cx="4438120" cy="1158239"/>
            <a:chOff x="0" y="0"/>
            <a:chExt cx="4438119" cy="1158238"/>
          </a:xfrm>
        </p:grpSpPr>
        <p:sp>
          <p:nvSpPr>
            <p:cNvPr id="235" name="Risico’s:…"/>
            <p:cNvSpPr txBox="1"/>
            <p:nvPr/>
          </p:nvSpPr>
          <p:spPr>
            <a:xfrm>
              <a:off x="38099" y="38099"/>
              <a:ext cx="4361921" cy="1082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defTabSz="306324">
                <a:lnSpc>
                  <a:spcPct val="150000"/>
                </a:lnSpc>
                <a:spcBef>
                  <a:spcPts val="200"/>
                </a:spcBef>
                <a:buFont typeface="Arial"/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</a:t>
              </a:r>
              <a:r>
                <a:rPr b="0"/>
                <a:t>: 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Verlies van nierfunctie bij elke zwangerschap 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CAVE: ongecontroleerde hypertensie</a:t>
              </a:r>
            </a:p>
          </p:txBody>
        </p:sp>
        <p:pic>
          <p:nvPicPr>
            <p:cNvPr id="234" name="Risico’s:… Risico’s: Verlies van nierfunctie bij elke zwangerschap CAVE: ongecontroleerde hypertensie" descr="Risico’s:… Risico’s: Verlies van nierfunctie bij elke zwangerschap CAVE: ongecontroleerde hypertensi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4438121" cy="115824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vermoeden</a:t>
            </a:r>
            <a:r>
              <a:rPr dirty="0"/>
              <a:t> </a:t>
            </a: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sociale</a:t>
            </a:r>
            <a:r>
              <a:rPr dirty="0"/>
              <a:t> </a:t>
            </a:r>
            <a:r>
              <a:rPr dirty="0" err="1"/>
              <a:t>moeilijkheden</a:t>
            </a:r>
            <a:r>
              <a:rPr dirty="0"/>
              <a:t>: </a:t>
            </a:r>
            <a:r>
              <a:rPr dirty="0" err="1"/>
              <a:t>sociale</a:t>
            </a:r>
            <a:r>
              <a:rPr dirty="0"/>
              <a:t> </a:t>
            </a:r>
            <a:r>
              <a:rPr dirty="0" err="1"/>
              <a:t>dienst</a:t>
            </a:r>
            <a:r>
              <a:rPr dirty="0"/>
              <a:t> Ann De Middelaer en team</a:t>
            </a:r>
          </a:p>
          <a:p>
            <a:pPr>
              <a:lnSpc>
                <a:spcPct val="150000"/>
              </a:lnSpc>
            </a:pPr>
            <a:r>
              <a:rPr dirty="0" err="1"/>
              <a:t>Bij</a:t>
            </a:r>
            <a:r>
              <a:rPr dirty="0"/>
              <a:t> </a:t>
            </a: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culturele</a:t>
            </a:r>
            <a:r>
              <a:rPr dirty="0"/>
              <a:t> </a:t>
            </a:r>
            <a:r>
              <a:rPr dirty="0" err="1"/>
              <a:t>moeilijkheden</a:t>
            </a:r>
            <a:r>
              <a:rPr dirty="0"/>
              <a:t>: Sibel </a:t>
            </a:r>
            <a:r>
              <a:rPr dirty="0" err="1"/>
              <a:t>Turcoglu</a:t>
            </a:r>
            <a:endParaRPr dirty="0"/>
          </a:p>
          <a:p>
            <a:pPr>
              <a:lnSpc>
                <a:spcPct val="150000"/>
              </a:lnSpc>
            </a:pP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vermoeden</a:t>
            </a:r>
            <a:r>
              <a:rPr dirty="0"/>
              <a:t> </a:t>
            </a:r>
            <a:r>
              <a:rPr b="1" dirty="0" err="1">
                <a:solidFill>
                  <a:schemeClr val="accent6">
                    <a:satOff val="-35873"/>
                    <a:lumOff val="-12431"/>
                  </a:schemeClr>
                </a:solidFill>
              </a:rPr>
              <a:t>psychische</a:t>
            </a:r>
            <a:r>
              <a:rPr dirty="0"/>
              <a:t> </a:t>
            </a:r>
            <a:r>
              <a:rPr lang="nl-BE" dirty="0"/>
              <a:t>moeilijkheden</a:t>
            </a:r>
            <a:r>
              <a:rPr dirty="0"/>
              <a:t>: MOP</a:t>
            </a:r>
            <a:r>
              <a:rPr lang="nl-BE" dirty="0"/>
              <a:t> </a:t>
            </a:r>
            <a:r>
              <a:rPr dirty="0"/>
              <a:t>= </a:t>
            </a:r>
            <a:r>
              <a:rPr dirty="0" err="1"/>
              <a:t>multidisciplinair</a:t>
            </a:r>
            <a:r>
              <a:rPr dirty="0"/>
              <a:t> team: </a:t>
            </a:r>
            <a:endParaRPr lang="nl-BE" dirty="0"/>
          </a:p>
          <a:p>
            <a:pPr marL="0" indent="0">
              <a:lnSpc>
                <a:spcPct val="150000"/>
              </a:lnSpc>
              <a:buNone/>
            </a:pPr>
            <a:r>
              <a:rPr lang="nl-BE" dirty="0"/>
              <a:t>	</a:t>
            </a:r>
            <a:r>
              <a:rPr dirty="0" err="1"/>
              <a:t>psychiater</a:t>
            </a:r>
            <a:r>
              <a:rPr dirty="0"/>
              <a:t>, </a:t>
            </a:r>
            <a:r>
              <a:rPr dirty="0" err="1"/>
              <a:t>gynaecoloog</a:t>
            </a:r>
            <a:r>
              <a:rPr dirty="0"/>
              <a:t>, </a:t>
            </a:r>
            <a:r>
              <a:rPr dirty="0" err="1"/>
              <a:t>psychologe</a:t>
            </a:r>
            <a:r>
              <a:rPr dirty="0"/>
              <a:t>, </a:t>
            </a:r>
            <a:r>
              <a:rPr dirty="0" err="1"/>
              <a:t>sociaal</a:t>
            </a:r>
            <a:r>
              <a:rPr dirty="0"/>
              <a:t> </a:t>
            </a:r>
            <a:r>
              <a:rPr dirty="0" err="1"/>
              <a:t>werk</a:t>
            </a:r>
            <a:r>
              <a:rPr dirty="0"/>
              <a:t>, </a:t>
            </a:r>
            <a:r>
              <a:rPr dirty="0" err="1"/>
              <a:t>perinataal</a:t>
            </a:r>
            <a:r>
              <a:rPr dirty="0"/>
              <a:t> </a:t>
            </a:r>
            <a:r>
              <a:rPr dirty="0" err="1"/>
              <a:t>counseler</a:t>
            </a:r>
            <a:endParaRPr dirty="0"/>
          </a:p>
        </p:txBody>
      </p:sp>
      <p:sp>
        <p:nvSpPr>
          <p:cNvPr id="239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Intake/16w: psychische kwetsbaarheid</a:t>
            </a:r>
          </a:p>
        </p:txBody>
      </p:sp>
      <p:pic>
        <p:nvPicPr>
          <p:cNvPr id="240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3653" y="3565435"/>
            <a:ext cx="1615175" cy="20650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6036" y="3477700"/>
            <a:ext cx="1585472" cy="20866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Afbeelding" descr="Afbeeld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1537" y="3559059"/>
            <a:ext cx="1500926" cy="2092468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Dr. Estercam Sven…"/>
          <p:cNvSpPr txBox="1"/>
          <p:nvPr/>
        </p:nvSpPr>
        <p:spPr>
          <a:xfrm>
            <a:off x="361937" y="5687009"/>
            <a:ext cx="1383812" cy="50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Dr. Estercam Sven</a:t>
            </a:r>
          </a:p>
          <a:p>
            <a:pPr algn="ctr">
              <a:defRPr sz="1400"/>
            </a:pPr>
            <a:r>
              <a:t>Psychiater</a:t>
            </a:r>
          </a:p>
        </p:txBody>
      </p:sp>
      <p:sp>
        <p:nvSpPr>
          <p:cNvPr id="244" name="Vounckx Anke…"/>
          <p:cNvSpPr txBox="1"/>
          <p:nvPr/>
        </p:nvSpPr>
        <p:spPr>
          <a:xfrm>
            <a:off x="2072197" y="5687009"/>
            <a:ext cx="1578194" cy="50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Vounckx Anke</a:t>
            </a:r>
          </a:p>
          <a:p>
            <a:pPr algn="ctr">
              <a:defRPr sz="1400"/>
            </a:pPr>
            <a:r>
              <a:t>Perinataal counselor</a:t>
            </a:r>
          </a:p>
        </p:txBody>
      </p:sp>
      <p:sp>
        <p:nvSpPr>
          <p:cNvPr id="245" name="Maes Sunile…"/>
          <p:cNvSpPr txBox="1"/>
          <p:nvPr/>
        </p:nvSpPr>
        <p:spPr>
          <a:xfrm>
            <a:off x="4082940" y="5687009"/>
            <a:ext cx="978120" cy="50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sz="1400"/>
            </a:pPr>
            <a:r>
              <a:t>Maes Sunile</a:t>
            </a:r>
          </a:p>
          <a:p>
            <a:pPr algn="ctr">
              <a:defRPr sz="1400"/>
            </a:pPr>
            <a:r>
              <a:t>Psychologe</a:t>
            </a:r>
          </a:p>
        </p:txBody>
      </p:sp>
      <p:sp>
        <p:nvSpPr>
          <p:cNvPr id="246" name="Sibel Turcoglu…"/>
          <p:cNvSpPr txBox="1"/>
          <p:nvPr/>
        </p:nvSpPr>
        <p:spPr>
          <a:xfrm>
            <a:off x="7149508" y="5695318"/>
            <a:ext cx="1672072" cy="737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defRPr sz="1400"/>
            </a:pPr>
            <a:r>
              <a:rPr dirty="0"/>
              <a:t>Sibel </a:t>
            </a:r>
            <a:r>
              <a:rPr dirty="0" err="1"/>
              <a:t>Turcoglu</a:t>
            </a:r>
            <a:endParaRPr dirty="0"/>
          </a:p>
          <a:p>
            <a:pPr algn="ctr">
              <a:defRPr sz="1400"/>
            </a:pPr>
            <a:r>
              <a:rPr dirty="0" err="1"/>
              <a:t>Intercultureel</a:t>
            </a:r>
            <a:endParaRPr dirty="0"/>
          </a:p>
          <a:p>
            <a:pPr algn="ctr">
              <a:defRPr sz="1400"/>
            </a:pPr>
            <a:r>
              <a:rPr dirty="0" err="1"/>
              <a:t>bemiddelaar</a:t>
            </a:r>
            <a:endParaRPr dirty="0"/>
          </a:p>
        </p:txBody>
      </p:sp>
      <p:pic>
        <p:nvPicPr>
          <p:cNvPr id="247" name="Afbeelding" descr="Afbeeldi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33" y="3538166"/>
            <a:ext cx="1523011" cy="206494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kstvak 1"/>
          <p:cNvSpPr txBox="1"/>
          <p:nvPr/>
        </p:nvSpPr>
        <p:spPr>
          <a:xfrm>
            <a:off x="5322463" y="5687009"/>
            <a:ext cx="1803573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B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De </a:t>
            </a:r>
            <a:r>
              <a:rPr kumimoji="0" lang="nl-BE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Middelaere</a:t>
            </a:r>
            <a:r>
              <a:rPr kumimoji="0" lang="nl-B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 Ann</a:t>
            </a: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BE" sz="1400" dirty="0"/>
              <a:t>Maatschappelijk assistente</a:t>
            </a:r>
            <a:endParaRPr kumimoji="0" lang="nl-B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20w: structurele afwijkingen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20w: structurele afwijkingen</a:t>
            </a:r>
          </a:p>
        </p:txBody>
      </p:sp>
      <p:sp>
        <p:nvSpPr>
          <p:cNvPr id="250" name="doorverwijzing naar…"/>
          <p:cNvSpPr txBox="1">
            <a:spLocks noGrp="1"/>
          </p:cNvSpPr>
          <p:nvPr>
            <p:ph type="body" idx="1"/>
          </p:nvPr>
        </p:nvSpPr>
        <p:spPr>
          <a:xfrm>
            <a:off x="457200" y="1600199"/>
            <a:ext cx="8229600" cy="452596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b="1" dirty="0" err="1"/>
              <a:t>doorverwijzing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 </a:t>
            </a:r>
          </a:p>
          <a:p>
            <a:pPr lvl="1">
              <a:lnSpc>
                <a:spcPct val="150000"/>
              </a:lnSpc>
            </a:pPr>
            <a:r>
              <a:rPr dirty="0"/>
              <a:t>ZOL Dr. Witters of UZL: team Prof. De </a:t>
            </a:r>
            <a:r>
              <a:rPr dirty="0" err="1"/>
              <a:t>Catte</a:t>
            </a:r>
            <a:endParaRPr lang="nl-BE" dirty="0"/>
          </a:p>
          <a:p>
            <a:pPr lvl="1">
              <a:lnSpc>
                <a:spcPct val="150000"/>
              </a:lnSpc>
            </a:pPr>
            <a:endParaRPr dirty="0"/>
          </a:p>
          <a:p>
            <a:pPr lvl="1">
              <a:lnSpc>
                <a:spcPct val="150000"/>
              </a:lnSpc>
            </a:pPr>
            <a:endParaRPr dirty="0"/>
          </a:p>
          <a:p>
            <a:pPr lvl="1">
              <a:lnSpc>
                <a:spcPct val="150000"/>
              </a:lnSpc>
            </a:pPr>
            <a:endParaRPr dirty="0"/>
          </a:p>
          <a:p>
            <a:pPr lvl="1">
              <a:lnSpc>
                <a:spcPct val="150000"/>
              </a:lnSpc>
            </a:pPr>
            <a:endParaRPr dirty="0"/>
          </a:p>
          <a:p>
            <a:pPr marL="0" lvl="1" indent="228600">
              <a:lnSpc>
                <a:spcPct val="150000"/>
              </a:lnSpc>
              <a:buSzTx/>
              <a:buNone/>
            </a:pPr>
            <a:endParaRPr dirty="0"/>
          </a:p>
          <a:p>
            <a:pPr lvl="1">
              <a:lnSpc>
                <a:spcPct val="150000"/>
              </a:lnSpc>
            </a:pPr>
            <a:r>
              <a:rPr dirty="0" err="1"/>
              <a:t>afhankelijk</a:t>
            </a:r>
            <a:r>
              <a:rPr dirty="0"/>
              <a:t> van wens </a:t>
            </a:r>
            <a:r>
              <a:rPr dirty="0" err="1"/>
              <a:t>patiënte</a:t>
            </a:r>
            <a:r>
              <a:rPr dirty="0"/>
              <a:t>, </a:t>
            </a:r>
            <a:r>
              <a:rPr dirty="0" err="1"/>
              <a:t>aandoening</a:t>
            </a:r>
            <a:r>
              <a:rPr dirty="0"/>
              <a:t>, </a:t>
            </a:r>
            <a:r>
              <a:rPr dirty="0" err="1"/>
              <a:t>beschikbaarheid</a:t>
            </a:r>
            <a:r>
              <a:rPr dirty="0"/>
              <a:t> </a:t>
            </a:r>
            <a:r>
              <a:rPr dirty="0" err="1"/>
              <a:t>snel</a:t>
            </a:r>
            <a:r>
              <a:rPr dirty="0"/>
              <a:t> consult</a:t>
            </a:r>
          </a:p>
          <a:p>
            <a:pPr>
              <a:lnSpc>
                <a:spcPct val="150000"/>
              </a:lnSpc>
            </a:pPr>
            <a:endParaRPr dirty="0"/>
          </a:p>
          <a:p>
            <a:pPr>
              <a:lnSpc>
                <a:spcPct val="150000"/>
              </a:lnSpc>
            </a:pPr>
            <a:r>
              <a:rPr dirty="0" err="1"/>
              <a:t>Daarna</a:t>
            </a:r>
            <a:r>
              <a:rPr dirty="0"/>
              <a:t> </a:t>
            </a:r>
            <a:r>
              <a:rPr dirty="0" err="1"/>
              <a:t>weer</a:t>
            </a:r>
            <a:r>
              <a:rPr dirty="0"/>
              <a:t> </a:t>
            </a:r>
            <a:r>
              <a:rPr b="1" dirty="0" err="1"/>
              <a:t>terug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ons</a:t>
            </a:r>
            <a:r>
              <a:rPr dirty="0"/>
              <a:t>, </a:t>
            </a:r>
            <a:r>
              <a:rPr dirty="0" err="1"/>
              <a:t>afhankelijk</a:t>
            </a:r>
            <a:r>
              <a:rPr dirty="0"/>
              <a:t> van </a:t>
            </a:r>
            <a:r>
              <a:rPr dirty="0" err="1"/>
              <a:t>aandoening</a:t>
            </a:r>
            <a:endParaRPr dirty="0"/>
          </a:p>
          <a:p>
            <a:pPr lvl="1">
              <a:lnSpc>
                <a:spcPct val="150000"/>
              </a:lnSpc>
            </a:pPr>
            <a:r>
              <a:rPr dirty="0"/>
              <a:t>FU SFZ: </a:t>
            </a:r>
            <a:r>
              <a:rPr dirty="0" err="1"/>
              <a:t>lidmaatafwijking</a:t>
            </a:r>
            <a:r>
              <a:rPr dirty="0"/>
              <a:t>, </a:t>
            </a:r>
            <a:r>
              <a:rPr dirty="0" err="1"/>
              <a:t>milde</a:t>
            </a:r>
            <a:r>
              <a:rPr dirty="0"/>
              <a:t> </a:t>
            </a:r>
            <a:r>
              <a:rPr dirty="0" err="1"/>
              <a:t>nierafwijking</a:t>
            </a:r>
            <a:r>
              <a:rPr dirty="0"/>
              <a:t>, </a:t>
            </a:r>
            <a:r>
              <a:rPr dirty="0" err="1"/>
              <a:t>groeiproblemen</a:t>
            </a:r>
            <a:r>
              <a:rPr dirty="0"/>
              <a:t>…</a:t>
            </a:r>
          </a:p>
          <a:p>
            <a:pPr lvl="1">
              <a:lnSpc>
                <a:spcPct val="150000"/>
              </a:lnSpc>
            </a:pPr>
            <a:r>
              <a:rPr dirty="0"/>
              <a:t>FU UZL: </a:t>
            </a:r>
            <a:r>
              <a:rPr dirty="0" err="1"/>
              <a:t>hersenafwijking</a:t>
            </a:r>
            <a:r>
              <a:rPr dirty="0"/>
              <a:t>, </a:t>
            </a:r>
            <a:r>
              <a:rPr dirty="0" err="1"/>
              <a:t>ernstige</a:t>
            </a:r>
            <a:r>
              <a:rPr dirty="0"/>
              <a:t> </a:t>
            </a:r>
            <a:r>
              <a:rPr dirty="0" err="1"/>
              <a:t>hartafwijking</a:t>
            </a:r>
            <a:r>
              <a:rPr dirty="0"/>
              <a:t>, </a:t>
            </a:r>
            <a:r>
              <a:rPr dirty="0" err="1"/>
              <a:t>schizis</a:t>
            </a:r>
            <a:r>
              <a:rPr dirty="0"/>
              <a:t>…</a:t>
            </a:r>
          </a:p>
          <a:p>
            <a:pPr lvl="1">
              <a:lnSpc>
                <a:spcPct val="150000"/>
              </a:lnSpc>
            </a:pPr>
            <a:r>
              <a:rPr dirty="0"/>
              <a:t>FU ZOL: </a:t>
            </a:r>
            <a:r>
              <a:rPr dirty="0" err="1"/>
              <a:t>milde</a:t>
            </a:r>
            <a:r>
              <a:rPr dirty="0"/>
              <a:t> </a:t>
            </a:r>
            <a:r>
              <a:rPr dirty="0" err="1"/>
              <a:t>hartafwijking</a:t>
            </a:r>
            <a:r>
              <a:rPr dirty="0"/>
              <a:t>, </a:t>
            </a:r>
            <a:r>
              <a:rPr dirty="0" err="1"/>
              <a:t>klompvoet</a:t>
            </a:r>
            <a:r>
              <a:rPr dirty="0"/>
              <a:t>…</a:t>
            </a:r>
          </a:p>
        </p:txBody>
      </p:sp>
      <p:pic>
        <p:nvPicPr>
          <p:cNvPr id="251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6969" y="2453595"/>
            <a:ext cx="2270062" cy="1513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642" y="2278077"/>
            <a:ext cx="985035" cy="14775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20w (vs. 24/30w): IUGR/SGA</a:t>
            </a:r>
          </a:p>
        </p:txBody>
      </p:sp>
      <p:sp>
        <p:nvSpPr>
          <p:cNvPr id="255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363587" y="2933108"/>
            <a:ext cx="8229601" cy="3313553"/>
          </a:xfrm>
          <a:prstGeom prst="rect">
            <a:avLst/>
          </a:prstGeom>
        </p:spPr>
        <p:txBody>
          <a:bodyPr/>
          <a:lstStyle/>
          <a:p>
            <a:pPr marL="188100" indent="-188100" defTabSz="434340">
              <a:lnSpc>
                <a:spcPct val="150000"/>
              </a:lnSpc>
              <a:defRPr sz="1300" b="1"/>
            </a:pPr>
            <a:r>
              <a:t>Doel</a:t>
            </a:r>
            <a:r>
              <a:rPr b="0"/>
              <a:t>: </a:t>
            </a:r>
          </a:p>
          <a:p>
            <a:pPr marL="396719" lvl="1" indent="-188100" defTabSz="434340">
              <a:lnSpc>
                <a:spcPct val="150000"/>
              </a:lnSpc>
              <a:buChar char="•"/>
              <a:defRPr sz="1300"/>
            </a:pPr>
            <a:r>
              <a:t>ideale</a:t>
            </a:r>
            <a:r>
              <a:rPr>
                <a:solidFill>
                  <a:schemeClr val="accent6">
                    <a:satOff val="-35873"/>
                    <a:lumOff val="-12431"/>
                  </a:schemeClr>
                </a:solidFill>
              </a:rPr>
              <a:t> </a:t>
            </a:r>
            <a:r>
              <a:rPr b="1">
                <a:solidFill>
                  <a:schemeClr val="accent6">
                    <a:satOff val="-35873"/>
                    <a:lumOff val="-12431"/>
                  </a:schemeClr>
                </a:solidFill>
              </a:rPr>
              <a:t>timing</a:t>
            </a:r>
            <a:r>
              <a:rPr>
                <a:solidFill>
                  <a:schemeClr val="accent6">
                    <a:satOff val="-35873"/>
                    <a:lumOff val="-12431"/>
                  </a:schemeClr>
                </a:solidFill>
              </a:rPr>
              <a:t> </a:t>
            </a:r>
            <a:r>
              <a:rPr b="1">
                <a:solidFill>
                  <a:schemeClr val="accent6">
                    <a:satOff val="-35873"/>
                    <a:lumOff val="-12431"/>
                  </a:schemeClr>
                </a:solidFill>
              </a:rPr>
              <a:t>partus</a:t>
            </a:r>
            <a:r>
              <a:t> bepalen</a:t>
            </a:r>
          </a:p>
          <a:p>
            <a:pPr marL="396719" lvl="1" indent="-188100" defTabSz="434340">
              <a:lnSpc>
                <a:spcPct val="150000"/>
              </a:lnSpc>
              <a:buChar char="•"/>
              <a:defRPr sz="1300"/>
            </a:pPr>
            <a:r>
              <a:t>Foetale morbiditeit en mortaliteit vermijden</a:t>
            </a:r>
          </a:p>
          <a:p>
            <a:pPr marL="188100" indent="-188100" defTabSz="434340">
              <a:lnSpc>
                <a:spcPct val="150000"/>
              </a:lnSpc>
              <a:defRPr sz="1300" b="1"/>
            </a:pPr>
            <a:endParaRPr/>
          </a:p>
          <a:p>
            <a:pPr marL="188100" indent="-188100" defTabSz="434340">
              <a:lnSpc>
                <a:spcPct val="150000"/>
              </a:lnSpc>
              <a:defRPr sz="1300" b="1"/>
            </a:pPr>
            <a:r>
              <a:t>Opvolging</a:t>
            </a:r>
            <a:r>
              <a:rPr b="0"/>
              <a:t>:</a:t>
            </a:r>
          </a:p>
          <a:p>
            <a:pPr marL="410398" lvl="1" indent="-201779" defTabSz="434340">
              <a:lnSpc>
                <a:spcPct val="150000"/>
              </a:lnSpc>
              <a:defRPr sz="1300"/>
            </a:pPr>
            <a:r>
              <a:t>Door AT/AR/NR</a:t>
            </a:r>
          </a:p>
          <a:p>
            <a:pPr marL="410398" lvl="1" indent="-201779" defTabSz="434340">
              <a:lnSpc>
                <a:spcPct val="150000"/>
              </a:lnSpc>
              <a:defRPr sz="1300"/>
            </a:pPr>
            <a:r>
              <a:t>1-2x/1-2w afhankelijk van conditie baby</a:t>
            </a:r>
          </a:p>
        </p:txBody>
      </p:sp>
      <p:pic>
        <p:nvPicPr>
          <p:cNvPr id="256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2708" y="1347123"/>
            <a:ext cx="4044162" cy="2154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2517" y="4016900"/>
            <a:ext cx="4004545" cy="23708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0" name="Risico’s:…"/>
          <p:cNvGrpSpPr/>
          <p:nvPr/>
        </p:nvGrpSpPr>
        <p:grpSpPr>
          <a:xfrm>
            <a:off x="1260588" y="1408283"/>
            <a:ext cx="2787653" cy="1107439"/>
            <a:chOff x="0" y="0"/>
            <a:chExt cx="2787652" cy="1107438"/>
          </a:xfrm>
        </p:grpSpPr>
        <p:sp>
          <p:nvSpPr>
            <p:cNvPr id="259" name="Risico’s:…"/>
            <p:cNvSpPr txBox="1"/>
            <p:nvPr/>
          </p:nvSpPr>
          <p:spPr>
            <a:xfrm>
              <a:off x="38099" y="38099"/>
              <a:ext cx="2711454" cy="1031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lnSpc>
                  <a:spcPct val="150000"/>
                </a:lnSpc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Risico’s:</a:t>
              </a:r>
            </a:p>
            <a:p>
              <a:pPr marL="180473" indent="-180473">
                <a:lnSpc>
                  <a:spcPct val="150000"/>
                </a:lnSpc>
                <a:buSzPct val="100000"/>
                <a:buChar char="-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IUVD</a:t>
              </a:r>
            </a:p>
            <a:p>
              <a:pPr marL="180473" indent="-180473">
                <a:lnSpc>
                  <a:spcPct val="150000"/>
                </a:lnSpc>
                <a:buSzPct val="100000"/>
                <a:buChar char="-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Neurologische ontwikkeling</a:t>
              </a:r>
            </a:p>
          </p:txBody>
        </p:sp>
        <p:pic>
          <p:nvPicPr>
            <p:cNvPr id="258" name="Risico’s:… Risico’s:IUVDNeurologische ontwikkeling" descr="Risico’s:… Risico’s:IUVDNeurologische ontwikkeling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-1"/>
              <a:ext cx="2787654" cy="1107440"/>
            </a:xfrm>
            <a:prstGeom prst="rect">
              <a:avLst/>
            </a:prstGeom>
            <a:effectLst/>
          </p:spPr>
        </p:pic>
      </p:grpSp>
      <p:sp>
        <p:nvSpPr>
          <p:cNvPr id="261" name="Vroege IUGR/SGA"/>
          <p:cNvSpPr txBox="1"/>
          <p:nvPr/>
        </p:nvSpPr>
        <p:spPr>
          <a:xfrm>
            <a:off x="6185237" y="940878"/>
            <a:ext cx="1440690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Vroege IUGR/SGA</a:t>
            </a:r>
          </a:p>
        </p:txBody>
      </p:sp>
      <p:sp>
        <p:nvSpPr>
          <p:cNvPr id="262" name="Late IUGR/SGA"/>
          <p:cNvSpPr txBox="1"/>
          <p:nvPr/>
        </p:nvSpPr>
        <p:spPr>
          <a:xfrm>
            <a:off x="6435135" y="3625737"/>
            <a:ext cx="1219308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Late IUGR/SGA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ediate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Pediaters</a:t>
            </a:r>
          </a:p>
        </p:txBody>
      </p:sp>
      <p:sp>
        <p:nvSpPr>
          <p:cNvPr id="265" name="Pediater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88100" indent="-188100" defTabSz="434340">
              <a:lnSpc>
                <a:spcPct val="150000"/>
              </a:lnSpc>
              <a:defRPr sz="1300" b="1"/>
            </a:pPr>
            <a:r>
              <a:t>Pediaters</a:t>
            </a:r>
            <a:r>
              <a:rPr b="0"/>
              <a:t>: </a:t>
            </a:r>
          </a:p>
          <a:p>
            <a:pPr marL="410398" lvl="1" indent="-201779" defTabSz="434340">
              <a:lnSpc>
                <a:spcPct val="150000"/>
              </a:lnSpc>
              <a:defRPr sz="1300"/>
            </a:pPr>
            <a:r>
              <a:t>opname SFZ: </a:t>
            </a:r>
            <a:r>
              <a:rPr b="1">
                <a:solidFill>
                  <a:schemeClr val="accent6">
                    <a:satOff val="-35873"/>
                    <a:lumOff val="-12431"/>
                  </a:schemeClr>
                </a:solidFill>
              </a:rPr>
              <a:t>1500g en 34w</a:t>
            </a:r>
          </a:p>
          <a:p>
            <a:pPr marL="410398" lvl="1" indent="-201779" defTabSz="434340">
              <a:lnSpc>
                <a:spcPct val="150000"/>
              </a:lnSpc>
              <a:defRPr sz="1300"/>
            </a:pPr>
            <a:r>
              <a:t>mee naar huis: 2500g en 37w</a:t>
            </a:r>
          </a:p>
          <a:p>
            <a:pPr marL="410398" lvl="1" indent="-201779" defTabSz="434340">
              <a:lnSpc>
                <a:spcPct val="150000"/>
              </a:lnSpc>
              <a:defRPr sz="1300"/>
            </a:pPr>
            <a:r>
              <a:t>+ steeds een dosis gezond verstand</a:t>
            </a:r>
          </a:p>
        </p:txBody>
      </p:sp>
      <p:pic>
        <p:nvPicPr>
          <p:cNvPr id="266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53" y="3328755"/>
            <a:ext cx="1669333" cy="224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96" y="3328755"/>
            <a:ext cx="1718862" cy="224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Afbeelding" descr="Afbeeld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4085" y="3329922"/>
            <a:ext cx="1775830" cy="22467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Afbeelding" descr="Afbeeldi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7842" y="3320560"/>
            <a:ext cx="1540534" cy="2265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Afbeelding" descr="Afbeeldi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27603" y="3323476"/>
            <a:ext cx="1687491" cy="2252117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Dr. Kuhlins Rainer"/>
          <p:cNvSpPr txBox="1"/>
          <p:nvPr/>
        </p:nvSpPr>
        <p:spPr>
          <a:xfrm>
            <a:off x="130411" y="5602758"/>
            <a:ext cx="1537217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Kuhlins Rainer</a:t>
            </a:r>
          </a:p>
        </p:txBody>
      </p:sp>
      <p:sp>
        <p:nvSpPr>
          <p:cNvPr id="272" name="Dr. Bogovic Sarah"/>
          <p:cNvSpPr txBox="1"/>
          <p:nvPr/>
        </p:nvSpPr>
        <p:spPr>
          <a:xfrm>
            <a:off x="1875882" y="5602758"/>
            <a:ext cx="1621690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Bogovic Sarah</a:t>
            </a:r>
          </a:p>
        </p:txBody>
      </p:sp>
      <p:sp>
        <p:nvSpPr>
          <p:cNvPr id="273" name="Dr. Perusko Nina"/>
          <p:cNvSpPr txBox="1"/>
          <p:nvPr/>
        </p:nvSpPr>
        <p:spPr>
          <a:xfrm>
            <a:off x="3832692" y="5602758"/>
            <a:ext cx="1478616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Perusko Nina</a:t>
            </a:r>
          </a:p>
        </p:txBody>
      </p:sp>
      <p:sp>
        <p:nvSpPr>
          <p:cNvPr id="274" name="Dr. Oud Carlo"/>
          <p:cNvSpPr txBox="1"/>
          <p:nvPr/>
        </p:nvSpPr>
        <p:spPr>
          <a:xfrm>
            <a:off x="5727858" y="5602758"/>
            <a:ext cx="1280502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Oud Carlo</a:t>
            </a:r>
          </a:p>
        </p:txBody>
      </p:sp>
      <p:sp>
        <p:nvSpPr>
          <p:cNvPr id="275" name="Dr. Eerdekens Kim"/>
          <p:cNvSpPr txBox="1"/>
          <p:nvPr/>
        </p:nvSpPr>
        <p:spPr>
          <a:xfrm>
            <a:off x="7263900" y="5602758"/>
            <a:ext cx="1614919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Eerdekens Kim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24w: Diabetes gravidarum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24w: Diabetes gravidarum</a:t>
            </a:r>
          </a:p>
        </p:txBody>
      </p:sp>
      <p:sp>
        <p:nvSpPr>
          <p:cNvPr id="278" name="Bewegen is een beschermende factor…"/>
          <p:cNvSpPr txBox="1">
            <a:spLocks noGrp="1"/>
          </p:cNvSpPr>
          <p:nvPr>
            <p:ph type="body" idx="1"/>
          </p:nvPr>
        </p:nvSpPr>
        <p:spPr>
          <a:xfrm>
            <a:off x="457200" y="1331988"/>
            <a:ext cx="8229600" cy="4935372"/>
          </a:xfrm>
          <a:prstGeom prst="rect">
            <a:avLst/>
          </a:prstGeom>
        </p:spPr>
        <p:txBody>
          <a:bodyPr/>
          <a:lstStyle/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 b="1">
                <a:solidFill>
                  <a:schemeClr val="accent6">
                    <a:satOff val="-35873"/>
                    <a:lumOff val="-12431"/>
                  </a:schemeClr>
                </a:solidFill>
              </a:defRPr>
            </a:pPr>
            <a:r>
              <a:t>Bewegen is beschermend</a:t>
            </a:r>
          </a:p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/>
            </a:pPr>
            <a:r>
              <a:t>Zwangerschap is een insuline-resistente periode</a:t>
            </a:r>
          </a:p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/>
            </a:pPr>
            <a:endParaRPr/>
          </a:p>
          <a:p>
            <a:pPr marL="132659" indent="-132659" defTabSz="306324">
              <a:lnSpc>
                <a:spcPct val="150000"/>
              </a:lnSpc>
              <a:spcBef>
                <a:spcPts val="200"/>
              </a:spcBef>
              <a:defRPr sz="1200" b="1"/>
            </a:pPr>
            <a:r>
              <a:t>Opvolging/beleid</a:t>
            </a:r>
            <a:r>
              <a:rPr b="0"/>
              <a:t>: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t>Nuchtere glycemie - GCT - OGTT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t> FU met endocrinologen en diabetes team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t>Groei controle 1x/4w, FU tensie en glycemies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t>Inleiding 39w bij risicofactoren (macrosomie…) (morbiditeit baby’s sec sectio &gt;&gt; geplande vaginale)</a:t>
            </a:r>
          </a:p>
          <a:p>
            <a:pPr marL="279791" lvl="1" indent="-132659" defTabSz="306324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r>
              <a:t>CAVE: slechte glycemiecontrole (ook dalende insulinenood)</a:t>
            </a:r>
          </a:p>
        </p:txBody>
      </p:sp>
      <p:pic>
        <p:nvPicPr>
          <p:cNvPr id="279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212" y="4366196"/>
            <a:ext cx="2384978" cy="194467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2" name="Risico’s:…"/>
          <p:cNvGrpSpPr/>
          <p:nvPr/>
        </p:nvGrpSpPr>
        <p:grpSpPr>
          <a:xfrm>
            <a:off x="5660354" y="640664"/>
            <a:ext cx="2200168" cy="2205989"/>
            <a:chOff x="0" y="0"/>
            <a:chExt cx="2200166" cy="2205988"/>
          </a:xfrm>
        </p:grpSpPr>
        <p:sp>
          <p:nvSpPr>
            <p:cNvPr id="281" name="Risico’s:…"/>
            <p:cNvSpPr txBox="1"/>
            <p:nvPr/>
          </p:nvSpPr>
          <p:spPr>
            <a:xfrm>
              <a:off x="38099" y="38099"/>
              <a:ext cx="2123968" cy="21297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defTabSz="306324">
                <a:lnSpc>
                  <a:spcPct val="150000"/>
                </a:lnSpc>
                <a:spcBef>
                  <a:spcPts val="200"/>
                </a:spcBef>
                <a:buFont typeface="Arial"/>
                <a:defRPr sz="14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</a:t>
              </a:r>
              <a:r>
                <a:rPr b="0"/>
                <a:t>: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LGA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Geboortetrauma’s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Opname neonaat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Pretarme geboorte</a:t>
              </a:r>
            </a:p>
            <a:p>
              <a:pPr marL="279791" lvl="1" indent="-132659" defTabSz="306324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IUVD</a:t>
              </a:r>
            </a:p>
          </p:txBody>
        </p:sp>
        <p:pic>
          <p:nvPicPr>
            <p:cNvPr id="280" name="Risico’s:… Risico’s:LGAGeboortetrauma’sOpname neonaatPretarme geboorteIUVD" descr="Risico’s:… Risico’s:LGAGeboortetrauma’sOpname neonaatPretarme geboorteIUVD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2200168" cy="2205990"/>
            </a:xfrm>
            <a:prstGeom prst="rect">
              <a:avLst/>
            </a:prstGeom>
            <a:effectLst/>
          </p:spPr>
        </p:pic>
      </p:grpSp>
      <p:pic>
        <p:nvPicPr>
          <p:cNvPr id="283" name="Afbeelding" descr="Afbeeld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257" y="4287732"/>
            <a:ext cx="5099835" cy="23557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982" y="354756"/>
            <a:ext cx="5020148" cy="60315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3e trim: Cholestase</a:t>
            </a:r>
          </a:p>
        </p:txBody>
      </p:sp>
      <p:sp>
        <p:nvSpPr>
          <p:cNvPr id="28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344865" y="1660200"/>
            <a:ext cx="8229601" cy="4600872"/>
          </a:xfrm>
          <a:prstGeom prst="rect">
            <a:avLst/>
          </a:prstGeom>
        </p:spPr>
        <p:txBody>
          <a:bodyPr/>
          <a:lstStyle/>
          <a:p>
            <a:pPr marL="317376" lvl="1" indent="-150479" defTabSz="347472">
              <a:lnSpc>
                <a:spcPct val="150000"/>
              </a:lnSpc>
              <a:spcBef>
                <a:spcPts val="200"/>
              </a:spcBef>
              <a:buChar char="•"/>
              <a:defRPr sz="1200"/>
            </a:pPr>
            <a:endParaRPr/>
          </a:p>
          <a:p>
            <a:pPr marL="150480" indent="-150480" defTabSz="347472">
              <a:lnSpc>
                <a:spcPct val="150000"/>
              </a:lnSpc>
              <a:spcBef>
                <a:spcPts val="200"/>
              </a:spcBef>
              <a:defRPr sz="1200"/>
            </a:pPr>
            <a:endParaRPr/>
          </a:p>
          <a:p>
            <a:pPr marL="150480" indent="-150480" defTabSz="347472">
              <a:lnSpc>
                <a:spcPct val="150000"/>
              </a:lnSpc>
              <a:spcBef>
                <a:spcPts val="200"/>
              </a:spcBef>
              <a:defRPr sz="1200" b="1"/>
            </a:pPr>
            <a:r>
              <a:t>Opvolging</a:t>
            </a:r>
            <a:r>
              <a:rPr b="0"/>
              <a:t> </a:t>
            </a:r>
          </a:p>
          <a:p>
            <a:pPr marL="317376" lvl="1" indent="-150479" defTabSz="347472">
              <a:lnSpc>
                <a:spcPct val="150000"/>
              </a:lnSpc>
              <a:spcBef>
                <a:spcPts val="200"/>
              </a:spcBef>
              <a:buChar char="-"/>
              <a:defRPr sz="1200"/>
            </a:pPr>
            <a:r>
              <a:t>Start Ursodeoxycholzuur 10-15mg/kg/d voor klachten</a:t>
            </a:r>
          </a:p>
          <a:p>
            <a:pPr marL="328319" lvl="1" indent="-161422" defTabSz="347472">
              <a:lnSpc>
                <a:spcPct val="150000"/>
              </a:lnSpc>
              <a:spcBef>
                <a:spcPts val="200"/>
              </a:spcBef>
              <a:defRPr sz="1200"/>
            </a:pPr>
            <a:r>
              <a:t>1x/w CTG + lab (ook stolling bij GZZ &gt;40)</a:t>
            </a:r>
          </a:p>
          <a:p>
            <a:pPr marL="328319" lvl="1" indent="-161422" defTabSz="347472">
              <a:lnSpc>
                <a:spcPct val="150000"/>
              </a:lnSpc>
              <a:spcBef>
                <a:spcPts val="200"/>
              </a:spcBef>
              <a:defRPr sz="1200"/>
            </a:pPr>
            <a:r>
              <a:t>Inductie partus bij ernstige vorm </a:t>
            </a:r>
          </a:p>
          <a:p>
            <a:pPr marL="161422" indent="-161422" defTabSz="347472">
              <a:lnSpc>
                <a:spcPct val="150000"/>
              </a:lnSpc>
              <a:spcBef>
                <a:spcPts val="200"/>
              </a:spcBef>
              <a:defRPr sz="1200"/>
            </a:pPr>
            <a:endParaRPr/>
          </a:p>
          <a:p>
            <a:pPr marL="161422" indent="-161422" defTabSz="347472">
              <a:lnSpc>
                <a:spcPct val="150000"/>
              </a:lnSpc>
              <a:spcBef>
                <a:spcPts val="200"/>
              </a:spcBef>
              <a:defRPr sz="1200" b="1"/>
            </a:pPr>
            <a:r>
              <a:t>Weetje</a:t>
            </a:r>
            <a:r>
              <a:rPr b="0"/>
              <a:t>: oestrogeen induceert cholestase, dus postpartum oestrogeen-anticonceptie vermijden</a:t>
            </a:r>
          </a:p>
        </p:txBody>
      </p:sp>
      <p:grpSp>
        <p:nvGrpSpPr>
          <p:cNvPr id="291" name="risico’s…"/>
          <p:cNvGrpSpPr/>
          <p:nvPr/>
        </p:nvGrpSpPr>
        <p:grpSpPr>
          <a:xfrm>
            <a:off x="5323351" y="350467"/>
            <a:ext cx="1903471" cy="1990089"/>
            <a:chOff x="0" y="0"/>
            <a:chExt cx="1903470" cy="1990088"/>
          </a:xfrm>
        </p:grpSpPr>
        <p:sp>
          <p:nvSpPr>
            <p:cNvPr id="290" name="risico’s…"/>
            <p:cNvSpPr txBox="1"/>
            <p:nvPr/>
          </p:nvSpPr>
          <p:spPr>
            <a:xfrm>
              <a:off x="38100" y="38099"/>
              <a:ext cx="1827271" cy="19138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defTabSz="347472">
                <a:lnSpc>
                  <a:spcPct val="150000"/>
                </a:lnSpc>
                <a:spcBef>
                  <a:spcPts val="200"/>
                </a:spcBef>
                <a:buFont typeface="Arial"/>
                <a:defRPr sz="12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</a:t>
              </a:r>
            </a:p>
            <a:p>
              <a:pPr marL="317376" lvl="1" indent="-150479" defTabSz="347472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Pretarme arbeid</a:t>
              </a:r>
            </a:p>
            <a:p>
              <a:pPr marL="317376" lvl="1" indent="-150479" defTabSz="347472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Meconium</a:t>
              </a:r>
            </a:p>
            <a:p>
              <a:pPr marL="317376" lvl="1" indent="-150479" defTabSz="347472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Lage AS</a:t>
              </a:r>
            </a:p>
            <a:p>
              <a:pPr marL="317376" lvl="1" indent="-150479" defTabSz="347472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opname neonaat</a:t>
              </a:r>
            </a:p>
            <a:p>
              <a:pPr marL="317376" lvl="1" indent="-150479" defTabSz="347472">
                <a:lnSpc>
                  <a:spcPct val="150000"/>
                </a:lnSpc>
                <a:spcBef>
                  <a:spcPts val="200"/>
                </a:spcBef>
                <a:buSzPct val="100000"/>
                <a:buFont typeface="Arial"/>
                <a:buChar char="•"/>
                <a:defRPr sz="12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IUVD</a:t>
              </a:r>
            </a:p>
          </p:txBody>
        </p:sp>
        <p:pic>
          <p:nvPicPr>
            <p:cNvPr id="289" name="risico’s… risico’sPretarme arbeidMeconiumLage ASopname neonaatIUVD" descr="risico’s… risico’sPretarme arbeidMeconiumLage ASopname neonaatIUVD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903471" cy="1990090"/>
            </a:xfrm>
            <a:prstGeom prst="rect">
              <a:avLst/>
            </a:prstGeom>
            <a:effectLst/>
          </p:spPr>
        </p:pic>
      </p:grpSp>
      <p:pic>
        <p:nvPicPr>
          <p:cNvPr id="292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3112" y="2516071"/>
            <a:ext cx="1080610" cy="28891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3e trim: Hematologisch: anemie, trombocytopenie</a:t>
            </a:r>
          </a:p>
        </p:txBody>
      </p:sp>
      <p:sp>
        <p:nvSpPr>
          <p:cNvPr id="295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t>In de zwangerschap: meer nood aan ijzer, maar niet meer anemie!!</a:t>
            </a:r>
          </a:p>
          <a:p>
            <a:pPr marL="417598" lvl="1" indent="-198000">
              <a:lnSpc>
                <a:spcPct val="150000"/>
              </a:lnSpc>
              <a:buChar char="•"/>
            </a:pPr>
            <a:r>
              <a:t>Anemie = meestal ferriprief en niet hemolytisch</a:t>
            </a:r>
          </a:p>
          <a:p>
            <a:pPr marL="417598" lvl="1" indent="-198000">
              <a:lnSpc>
                <a:spcPct val="150000"/>
              </a:lnSpc>
              <a:buChar char="•"/>
            </a:pPr>
            <a:r>
              <a:t>OPM: Screening hemoglobinopathieën bij Afrikaanse vrouwen</a:t>
            </a:r>
          </a:p>
          <a:p>
            <a:pPr>
              <a:lnSpc>
                <a:spcPct val="150000"/>
              </a:lnSpc>
            </a:pPr>
            <a:endParaRPr/>
          </a:p>
          <a:p>
            <a:pPr>
              <a:lnSpc>
                <a:spcPct val="150000"/>
              </a:lnSpc>
              <a:defRPr b="1"/>
            </a:pPr>
            <a:r>
              <a:t>Opvolging</a:t>
            </a:r>
          </a:p>
          <a:p>
            <a:pPr marL="417598" lvl="1" indent="-198000">
              <a:lnSpc>
                <a:spcPct val="150000"/>
              </a:lnSpc>
              <a:buChar char="•"/>
            </a:pPr>
            <a:r>
              <a:t>Met Dr. Madoe, erg bereikbaar en 1x/w in huis</a:t>
            </a:r>
          </a:p>
          <a:p>
            <a:pPr marL="417598" lvl="1" indent="-198000">
              <a:lnSpc>
                <a:spcPct val="150000"/>
              </a:lnSpc>
              <a:buChar char="•"/>
            </a:pPr>
            <a:r>
              <a:t>Ferritine &lt;30: start ijzer, co na 4w</a:t>
            </a:r>
          </a:p>
        </p:txBody>
      </p:sp>
      <p:pic>
        <p:nvPicPr>
          <p:cNvPr id="296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1669" y="5070304"/>
            <a:ext cx="3868807" cy="1494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8457" y="3134554"/>
            <a:ext cx="3273815" cy="18167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3e trim: hematologisch: trombocytopenie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3e trim: hematologisch: trombocytopenie</a:t>
            </a:r>
          </a:p>
        </p:txBody>
      </p:sp>
      <p:sp>
        <p:nvSpPr>
          <p:cNvPr id="300" name="Gestationeerd trombocytopenie = mild en laat en recupereert postparfum…"/>
          <p:cNvSpPr txBox="1">
            <a:spLocks noGrp="1"/>
          </p:cNvSpPr>
          <p:nvPr>
            <p:ph type="body" idx="1"/>
          </p:nvPr>
        </p:nvSpPr>
        <p:spPr>
          <a:xfrm>
            <a:off x="457200" y="1600199"/>
            <a:ext cx="8229600" cy="4525966"/>
          </a:xfrm>
          <a:prstGeom prst="rect">
            <a:avLst/>
          </a:prstGeom>
        </p:spPr>
        <p:txBody>
          <a:bodyPr/>
          <a:lstStyle/>
          <a:p>
            <a:pPr marL="174239" indent="-174239" defTabSz="402336">
              <a:spcBef>
                <a:spcPts val="200"/>
              </a:spcBef>
              <a:defRPr sz="1200" b="1"/>
            </a:pPr>
            <a:r>
              <a:t>Gestationeerd trombocytopenie</a:t>
            </a:r>
            <a:r>
              <a:rPr b="0"/>
              <a:t> = mild en laat en recupereert postpartum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DD HELLP</a:t>
            </a:r>
          </a:p>
          <a:p>
            <a:pPr marL="174239" indent="-174239" defTabSz="402336">
              <a:spcBef>
                <a:spcPts val="200"/>
              </a:spcBef>
              <a:defRPr sz="1200"/>
            </a:pPr>
            <a:endParaRPr/>
          </a:p>
          <a:p>
            <a:pPr marL="174239" indent="-174239" defTabSz="402336">
              <a:spcBef>
                <a:spcPts val="200"/>
              </a:spcBef>
              <a:defRPr sz="1200" b="1"/>
            </a:pPr>
            <a:r>
              <a:t>Trombocytopenie</a:t>
            </a:r>
            <a:r>
              <a:rPr b="0"/>
              <a:t> vanaf vroeg in de zwangerschap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DD folaatdeficiëntie, Hep C, macroclusters, erfelijke TP</a:t>
            </a:r>
          </a:p>
          <a:p>
            <a:pPr marL="174239" indent="-174239" defTabSz="402336">
              <a:spcBef>
                <a:spcPts val="200"/>
              </a:spcBef>
              <a:defRPr sz="1200"/>
            </a:pPr>
            <a:endParaRPr/>
          </a:p>
          <a:p>
            <a:pPr marL="174239" indent="-174239" defTabSz="402336">
              <a:spcBef>
                <a:spcPts val="200"/>
              </a:spcBef>
              <a:defRPr sz="1200" b="1"/>
            </a:pPr>
            <a:r>
              <a:t>Consequenties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Geen kunstverlossing, geen STAN, geen MBO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Geen EDA</a:t>
            </a:r>
          </a:p>
          <a:p>
            <a:pPr marL="174239" indent="-174239" defTabSz="402336">
              <a:spcBef>
                <a:spcPts val="200"/>
              </a:spcBef>
              <a:defRPr sz="1200"/>
            </a:pPr>
            <a:endParaRPr/>
          </a:p>
          <a:p>
            <a:pPr marL="174239" indent="-174239" defTabSz="402336">
              <a:spcBef>
                <a:spcPts val="200"/>
              </a:spcBef>
              <a:defRPr sz="1200" b="1"/>
            </a:pPr>
            <a:r>
              <a:t>Risicofactoren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Oudere broer of zus met TTP</a:t>
            </a:r>
          </a:p>
          <a:p>
            <a:pPr marL="174239" indent="-174239" defTabSz="402336">
              <a:spcBef>
                <a:spcPts val="200"/>
              </a:spcBef>
              <a:defRPr sz="1200"/>
            </a:pPr>
            <a:endParaRPr/>
          </a:p>
          <a:p>
            <a:pPr marL="174239" indent="-174239" defTabSz="402336">
              <a:spcBef>
                <a:spcPts val="200"/>
              </a:spcBef>
              <a:defRPr sz="1200" b="1"/>
            </a:pPr>
            <a:r>
              <a:t>Opvolging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met Dr. Madoe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1x/m controle op juiste medium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Timing partus in stabiele fase</a:t>
            </a:r>
          </a:p>
          <a:p>
            <a:pPr marL="367486" lvl="1" indent="-174239" defTabSz="402336">
              <a:spcBef>
                <a:spcPts val="200"/>
              </a:spcBef>
              <a:buChar char="•"/>
              <a:defRPr sz="1200"/>
            </a:pPr>
            <a:r>
              <a:t>Eventueel IG of andere</a:t>
            </a:r>
          </a:p>
        </p:txBody>
      </p:sp>
      <p:pic>
        <p:nvPicPr>
          <p:cNvPr id="301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120" y="4382322"/>
            <a:ext cx="4439324" cy="2039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2261" y="1238527"/>
            <a:ext cx="1873756" cy="2564610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Dr. Madoe Vincent"/>
          <p:cNvSpPr txBox="1"/>
          <p:nvPr/>
        </p:nvSpPr>
        <p:spPr>
          <a:xfrm>
            <a:off x="6813035" y="3831110"/>
            <a:ext cx="1732207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Madoe Vincent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3e trim: anesthesie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3e trim: anesthesie</a:t>
            </a:r>
          </a:p>
        </p:txBody>
      </p:sp>
      <p:sp>
        <p:nvSpPr>
          <p:cNvPr id="306" name="Team:…"/>
          <p:cNvSpPr txBox="1">
            <a:spLocks noGrp="1"/>
          </p:cNvSpPr>
          <p:nvPr>
            <p:ph type="body" idx="1"/>
          </p:nvPr>
        </p:nvSpPr>
        <p:spPr>
          <a:xfrm>
            <a:off x="344638" y="1792217"/>
            <a:ext cx="8229601" cy="452596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t>Team: </a:t>
            </a:r>
          </a:p>
          <a:p>
            <a:pPr lvl="1">
              <a:lnSpc>
                <a:spcPct val="150000"/>
              </a:lnSpc>
            </a:pPr>
            <a:r>
              <a:t>willen graag elke patiënte op voorhand screenen</a:t>
            </a:r>
          </a:p>
          <a:p>
            <a:pPr lvl="1">
              <a:lnSpc>
                <a:spcPct val="150000"/>
              </a:lnSpc>
            </a:pPr>
            <a:r>
              <a:t>Patiënten krijgen een informatiemap ten laatste op 30w</a:t>
            </a:r>
          </a:p>
          <a:p>
            <a:pPr lvl="2">
              <a:lnSpc>
                <a:spcPct val="150000"/>
              </a:lnSpc>
            </a:pPr>
            <a:r>
              <a:t>brochure EDA en spinale</a:t>
            </a:r>
          </a:p>
          <a:p>
            <a:pPr lvl="2">
              <a:lnSpc>
                <a:spcPct val="150000"/>
              </a:lnSpc>
            </a:pPr>
            <a:r>
              <a:t>IC EDA en spinale + risico’s</a:t>
            </a:r>
          </a:p>
          <a:p>
            <a:pPr lvl="2">
              <a:lnSpc>
                <a:spcPct val="150000"/>
              </a:lnSpc>
            </a:pPr>
            <a:r>
              <a:t>zo nodig consult vooraf</a:t>
            </a:r>
          </a:p>
          <a:p>
            <a:pPr marL="1530000" lvl="3" indent="-158400">
              <a:lnSpc>
                <a:spcPct val="150000"/>
              </a:lnSpc>
              <a:buChar char="•"/>
            </a:pPr>
            <a:r>
              <a:t>vb. Scoliose, rugingreep, allergie</a:t>
            </a:r>
          </a:p>
        </p:txBody>
      </p:sp>
      <p:pic>
        <p:nvPicPr>
          <p:cNvPr id="307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2611" y="246290"/>
            <a:ext cx="3502817" cy="25516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Anesthesist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Anesthesisten</a:t>
            </a:r>
          </a:p>
        </p:txBody>
      </p:sp>
      <p:pic>
        <p:nvPicPr>
          <p:cNvPr id="310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997" y="1285449"/>
            <a:ext cx="1507541" cy="2195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818" y="1287914"/>
            <a:ext cx="1464399" cy="219098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Afbeelding" descr="Afbeeld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45309" y="1255088"/>
            <a:ext cx="1579276" cy="2256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Afbeelding" descr="Afbeeldi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80682" y="1255485"/>
            <a:ext cx="1349070" cy="22556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Afbeelding" descr="Afbeeldi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7231" y="3906809"/>
            <a:ext cx="1562541" cy="2306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Afbeelding" descr="Afbeeldi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5730" y="3931812"/>
            <a:ext cx="1657650" cy="225663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Afbeelding" descr="Afbeeldi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4483" y="3931812"/>
            <a:ext cx="1638201" cy="2306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Afbeelding" descr="Afbeeldi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71753" y="1274529"/>
            <a:ext cx="1484962" cy="2217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Afbeelding" descr="Afbeeldi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19381" y="3931812"/>
            <a:ext cx="1689059" cy="2217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Afbeelding" descr="Afbeeldi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8684" y="3902021"/>
            <a:ext cx="1464400" cy="2306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Afbeelding" descr="Afbeeldi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66567" y="1258090"/>
            <a:ext cx="1571938" cy="2250574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Dr. Ruts Patricia"/>
          <p:cNvSpPr txBox="1"/>
          <p:nvPr/>
        </p:nvSpPr>
        <p:spPr>
          <a:xfrm>
            <a:off x="133896" y="3540414"/>
            <a:ext cx="1417931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Ruts Patricia</a:t>
            </a:r>
          </a:p>
        </p:txBody>
      </p:sp>
      <p:sp>
        <p:nvSpPr>
          <p:cNvPr id="322" name="Dr. Meyns Joke"/>
          <p:cNvSpPr txBox="1"/>
          <p:nvPr/>
        </p:nvSpPr>
        <p:spPr>
          <a:xfrm>
            <a:off x="1679415" y="3540414"/>
            <a:ext cx="1383205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Meyns Joke</a:t>
            </a:r>
          </a:p>
        </p:txBody>
      </p:sp>
      <p:sp>
        <p:nvSpPr>
          <p:cNvPr id="323" name="Dr. Mertens Katleen"/>
          <p:cNvSpPr txBox="1"/>
          <p:nvPr/>
        </p:nvSpPr>
        <p:spPr>
          <a:xfrm>
            <a:off x="3048821" y="3540414"/>
            <a:ext cx="1772143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Mertens Katleen</a:t>
            </a:r>
          </a:p>
        </p:txBody>
      </p:sp>
      <p:sp>
        <p:nvSpPr>
          <p:cNvPr id="324" name="Dr. Nelissen Kris"/>
          <p:cNvSpPr txBox="1"/>
          <p:nvPr/>
        </p:nvSpPr>
        <p:spPr>
          <a:xfrm>
            <a:off x="4868573" y="3540414"/>
            <a:ext cx="1368012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Nelissen Kris</a:t>
            </a:r>
          </a:p>
        </p:txBody>
      </p:sp>
      <p:sp>
        <p:nvSpPr>
          <p:cNvPr id="325" name="Dr. Loonbeek Stijn"/>
          <p:cNvSpPr txBox="1"/>
          <p:nvPr/>
        </p:nvSpPr>
        <p:spPr>
          <a:xfrm>
            <a:off x="6264790" y="3540414"/>
            <a:ext cx="1618565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Loonbeek Stijn</a:t>
            </a:r>
          </a:p>
        </p:txBody>
      </p:sp>
      <p:sp>
        <p:nvSpPr>
          <p:cNvPr id="326" name="Dr. Hoes Guy"/>
          <p:cNvSpPr txBox="1"/>
          <p:nvPr/>
        </p:nvSpPr>
        <p:spPr>
          <a:xfrm>
            <a:off x="7911560" y="3540414"/>
            <a:ext cx="1205492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Hoes Guy</a:t>
            </a:r>
          </a:p>
        </p:txBody>
      </p:sp>
      <p:sp>
        <p:nvSpPr>
          <p:cNvPr id="327" name="Dr. Lescrenier Christine"/>
          <p:cNvSpPr txBox="1"/>
          <p:nvPr/>
        </p:nvSpPr>
        <p:spPr>
          <a:xfrm>
            <a:off x="12652" y="6191179"/>
            <a:ext cx="2018614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Lescrenier Christine</a:t>
            </a:r>
          </a:p>
        </p:txBody>
      </p:sp>
      <p:sp>
        <p:nvSpPr>
          <p:cNvPr id="328" name="Dr. Jaspers Lut"/>
          <p:cNvSpPr txBox="1"/>
          <p:nvPr/>
        </p:nvSpPr>
        <p:spPr>
          <a:xfrm>
            <a:off x="2289285" y="6191179"/>
            <a:ext cx="1310540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Jaspers Lut</a:t>
            </a:r>
          </a:p>
        </p:txBody>
      </p:sp>
      <p:sp>
        <p:nvSpPr>
          <p:cNvPr id="329" name="Dr. Demot Ann"/>
          <p:cNvSpPr txBox="1"/>
          <p:nvPr/>
        </p:nvSpPr>
        <p:spPr>
          <a:xfrm>
            <a:off x="4081792" y="6191179"/>
            <a:ext cx="1364279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Demot Ann</a:t>
            </a:r>
          </a:p>
        </p:txBody>
      </p:sp>
      <p:sp>
        <p:nvSpPr>
          <p:cNvPr id="330" name="Dr. Hoskens Hanne"/>
          <p:cNvSpPr txBox="1"/>
          <p:nvPr/>
        </p:nvSpPr>
        <p:spPr>
          <a:xfrm>
            <a:off x="5729053" y="6191179"/>
            <a:ext cx="1689060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Hoskens Hanne</a:t>
            </a:r>
          </a:p>
        </p:txBody>
      </p:sp>
      <p:sp>
        <p:nvSpPr>
          <p:cNvPr id="331" name="Dr. Lambrichts Sofie"/>
          <p:cNvSpPr txBox="1"/>
          <p:nvPr/>
        </p:nvSpPr>
        <p:spPr>
          <a:xfrm>
            <a:off x="7385898" y="6191179"/>
            <a:ext cx="1769972" cy="307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Dr. Lambrichts Sofie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36w: stuitligging</a:t>
            </a:r>
          </a:p>
        </p:txBody>
      </p:sp>
      <p:sp>
        <p:nvSpPr>
          <p:cNvPr id="334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57199" y="1561538"/>
            <a:ext cx="8229601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dirty="0"/>
              <a:t>2 </a:t>
            </a:r>
            <a:r>
              <a:rPr dirty="0" err="1"/>
              <a:t>opties</a:t>
            </a:r>
            <a:endParaRPr dirty="0"/>
          </a:p>
          <a:p>
            <a:pPr lvl="1">
              <a:lnSpc>
                <a:spcPct val="150000"/>
              </a:lnSpc>
            </a:pPr>
            <a:r>
              <a:rPr dirty="0" err="1"/>
              <a:t>sectio</a:t>
            </a:r>
            <a:endParaRPr dirty="0"/>
          </a:p>
          <a:p>
            <a:pPr lvl="1">
              <a:lnSpc>
                <a:spcPct val="150000"/>
              </a:lnSpc>
              <a:defRPr b="1">
                <a:solidFill>
                  <a:schemeClr val="accent6">
                    <a:satOff val="-35873"/>
                    <a:lumOff val="-12431"/>
                  </a:schemeClr>
                </a:solidFill>
              </a:defRPr>
            </a:pPr>
            <a:r>
              <a:rPr dirty="0" err="1"/>
              <a:t>kering</a:t>
            </a:r>
            <a:endParaRPr dirty="0"/>
          </a:p>
          <a:p>
            <a:pPr lvl="1">
              <a:lnSpc>
                <a:spcPct val="150000"/>
              </a:lnSpc>
            </a:pPr>
            <a:endParaRPr dirty="0"/>
          </a:p>
          <a:p>
            <a:pPr marL="212399" indent="-212399">
              <a:lnSpc>
                <a:spcPct val="150000"/>
              </a:lnSpc>
            </a:pPr>
            <a:r>
              <a:rPr dirty="0" err="1"/>
              <a:t>Voorbereiding</a:t>
            </a:r>
            <a:r>
              <a:rPr dirty="0"/>
              <a:t>: </a:t>
            </a:r>
          </a:p>
          <a:p>
            <a:pPr lvl="1">
              <a:lnSpc>
                <a:spcPct val="150000"/>
              </a:lnSpc>
            </a:pPr>
            <a:r>
              <a:rPr dirty="0"/>
              <a:t>Timing: 36-37w</a:t>
            </a:r>
          </a:p>
          <a:p>
            <a:pPr lvl="1">
              <a:lnSpc>
                <a:spcPct val="150000"/>
              </a:lnSpc>
            </a:pPr>
            <a:r>
              <a:rPr dirty="0"/>
              <a:t>CTG, Ventolin, </a:t>
            </a:r>
            <a:r>
              <a:rPr dirty="0" err="1"/>
              <a:t>foetale</a:t>
            </a:r>
            <a:r>
              <a:rPr dirty="0"/>
              <a:t> </a:t>
            </a:r>
            <a:r>
              <a:rPr dirty="0" err="1"/>
              <a:t>cellen</a:t>
            </a:r>
            <a:r>
              <a:rPr dirty="0"/>
              <a:t>, monitoring, CTG, </a:t>
            </a:r>
            <a:r>
              <a:rPr dirty="0" err="1"/>
              <a:t>foetale</a:t>
            </a:r>
            <a:r>
              <a:rPr dirty="0"/>
              <a:t> </a:t>
            </a:r>
            <a:r>
              <a:rPr dirty="0" err="1"/>
              <a:t>cellen</a:t>
            </a:r>
            <a:endParaRPr lang="nl-BE" dirty="0"/>
          </a:p>
          <a:p>
            <a:pPr lvl="1">
              <a:lnSpc>
                <a:spcPct val="150000"/>
              </a:lnSpc>
            </a:pPr>
            <a:endParaRPr lang="nl-BE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chemeClr val="accent6">
                    <a:lumMod val="75000"/>
                  </a:schemeClr>
                </a:solidFill>
              </a:rPr>
              <a:t>Patiënte ondergaat, dus patiënte kiest!</a:t>
            </a:r>
          </a:p>
          <a:p>
            <a:pPr>
              <a:lnSpc>
                <a:spcPct val="150000"/>
              </a:lnSpc>
            </a:pPr>
            <a:r>
              <a:rPr lang="nl-BE" b="1" dirty="0">
                <a:solidFill>
                  <a:schemeClr val="accent6">
                    <a:lumMod val="75000"/>
                  </a:schemeClr>
                </a:solidFill>
              </a:rPr>
              <a:t>Nee hebben we, ja kan je krijgen!</a:t>
            </a:r>
            <a:endParaRPr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35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122" y="308626"/>
            <a:ext cx="3759203" cy="18542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8" name="Risico’s kering…"/>
          <p:cNvGrpSpPr/>
          <p:nvPr/>
        </p:nvGrpSpPr>
        <p:grpSpPr>
          <a:xfrm>
            <a:off x="5049069" y="4654888"/>
            <a:ext cx="3060622" cy="1329689"/>
            <a:chOff x="0" y="0"/>
            <a:chExt cx="3060621" cy="1329688"/>
          </a:xfrm>
        </p:grpSpPr>
        <p:sp>
          <p:nvSpPr>
            <p:cNvPr id="337" name="Risico’s kering…"/>
            <p:cNvSpPr txBox="1"/>
            <p:nvPr/>
          </p:nvSpPr>
          <p:spPr>
            <a:xfrm>
              <a:off x="38099" y="38099"/>
              <a:ext cx="2984423" cy="1253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300"/>
                </a:spcBef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 kering</a:t>
              </a:r>
            </a:p>
            <a:p>
              <a:pPr marL="431999" lvl="1" indent="-212399">
                <a:spcBef>
                  <a:spcPts val="300"/>
                </a:spcBef>
                <a:buSzPct val="100000"/>
                <a:buFont typeface="Arial"/>
                <a:buChar char="–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&lt;1% solutie, PPROM, arbeid</a:t>
              </a:r>
            </a:p>
            <a:p>
              <a:pPr>
                <a:spcBef>
                  <a:spcPts val="300"/>
                </a:spcBef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  <a:p>
              <a:pPr>
                <a:spcBef>
                  <a:spcPts val="300"/>
                </a:spcBef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Af te wegen tegen risico’s sectio</a:t>
              </a:r>
            </a:p>
          </p:txBody>
        </p:sp>
        <p:pic>
          <p:nvPicPr>
            <p:cNvPr id="336" name="Risico’s kering… Risico’s kering&lt;1% solutie, PPROM, arbeidAf te wegen tegen risico’s sectio" descr="Risico’s kering… Risico’s kering&lt;1% solutie, PPROM, arbeidAf te wegen tegen risico’s sectio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3060623" cy="132969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36w: sectio</a:t>
            </a:r>
          </a:p>
        </p:txBody>
      </p:sp>
      <p:sp>
        <p:nvSpPr>
          <p:cNvPr id="341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57199" y="1352108"/>
            <a:ext cx="7205135" cy="4774056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SzTx/>
              <a:buNone/>
              <a:defRPr b="1">
                <a:solidFill>
                  <a:schemeClr val="accent6">
                    <a:satOff val="-35873"/>
                    <a:lumOff val="-12431"/>
                  </a:schemeClr>
                </a:solidFill>
              </a:defRPr>
            </a:pPr>
            <a:r>
              <a:t>Sectio vs. Vaginale baring</a:t>
            </a:r>
          </a:p>
          <a:p>
            <a:pPr marL="140368" indent="-140368">
              <a:lnSpc>
                <a:spcPct val="150000"/>
              </a:lnSpc>
              <a:buFontTx/>
            </a:pPr>
            <a:r>
              <a:t>Sectio:</a:t>
            </a:r>
          </a:p>
          <a:p>
            <a:pPr marL="521368" lvl="1" indent="-140368">
              <a:lnSpc>
                <a:spcPct val="150000"/>
              </a:lnSpc>
              <a:buFontTx/>
              <a:buChar char="•"/>
            </a:pPr>
            <a:r>
              <a:t>Geen arbeid, geen inspanning voor partus</a:t>
            </a:r>
          </a:p>
          <a:p>
            <a:pPr marL="521368" lvl="1" indent="-140368">
              <a:lnSpc>
                <a:spcPct val="150000"/>
              </a:lnSpc>
              <a:buFontTx/>
              <a:buChar char="•"/>
            </a:pPr>
            <a:r>
              <a:t>Bekkenbodem geen argument: schade al tijdens zwangerschap!!</a:t>
            </a:r>
          </a:p>
          <a:p>
            <a:pPr marL="140368" indent="-140368">
              <a:lnSpc>
                <a:spcPct val="150000"/>
              </a:lnSpc>
              <a:spcBef>
                <a:spcPts val="0"/>
              </a:spcBef>
              <a:buFontTx/>
            </a:pPr>
            <a:r>
              <a:t>Vaginale baring		</a:t>
            </a:r>
          </a:p>
          <a:p>
            <a:pPr marL="521368" lvl="1" indent="-140368">
              <a:lnSpc>
                <a:spcPct val="150000"/>
              </a:lnSpc>
              <a:spcBef>
                <a:spcPts val="0"/>
              </a:spcBef>
              <a:buFontTx/>
              <a:buChar char="•"/>
            </a:pPr>
            <a:r>
              <a:t>Sneller herstel</a:t>
            </a:r>
          </a:p>
          <a:p>
            <a:pPr marL="521368" lvl="1" indent="-140368">
              <a:lnSpc>
                <a:spcPct val="150000"/>
              </a:lnSpc>
              <a:spcBef>
                <a:spcPts val="0"/>
              </a:spcBef>
              <a:buFontTx/>
              <a:buChar char="•"/>
            </a:pPr>
            <a:r>
              <a:t>Minder kans op ernstige complicaties</a:t>
            </a:r>
          </a:p>
          <a:p>
            <a:pPr marL="521368" lvl="1" indent="-140368">
              <a:lnSpc>
                <a:spcPct val="150000"/>
              </a:lnSpc>
              <a:spcBef>
                <a:spcPts val="0"/>
              </a:spcBef>
              <a:buFontTx/>
              <a:buChar char="•"/>
            </a:pPr>
            <a:r>
              <a:t>Betere start baby </a:t>
            </a:r>
          </a:p>
          <a:p>
            <a:pPr marL="521368" lvl="1" indent="-140368">
              <a:lnSpc>
                <a:spcPct val="150000"/>
              </a:lnSpc>
              <a:spcBef>
                <a:spcPts val="0"/>
              </a:spcBef>
              <a:buFontTx/>
              <a:buChar char="•"/>
            </a:pPr>
            <a:r>
              <a:t>Toekomst volgende zwangerschappen</a:t>
            </a:r>
          </a:p>
        </p:txBody>
      </p:sp>
      <p:pic>
        <p:nvPicPr>
          <p:cNvPr id="342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664" y="4542655"/>
            <a:ext cx="2773870" cy="195649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5" name="Gentle sectio…"/>
          <p:cNvGrpSpPr/>
          <p:nvPr/>
        </p:nvGrpSpPr>
        <p:grpSpPr>
          <a:xfrm>
            <a:off x="5213387" y="3678647"/>
            <a:ext cx="3277993" cy="2726689"/>
            <a:chOff x="0" y="0"/>
            <a:chExt cx="3277991" cy="2726688"/>
          </a:xfrm>
        </p:grpSpPr>
        <p:sp>
          <p:nvSpPr>
            <p:cNvPr id="344" name="Gentle sectio…"/>
            <p:cNvSpPr txBox="1"/>
            <p:nvPr/>
          </p:nvSpPr>
          <p:spPr>
            <a:xfrm>
              <a:off x="38099" y="38099"/>
              <a:ext cx="3201793" cy="2650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lnSpc>
                  <a:spcPct val="150000"/>
                </a:lnSpc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Gentle sectio </a:t>
              </a:r>
            </a:p>
            <a:p>
              <a:pPr>
                <a:lnSpc>
                  <a:spcPct val="150000"/>
                </a:lnSpc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= gezin bij elkaar houden</a:t>
              </a:r>
            </a:p>
            <a:p>
              <a:pPr marL="180473" indent="-180473">
                <a:lnSpc>
                  <a:spcPct val="150000"/>
                </a:lnSpc>
                <a:buSzPct val="100000"/>
                <a:buChar char="-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Blaassonde na spinale </a:t>
              </a:r>
            </a:p>
            <a:p>
              <a:pPr marL="180473" indent="-180473">
                <a:lnSpc>
                  <a:spcPct val="150000"/>
                </a:lnSpc>
                <a:buSzPct val="100000"/>
                <a:buChar char="-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min. 1 min uitkloppen</a:t>
              </a:r>
            </a:p>
            <a:p>
              <a:pPr marL="180473" indent="-180473">
                <a:lnSpc>
                  <a:spcPct val="150000"/>
                </a:lnSpc>
                <a:buSzPct val="100000"/>
                <a:buChar char="-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baby warm houden</a:t>
              </a:r>
            </a:p>
            <a:p>
              <a:pPr marL="180473" indent="-180473">
                <a:lnSpc>
                  <a:spcPct val="150000"/>
                </a:lnSpc>
                <a:buSzPct val="100000"/>
                <a:buChar char="-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Skin-to-skin met mama of partner</a:t>
              </a:r>
            </a:p>
            <a:p>
              <a:pPr marL="180473" indent="-180473">
                <a:lnSpc>
                  <a:spcPct val="150000"/>
                </a:lnSpc>
                <a:buSzPct val="100000"/>
                <a:buChar char="-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NSAID in oka</a:t>
              </a:r>
            </a:p>
            <a:p>
              <a:pPr marL="180473" indent="-180473">
                <a:lnSpc>
                  <a:spcPct val="150000"/>
                </a:lnSpc>
                <a:buSzPct val="100000"/>
                <a:buChar char="-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Recovery op kraamafdeling</a:t>
              </a:r>
            </a:p>
          </p:txBody>
        </p:sp>
        <p:pic>
          <p:nvPicPr>
            <p:cNvPr id="343" name="Gentle sectio… Gentle sectio = gezin bij elkaar houdenBlaassonde na spinale min. 1 min uitkloppenbaby warm houdenSkin-to-skin met mama of partnerNSAID in okaRecovery op kraamafdeling" descr="Gentle sectio… Gentle sectio = gezin bij elkaar houdenBlaassonde na spinale min. 1 min uitkloppenbaby warm houdenSkin-to-skin met mama of partnerNSAID in okaRecovery op kraamafdelin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3277993" cy="272669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36w: persisterende macrosomie</a:t>
            </a:r>
          </a:p>
        </p:txBody>
      </p:sp>
      <p:sp>
        <p:nvSpPr>
          <p:cNvPr id="34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t>&gt;P95</a:t>
            </a:r>
          </a:p>
          <a:p>
            <a:pPr>
              <a:lnSpc>
                <a:spcPct val="150000"/>
              </a:lnSpc>
            </a:pPr>
            <a:r>
              <a:t>CAVE: hele zwangerschap al groot DD meetfout</a:t>
            </a:r>
          </a:p>
        </p:txBody>
      </p:sp>
      <p:grpSp>
        <p:nvGrpSpPr>
          <p:cNvPr id="351" name="Risico’s expectatief vs. inleiding op 38-39w…"/>
          <p:cNvGrpSpPr/>
          <p:nvPr/>
        </p:nvGrpSpPr>
        <p:grpSpPr>
          <a:xfrm>
            <a:off x="1453411" y="3688313"/>
            <a:ext cx="5176438" cy="1907539"/>
            <a:chOff x="0" y="0"/>
            <a:chExt cx="5176436" cy="1907538"/>
          </a:xfrm>
        </p:grpSpPr>
        <p:sp>
          <p:nvSpPr>
            <p:cNvPr id="350" name="Risico’s expectatief vs. inleiding op 38-39w…"/>
            <p:cNvSpPr txBox="1"/>
            <p:nvPr/>
          </p:nvSpPr>
          <p:spPr>
            <a:xfrm>
              <a:off x="38100" y="38099"/>
              <a:ext cx="5100237" cy="1831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300"/>
                </a:spcBef>
                <a:buFont typeface="Arial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Risico’s expectatief vs. inleiding op 38-39w</a:t>
              </a:r>
            </a:p>
            <a:p>
              <a:pPr marL="417600" lvl="1" indent="-198000">
                <a:lnSpc>
                  <a:spcPct val="150000"/>
                </a:lnSpc>
                <a:spcBef>
                  <a:spcPts val="3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Meer geboortetrauma’s</a:t>
              </a:r>
            </a:p>
            <a:p>
              <a:pPr marL="417600" lvl="1" indent="-198000">
                <a:lnSpc>
                  <a:spcPct val="150000"/>
                </a:lnSpc>
                <a:spcBef>
                  <a:spcPts val="3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Meer schouderdysticie</a:t>
              </a:r>
            </a:p>
            <a:p>
              <a:pPr marL="417600" lvl="1" indent="-198000">
                <a:lnSpc>
                  <a:spcPct val="150000"/>
                </a:lnSpc>
                <a:spcBef>
                  <a:spcPts val="3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Extra &gt;4500g</a:t>
              </a:r>
            </a:p>
            <a:p>
              <a:pPr marL="417600" lvl="1" indent="-198000">
                <a:lnSpc>
                  <a:spcPct val="150000"/>
                </a:lnSpc>
                <a:spcBef>
                  <a:spcPts val="300"/>
                </a:spcBef>
                <a:buSzPct val="100000"/>
                <a:buFont typeface="Arial"/>
                <a:buChar char="•"/>
                <a:defRPr sz="1400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t>Geen effect op mortaliteit, morbiditeit en sectioratio</a:t>
              </a:r>
            </a:p>
          </p:txBody>
        </p:sp>
        <p:pic>
          <p:nvPicPr>
            <p:cNvPr id="349" name="Risico’s expectatief vs. inleiding op 38-39w… Risico’s expectatief vs. inleiding op 38-39wMeer geboortetrauma’sMeer schouderdysticieExtra &gt;4500gGeen effect op mortaliteit, morbiditeit en sectioratio" descr="Risico’s expectatief vs. inleiding op 38-39w… Risico’s expectatief vs. inleiding op 38-39wMeer geboortetrauma’sMeer schouderdysticieExtra &gt;4500gGeen effect op mortaliteit, morbiditeit en sectioratio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5176437" cy="1907540"/>
            </a:xfrm>
            <a:prstGeom prst="rect">
              <a:avLst/>
            </a:prstGeom>
            <a:effectLst/>
          </p:spPr>
        </p:pic>
      </p:grpSp>
      <p:pic>
        <p:nvPicPr>
          <p:cNvPr id="352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54717" y="417544"/>
            <a:ext cx="3236839" cy="2679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40w: postdatisme</a:t>
            </a:r>
          </a:p>
        </p:txBody>
      </p:sp>
      <p:sp>
        <p:nvSpPr>
          <p:cNvPr id="355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t>Beleid SFZ: </a:t>
            </a:r>
          </a:p>
          <a:p>
            <a:pPr marL="417600" lvl="1" indent="-198000">
              <a:lnSpc>
                <a:spcPct val="150000"/>
              </a:lnSpc>
              <a:buChar char="•"/>
            </a:pPr>
            <a:r>
              <a:t>altijd wachten tot 41w</a:t>
            </a:r>
          </a:p>
          <a:p>
            <a:pPr marL="417600" lvl="1" indent="-198000">
              <a:lnSpc>
                <a:spcPct val="150000"/>
              </a:lnSpc>
              <a:buChar char="•"/>
            </a:pPr>
            <a:r>
              <a:t>Inleiding plannen 41w - 41w3/4d, in overleg tussen patiënte en gyanecoloog</a:t>
            </a:r>
          </a:p>
          <a:p>
            <a:pPr marL="212399" indent="-212399">
              <a:lnSpc>
                <a:spcPct val="150000"/>
              </a:lnSpc>
              <a:defRPr b="1"/>
            </a:pPr>
            <a:endParaRPr/>
          </a:p>
          <a:p>
            <a:pPr marL="212399" indent="-212399">
              <a:lnSpc>
                <a:spcPct val="150000"/>
              </a:lnSpc>
              <a:defRPr b="1"/>
            </a:pPr>
            <a:r>
              <a:t>Opvolging:</a:t>
            </a:r>
          </a:p>
          <a:p>
            <a:pPr lvl="1">
              <a:lnSpc>
                <a:spcPct val="150000"/>
              </a:lnSpc>
              <a:buChar char="•"/>
            </a:pPr>
            <a:r>
              <a:t>2x/w CTG +/- AFI en gynaecoloog</a:t>
            </a:r>
          </a:p>
        </p:txBody>
      </p:sp>
      <p:pic>
        <p:nvPicPr>
          <p:cNvPr id="356" name="Afbeelding" descr="Afbeeld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081" y="2970539"/>
            <a:ext cx="2552317" cy="3388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251" y="4198139"/>
            <a:ext cx="3165498" cy="21944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Afbeelding" descr="Afbeeld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263" y="274950"/>
            <a:ext cx="2552316" cy="18276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story…</a:t>
            </a:r>
            <a:endParaRPr dirty="0"/>
          </a:p>
        </p:txBody>
      </p:sp>
      <p:sp>
        <p:nvSpPr>
          <p:cNvPr id="361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t>AUB!</a:t>
            </a:r>
          </a:p>
          <a:p>
            <a:pPr>
              <a:lnSpc>
                <a:spcPct val="150000"/>
              </a:lnSpc>
            </a:pPr>
            <a:r>
              <a:t>Nabespreking partus. </a:t>
            </a:r>
          </a:p>
          <a:p>
            <a:pPr>
              <a:lnSpc>
                <a:spcPct val="150000"/>
              </a:lnSpc>
            </a:pPr>
            <a:r>
              <a:t>Polsen emotionele luik</a:t>
            </a:r>
          </a:p>
          <a:p>
            <a:pPr>
              <a:lnSpc>
                <a:spcPct val="150000"/>
              </a:lnSpc>
            </a:pPr>
            <a:r>
              <a:t>Plan volgende zwangerschap maken, wat nemen we mee?</a:t>
            </a:r>
          </a:p>
          <a:p>
            <a:pPr>
              <a:lnSpc>
                <a:spcPct val="150000"/>
              </a:lnSpc>
            </a:pPr>
            <a:r>
              <a:t>Eventueel verdere onderzoeken: OGTT, trombofiliescreening…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itel 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Wat bij nieuwe risicofactoren?</a:t>
            </a:r>
          </a:p>
        </p:txBody>
      </p:sp>
      <p:sp>
        <p:nvSpPr>
          <p:cNvPr id="364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36865" y="1620063"/>
            <a:ext cx="7958295" cy="4525966"/>
          </a:xfrm>
          <a:prstGeom prst="rect">
            <a:avLst/>
          </a:prstGeom>
        </p:spPr>
        <p:txBody>
          <a:bodyPr/>
          <a:lstStyle/>
          <a:p>
            <a:pPr marL="158399" indent="-158399" defTabSz="365759">
              <a:lnSpc>
                <a:spcPct val="150000"/>
              </a:lnSpc>
              <a:spcBef>
                <a:spcPts val="200"/>
              </a:spcBef>
              <a:defRPr sz="1100"/>
            </a:pPr>
            <a:r>
              <a:rPr dirty="0" err="1"/>
              <a:t>S</a:t>
            </a:r>
            <a:r>
              <a:rPr sz="1200" dirty="0" err="1"/>
              <a:t>amen-werken</a:t>
            </a:r>
            <a:r>
              <a:rPr sz="1200" dirty="0"/>
              <a:t>.</a:t>
            </a:r>
          </a:p>
          <a:p>
            <a:pPr marL="158399" indent="-158399" defTabSz="365759">
              <a:lnSpc>
                <a:spcPct val="150000"/>
              </a:lnSpc>
              <a:spcBef>
                <a:spcPts val="200"/>
              </a:spcBef>
              <a:defRPr sz="1200"/>
            </a:pPr>
            <a:endParaRPr sz="1200" dirty="0"/>
          </a:p>
          <a:p>
            <a:pPr marL="0" indent="0" defTabSz="365759">
              <a:lnSpc>
                <a:spcPct val="150000"/>
              </a:lnSpc>
              <a:spcBef>
                <a:spcPts val="200"/>
              </a:spcBef>
              <a:buSzTx/>
              <a:buNone/>
              <a:defRPr sz="1200" b="1"/>
            </a:pPr>
            <a:r>
              <a:rPr dirty="0" err="1"/>
              <a:t>Risico</a:t>
            </a:r>
            <a:r>
              <a:rPr dirty="0"/>
              <a:t> </a:t>
            </a:r>
            <a:r>
              <a:rPr dirty="0" err="1"/>
              <a:t>ontstaan</a:t>
            </a:r>
            <a:r>
              <a:rPr dirty="0"/>
              <a:t>?</a:t>
            </a:r>
          </a:p>
          <a:p>
            <a:pPr marL="158399" indent="-158399" defTabSz="365759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dringend</a:t>
            </a:r>
            <a:r>
              <a:rPr dirty="0"/>
              <a:t>: mail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gynaecologie@sfz.be</a:t>
            </a:r>
          </a:p>
          <a:p>
            <a:pPr marL="158399" indent="-158399" defTabSz="365759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 err="1"/>
              <a:t>Wel</a:t>
            </a:r>
            <a:r>
              <a:rPr dirty="0"/>
              <a:t> </a:t>
            </a:r>
            <a:r>
              <a:rPr dirty="0" err="1"/>
              <a:t>dringend</a:t>
            </a:r>
            <a:r>
              <a:rPr dirty="0"/>
              <a:t>: bel </a:t>
            </a:r>
            <a:r>
              <a:rPr lang="nl-BE" dirty="0"/>
              <a:t>011 715816 (VIP)</a:t>
            </a:r>
            <a:r>
              <a:rPr dirty="0"/>
              <a:t> of 011 715310</a:t>
            </a:r>
          </a:p>
          <a:p>
            <a:pPr marL="455040" lvl="2" indent="-126719" defTabSz="365759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/>
              <a:t>TIP: </a:t>
            </a:r>
            <a:r>
              <a:rPr dirty="0" err="1"/>
              <a:t>geef</a:t>
            </a:r>
            <a:r>
              <a:rPr dirty="0"/>
              <a:t> </a:t>
            </a:r>
            <a:r>
              <a:rPr dirty="0" err="1"/>
              <a:t>graag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hoe </a:t>
            </a:r>
            <a:r>
              <a:rPr dirty="0" err="1"/>
              <a:t>dringend</a:t>
            </a:r>
            <a:r>
              <a:rPr dirty="0"/>
              <a:t> het is, </a:t>
            </a:r>
            <a:r>
              <a:rPr dirty="0" err="1"/>
              <a:t>jullie</a:t>
            </a:r>
            <a:r>
              <a:rPr dirty="0"/>
              <a:t> </a:t>
            </a:r>
            <a:r>
              <a:rPr dirty="0" err="1"/>
              <a:t>kunnen</a:t>
            </a:r>
            <a:r>
              <a:rPr dirty="0"/>
              <a:t> </a:t>
            </a:r>
            <a:r>
              <a:rPr dirty="0" err="1"/>
              <a:t>beter</a:t>
            </a:r>
            <a:r>
              <a:rPr dirty="0"/>
              <a:t> </a:t>
            </a:r>
            <a:r>
              <a:rPr dirty="0" err="1"/>
              <a:t>inschatten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secretariaat</a:t>
            </a:r>
          </a:p>
          <a:p>
            <a:pPr marL="158399" indent="-158399" defTabSz="365759">
              <a:lnSpc>
                <a:spcPct val="150000"/>
              </a:lnSpc>
              <a:spcBef>
                <a:spcPts val="200"/>
              </a:spcBef>
              <a:defRPr sz="1200"/>
            </a:pPr>
            <a:endParaRPr dirty="0"/>
          </a:p>
          <a:p>
            <a:pPr marL="158399" indent="-158399" defTabSz="365759">
              <a:lnSpc>
                <a:spcPct val="150000"/>
              </a:lnSpc>
              <a:spcBef>
                <a:spcPts val="200"/>
              </a:spcBef>
              <a:defRPr sz="1200"/>
            </a:pPr>
            <a:r>
              <a:rPr dirty="0"/>
              <a:t>OPM: </a:t>
            </a:r>
            <a:r>
              <a:rPr dirty="0" err="1"/>
              <a:t>werking</a:t>
            </a:r>
            <a:r>
              <a:rPr dirty="0"/>
              <a:t> agenda</a:t>
            </a:r>
          </a:p>
        </p:txBody>
      </p:sp>
      <p:pic>
        <p:nvPicPr>
          <p:cNvPr id="365" name="Afbeelding" descr="Afbeeld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319" y="3879525"/>
            <a:ext cx="2994943" cy="2289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2" y="412676"/>
            <a:ext cx="8871716" cy="59245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Kom je eens kijken?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42439"/>
            <a:ext cx="8229600" cy="44644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BE" dirty="0"/>
              <a:t>Heel graag nemen we jullie even mee naar </a:t>
            </a:r>
            <a:br>
              <a:rPr lang="nl-BE" dirty="0"/>
            </a:br>
            <a:r>
              <a:rPr lang="nl-BE" dirty="0"/>
              <a:t>onze nieuwe verloskamers!</a:t>
            </a:r>
          </a:p>
          <a:p>
            <a:pPr>
              <a:lnSpc>
                <a:spcPct val="150000"/>
              </a:lnSpc>
            </a:pPr>
            <a:endParaRPr lang="nl-BE" dirty="0"/>
          </a:p>
          <a:p>
            <a:pPr>
              <a:lnSpc>
                <a:spcPct val="150000"/>
              </a:lnSpc>
            </a:pPr>
            <a:r>
              <a:rPr lang="nl-BE" dirty="0"/>
              <a:t>Allereerst: hier bevallen vrouwen! Gelieve verloskamer 4 en 5 niet binnen te gaan uit respect voor onze patiënten en hun privacy. </a:t>
            </a:r>
          </a:p>
          <a:p>
            <a:pPr>
              <a:lnSpc>
                <a:spcPct val="150000"/>
              </a:lnSpc>
            </a:pPr>
            <a:endParaRPr lang="nl-BE" dirty="0"/>
          </a:p>
          <a:p>
            <a:pPr>
              <a:lnSpc>
                <a:spcPct val="150000"/>
              </a:lnSpc>
            </a:pPr>
            <a:r>
              <a:rPr lang="nl-BE" dirty="0"/>
              <a:t>Enkele van onze vroedvrouwen zullen aan de deur van de verloskamer een groepje bij elkaar verzamelen. Gelieve aan te schuiven per +/- 10 personen,</a:t>
            </a:r>
          </a:p>
          <a:p>
            <a:pPr>
              <a:lnSpc>
                <a:spcPct val="150000"/>
              </a:lnSpc>
            </a:pPr>
            <a:endParaRPr lang="nl-BE" dirty="0"/>
          </a:p>
          <a:p>
            <a:pPr>
              <a:lnSpc>
                <a:spcPct val="150000"/>
              </a:lnSpc>
            </a:pPr>
            <a:r>
              <a:rPr lang="nl-BE" dirty="0"/>
              <a:t>Ben je niet direct aan de beurt: geniet van een hapje en een drankje en sla een praatje met een collega!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DBF3CD-EF40-57E6-8C48-1B6C69185C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8266" y="4957366"/>
            <a:ext cx="3115734" cy="1752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6AD3D3-F651-6A64-159A-39351490E2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8266" y="39327"/>
            <a:ext cx="3115734" cy="175260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C30DECA3-3B0D-484C-91B8-B31DF187F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100" y="5023775"/>
            <a:ext cx="3315644" cy="186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61640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-thema">
  <a:themeElements>
    <a:clrScheme name="Office-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-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-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-thema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1793</Words>
  <Application>Microsoft Office PowerPoint</Application>
  <PresentationFormat>Diavoorstelling (4:3)</PresentationFormat>
  <Paragraphs>401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2" baseType="lpstr">
      <vt:lpstr>Arial</vt:lpstr>
      <vt:lpstr>Calibri</vt:lpstr>
      <vt:lpstr>Century Gothic</vt:lpstr>
      <vt:lpstr>Office-thema</vt:lpstr>
      <vt:lpstr>Niet-laag risico zwangerschappen</vt:lpstr>
      <vt:lpstr>Over zorgen en loslaten…</vt:lpstr>
      <vt:lpstr>Wat moet ik hier nu mee? Is dit niet iets…?</vt:lpstr>
      <vt:lpstr>Wie doet wat hier?</vt:lpstr>
      <vt:lpstr>Intake: twin</vt:lpstr>
      <vt:lpstr>Intake: VG SLE, reumatoide aandoeningen</vt:lpstr>
      <vt:lpstr>Intake: diabetes mellitus 1 of 2</vt:lpstr>
      <vt:lpstr>Intake: VG IBD</vt:lpstr>
      <vt:lpstr>Intake: schildklierlijden</vt:lpstr>
      <vt:lpstr>Intake: VG gastric bypass</vt:lpstr>
      <vt:lpstr>Intake: CMV-infectie</vt:lpstr>
      <vt:lpstr>PowerPoint-presentatie</vt:lpstr>
      <vt:lpstr>PowerPoint-presentatie</vt:lpstr>
      <vt:lpstr>PowerPoint-presentatie</vt:lpstr>
      <vt:lpstr>PowerPoint-presentatie</vt:lpstr>
      <vt:lpstr>Intake: toxoplasmose infectie</vt:lpstr>
      <vt:lpstr>PowerPoint-presentatie</vt:lpstr>
      <vt:lpstr>12w: verhoogd risico op PET</vt:lpstr>
      <vt:lpstr>16w: pre-existente proteïnurie</vt:lpstr>
      <vt:lpstr>Intake/16w: psychische kwetsbaarheid</vt:lpstr>
      <vt:lpstr>20w: structurele afwijkingen</vt:lpstr>
      <vt:lpstr>20w (vs. 24/30w): IUGR/SGA</vt:lpstr>
      <vt:lpstr>Pediaters</vt:lpstr>
      <vt:lpstr>24w: Diabetes gravidarum</vt:lpstr>
      <vt:lpstr>PowerPoint-presentatie</vt:lpstr>
      <vt:lpstr>3e trim: Cholestase</vt:lpstr>
      <vt:lpstr>3e trim: Hematologisch: anemie, trombocytopenie</vt:lpstr>
      <vt:lpstr>3e trim: hematologisch: trombocytopenie</vt:lpstr>
      <vt:lpstr>3e trim: anesthesie</vt:lpstr>
      <vt:lpstr>Anesthesisten</vt:lpstr>
      <vt:lpstr>36w: stuitligging</vt:lpstr>
      <vt:lpstr>36w: sectio</vt:lpstr>
      <vt:lpstr>36w: persisterende macrosomie</vt:lpstr>
      <vt:lpstr>40w: postdatisme</vt:lpstr>
      <vt:lpstr>And so the story…</vt:lpstr>
      <vt:lpstr>Wat bij nieuwe risicofactoren?</vt:lpstr>
      <vt:lpstr>PowerPoint-presentatie</vt:lpstr>
      <vt:lpstr>Kom je eens kijken?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Niet-laag risico zwangerschappen</dc:title>
  <dc:creator>Anke Thaens</dc:creator>
  <cp:lastModifiedBy>Ilse Luypaerts</cp:lastModifiedBy>
  <cp:revision>9</cp:revision>
  <dcterms:modified xsi:type="dcterms:W3CDTF">2024-12-18T14:47:06Z</dcterms:modified>
</cp:coreProperties>
</file>