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1"/>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82" r:id="rId23"/>
    <p:sldId id="281" r:id="rId24"/>
    <p:sldId id="274" r:id="rId25"/>
    <p:sldId id="275" r:id="rId26"/>
    <p:sldId id="276" r:id="rId27"/>
    <p:sldId id="278" r:id="rId28"/>
    <p:sldId id="279" r:id="rId29"/>
    <p:sldId id="280" r:id="rId30"/>
  </p:sldIdLst>
  <p:sldSz cx="9144000" cy="6858000" type="screen4x3"/>
  <p:notesSz cx="6858000" cy="9144000"/>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BEF"/>
    <a:srgbClr val="643993"/>
    <a:srgbClr val="184A36"/>
    <a:srgbClr val="3A4E8C"/>
    <a:srgbClr val="E27022"/>
    <a:srgbClr val="F78D1E"/>
    <a:srgbClr val="16654D"/>
    <a:srgbClr val="BC5897"/>
    <a:srgbClr val="E49924"/>
    <a:srgbClr val="76ABD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580" autoAdjust="0"/>
    <p:restoredTop sz="73015" autoAdjust="0"/>
  </p:normalViewPr>
  <p:slideViewPr>
    <p:cSldViewPr snapToGrid="0" snapToObjects="1">
      <p:cViewPr varScale="1">
        <p:scale>
          <a:sx n="84" d="100"/>
          <a:sy n="84" d="100"/>
        </p:scale>
        <p:origin x="201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7DF445-CE89-4021-A4A3-88E2129D50FA}" type="datetimeFigureOut">
              <a:rPr lang="nl-BE" smtClean="0"/>
              <a:t>10/12/2024</a:t>
            </a:fld>
            <a:endParaRPr lang="nl-BE"/>
          </a:p>
        </p:txBody>
      </p:sp>
      <p:sp>
        <p:nvSpPr>
          <p:cNvPr id="4" name="Tijdelijke aanduiding voor dia-afbeelding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422EAB-78B6-45B0-A815-8CA0DAA03A7C}" type="slidenum">
              <a:rPr lang="nl-BE" smtClean="0"/>
              <a:t>‹nr.›</a:t>
            </a:fld>
            <a:endParaRPr lang="nl-BE"/>
          </a:p>
        </p:txBody>
      </p:sp>
    </p:spTree>
    <p:extLst>
      <p:ext uri="{BB962C8B-B14F-4D97-AF65-F5344CB8AC3E}">
        <p14:creationId xmlns:p14="http://schemas.microsoft.com/office/powerpoint/2010/main" val="3873064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base">
              <a:lnSpc>
                <a:spcPct val="150000"/>
              </a:lnSpc>
            </a:pPr>
            <a:r>
              <a:rPr lang="nl-BE" dirty="0"/>
              <a:t>Het </a:t>
            </a:r>
            <a:r>
              <a:rPr lang="nl-BE" dirty="0" err="1"/>
              <a:t>zorgpad</a:t>
            </a:r>
            <a:r>
              <a:rPr lang="nl-BE" dirty="0"/>
              <a:t> voor laag risico zwangerschappen is jullie wel bekend, dat gaan we niet meer hernemen.</a:t>
            </a:r>
          </a:p>
          <a:p>
            <a:pPr fontAlgn="base">
              <a:lnSpc>
                <a:spcPct val="150000"/>
              </a:lnSpc>
            </a:pPr>
            <a:r>
              <a:rPr lang="nl-BE" dirty="0"/>
              <a:t>Wel wensen we jullie graagte vertellen hoe wij een zwangere willen verzorgen in SFZ. </a:t>
            </a:r>
          </a:p>
          <a:p>
            <a:pPr fontAlgn="base">
              <a:lnSpc>
                <a:spcPct val="150000"/>
              </a:lnSpc>
            </a:pPr>
            <a:r>
              <a:rPr lang="nl-BE" dirty="0"/>
              <a:t>Tenslotte zijn we heel blij met nieuwe VK, ondertussen al goed ingewerkt, sterke en zwakke plekken gedetecteerd, willen we graag laten zien</a:t>
            </a:r>
          </a:p>
          <a:p>
            <a:endParaRPr lang="nl-BE" dirty="0"/>
          </a:p>
        </p:txBody>
      </p:sp>
      <p:sp>
        <p:nvSpPr>
          <p:cNvPr id="4" name="Tijdelijke aanduiding voor dianummer 3"/>
          <p:cNvSpPr>
            <a:spLocks noGrp="1"/>
          </p:cNvSpPr>
          <p:nvPr>
            <p:ph type="sldNum" sz="quarter" idx="10"/>
          </p:nvPr>
        </p:nvSpPr>
        <p:spPr/>
        <p:txBody>
          <a:bodyPr/>
          <a:lstStyle/>
          <a:p>
            <a:fld id="{E3422EAB-78B6-45B0-A815-8CA0DAA03A7C}" type="slidenum">
              <a:rPr lang="nl-BE" smtClean="0"/>
              <a:t>3</a:t>
            </a:fld>
            <a:endParaRPr lang="nl-BE"/>
          </a:p>
        </p:txBody>
      </p:sp>
    </p:spTree>
    <p:extLst>
      <p:ext uri="{BB962C8B-B14F-4D97-AF65-F5344CB8AC3E}">
        <p14:creationId xmlns:p14="http://schemas.microsoft.com/office/powerpoint/2010/main" val="3561682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dus </a:t>
            </a:r>
            <a:r>
              <a:rPr lang="nl-BE" dirty="0" err="1"/>
              <a:t>dichoriaal</a:t>
            </a:r>
            <a:r>
              <a:rPr lang="nl-BE" dirty="0"/>
              <a:t> of </a:t>
            </a:r>
            <a:r>
              <a:rPr lang="nl-BE" dirty="0" err="1"/>
              <a:t>monochoriaal</a:t>
            </a:r>
            <a:endParaRPr lang="nl-BE" dirty="0"/>
          </a:p>
        </p:txBody>
      </p:sp>
      <p:sp>
        <p:nvSpPr>
          <p:cNvPr id="4" name="Tijdelijke aanduiding voor dianummer 3"/>
          <p:cNvSpPr>
            <a:spLocks noGrp="1"/>
          </p:cNvSpPr>
          <p:nvPr>
            <p:ph type="sldNum" sz="quarter" idx="10"/>
          </p:nvPr>
        </p:nvSpPr>
        <p:spPr/>
        <p:txBody>
          <a:bodyPr/>
          <a:lstStyle/>
          <a:p>
            <a:fld id="{E3422EAB-78B6-45B0-A815-8CA0DAA03A7C}" type="slidenum">
              <a:rPr lang="nl-BE" smtClean="0"/>
              <a:t>7</a:t>
            </a:fld>
            <a:endParaRPr lang="nl-BE"/>
          </a:p>
        </p:txBody>
      </p:sp>
    </p:spTree>
    <p:extLst>
      <p:ext uri="{BB962C8B-B14F-4D97-AF65-F5344CB8AC3E}">
        <p14:creationId xmlns:p14="http://schemas.microsoft.com/office/powerpoint/2010/main" val="39952002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Patiënten komen vaak van bij de huisarts waar een eerste</a:t>
            </a:r>
            <a:r>
              <a:rPr lang="nl-BE" baseline="0" dirty="0"/>
              <a:t> </a:t>
            </a:r>
            <a:r>
              <a:rPr lang="nl-BE" baseline="0" dirty="0" err="1"/>
              <a:t>hCG</a:t>
            </a:r>
            <a:r>
              <a:rPr lang="nl-BE" baseline="0" dirty="0"/>
              <a:t> controle reeds gebeurde</a:t>
            </a:r>
          </a:p>
          <a:p>
            <a:r>
              <a:rPr lang="nl-BE" baseline="0" dirty="0"/>
              <a:t>Daar mag gerust een </a:t>
            </a:r>
            <a:r>
              <a:rPr lang="nl-BE" baseline="0" dirty="0" err="1"/>
              <a:t>zws</a:t>
            </a:r>
            <a:r>
              <a:rPr lang="nl-BE" baseline="0" dirty="0"/>
              <a:t> boekje worden meegegeven met de voorgeschiedenis in geschreven of een print van het dossier</a:t>
            </a:r>
          </a:p>
          <a:p>
            <a:endParaRPr lang="nl-B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vb. borstverkleining (relevant voor borstvoeding), </a:t>
            </a:r>
            <a:r>
              <a:rPr lang="nl-BE" dirty="0" err="1"/>
              <a:t>appendectomie</a:t>
            </a:r>
            <a:r>
              <a:rPr lang="nl-BE" dirty="0"/>
              <a:t> (relevant bij sectio </a:t>
            </a:r>
            <a:r>
              <a:rPr lang="nl-BE" dirty="0" err="1"/>
              <a:t>cfr</a:t>
            </a:r>
            <a:r>
              <a:rPr lang="nl-BE" dirty="0"/>
              <a:t>. littekenweefsel)</a:t>
            </a:r>
          </a:p>
          <a:p>
            <a:endParaRPr lang="nl-BE" dirty="0"/>
          </a:p>
        </p:txBody>
      </p:sp>
      <p:sp>
        <p:nvSpPr>
          <p:cNvPr id="4" name="Tijdelijke aanduiding voor dianummer 3"/>
          <p:cNvSpPr>
            <a:spLocks noGrp="1"/>
          </p:cNvSpPr>
          <p:nvPr>
            <p:ph type="sldNum" sz="quarter" idx="10"/>
          </p:nvPr>
        </p:nvSpPr>
        <p:spPr/>
        <p:txBody>
          <a:bodyPr/>
          <a:lstStyle/>
          <a:p>
            <a:fld id="{E3422EAB-78B6-45B0-A815-8CA0DAA03A7C}" type="slidenum">
              <a:rPr lang="nl-BE" smtClean="0"/>
              <a:t>8</a:t>
            </a:fld>
            <a:endParaRPr lang="nl-BE"/>
          </a:p>
        </p:txBody>
      </p:sp>
    </p:spTree>
    <p:extLst>
      <p:ext uri="{BB962C8B-B14F-4D97-AF65-F5344CB8AC3E}">
        <p14:creationId xmlns:p14="http://schemas.microsoft.com/office/powerpoint/2010/main" val="22633889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CME, één van de 9 genetische centra in ons land</a:t>
            </a:r>
          </a:p>
          <a:p>
            <a:endParaRPr lang="nl-BE" dirty="0"/>
          </a:p>
        </p:txBody>
      </p:sp>
      <p:sp>
        <p:nvSpPr>
          <p:cNvPr id="4" name="Tijdelijke aanduiding voor dianummer 3"/>
          <p:cNvSpPr>
            <a:spLocks noGrp="1"/>
          </p:cNvSpPr>
          <p:nvPr>
            <p:ph type="sldNum" sz="quarter" idx="10"/>
          </p:nvPr>
        </p:nvSpPr>
        <p:spPr/>
        <p:txBody>
          <a:bodyPr/>
          <a:lstStyle/>
          <a:p>
            <a:fld id="{E3422EAB-78B6-45B0-A815-8CA0DAA03A7C}" type="slidenum">
              <a:rPr lang="nl-BE" smtClean="0"/>
              <a:t>10</a:t>
            </a:fld>
            <a:endParaRPr lang="nl-BE"/>
          </a:p>
        </p:txBody>
      </p:sp>
    </p:spTree>
    <p:extLst>
      <p:ext uri="{BB962C8B-B14F-4D97-AF65-F5344CB8AC3E}">
        <p14:creationId xmlns:p14="http://schemas.microsoft.com/office/powerpoint/2010/main" val="15493975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Lieve vrouwtje, uit alles wat we vandaag zagen en van jou te weten kwamen, wijst niets er nu op dat dit een problematische zwangerschap wordt.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dirty="0"/>
          </a:p>
          <a:p>
            <a:pPr>
              <a:lnSpc>
                <a:spcPct val="150000"/>
              </a:lnSpc>
            </a:pPr>
            <a:r>
              <a:rPr lang="nl-BE" dirty="0"/>
              <a:t>We willen jou dus gewoon goed opvolgen volgens een goed onderbouwd schema dat we met de gynaecologen, huisartsen en vroedvrouwen van de regio hebben opgesteld. Hierbij zullen een aantal consulten in elk geval in het ziekenhuis plaatsvinden, een aantal in elk geval bij huisarts of vroedvrouw en voor een aantal controles mag je zelf kiezen waar je graag gaat. We geven je in elk geval een schemaatje mee. </a:t>
            </a:r>
          </a:p>
          <a:p>
            <a:pPr>
              <a:lnSpc>
                <a:spcPct val="150000"/>
              </a:lnSpc>
            </a:pPr>
            <a:r>
              <a:rPr lang="nl-BE" dirty="0"/>
              <a:t>Kom je liefst voor alle controles naar het ziekenhuis of heb je een huisarts waar je terecht kan of een vroedvrouw die je kent van een vorige zwangerschap of van familie of vrienden waar je graag je controles laat uitvoeren?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dirty="0"/>
          </a:p>
          <a:p>
            <a:endParaRPr lang="nl-BE" dirty="0"/>
          </a:p>
        </p:txBody>
      </p:sp>
      <p:sp>
        <p:nvSpPr>
          <p:cNvPr id="4" name="Tijdelijke aanduiding voor dianummer 3"/>
          <p:cNvSpPr>
            <a:spLocks noGrp="1"/>
          </p:cNvSpPr>
          <p:nvPr>
            <p:ph type="sldNum" sz="quarter" idx="10"/>
          </p:nvPr>
        </p:nvSpPr>
        <p:spPr/>
        <p:txBody>
          <a:bodyPr/>
          <a:lstStyle/>
          <a:p>
            <a:fld id="{E3422EAB-78B6-45B0-A815-8CA0DAA03A7C}" type="slidenum">
              <a:rPr lang="nl-BE" smtClean="0"/>
              <a:t>12</a:t>
            </a:fld>
            <a:endParaRPr lang="nl-BE"/>
          </a:p>
        </p:txBody>
      </p:sp>
    </p:spTree>
    <p:extLst>
      <p:ext uri="{BB962C8B-B14F-4D97-AF65-F5344CB8AC3E}">
        <p14:creationId xmlns:p14="http://schemas.microsoft.com/office/powerpoint/2010/main" val="2916121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soms wel een beetje zoeken als het extern gebeurd is en toch fijn als het makkelijk beschikbaar is bij de bevalling</a:t>
            </a:r>
          </a:p>
          <a:p>
            <a:endParaRPr lang="nl-BE" dirty="0"/>
          </a:p>
        </p:txBody>
      </p:sp>
      <p:sp>
        <p:nvSpPr>
          <p:cNvPr id="4" name="Tijdelijke aanduiding voor dianummer 3"/>
          <p:cNvSpPr>
            <a:spLocks noGrp="1"/>
          </p:cNvSpPr>
          <p:nvPr>
            <p:ph type="sldNum" sz="quarter" idx="10"/>
          </p:nvPr>
        </p:nvSpPr>
        <p:spPr/>
        <p:txBody>
          <a:bodyPr/>
          <a:lstStyle/>
          <a:p>
            <a:fld id="{E3422EAB-78B6-45B0-A815-8CA0DAA03A7C}" type="slidenum">
              <a:rPr lang="nl-BE" smtClean="0"/>
              <a:t>14</a:t>
            </a:fld>
            <a:endParaRPr lang="nl-BE"/>
          </a:p>
        </p:txBody>
      </p:sp>
    </p:spTree>
    <p:extLst>
      <p:ext uri="{BB962C8B-B14F-4D97-AF65-F5344CB8AC3E}">
        <p14:creationId xmlns:p14="http://schemas.microsoft.com/office/powerpoint/2010/main" val="419367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2" fontAlgn="base">
              <a:lnSpc>
                <a:spcPct val="150000"/>
              </a:lnSpc>
            </a:pPr>
            <a:r>
              <a:rPr lang="nl-BE" dirty="0"/>
              <a:t>kan thuis binnen komen, heeft letterlijk zicht op thuissituatie</a:t>
            </a:r>
          </a:p>
          <a:p>
            <a:pPr lvl="2" fontAlgn="base">
              <a:lnSpc>
                <a:spcPct val="150000"/>
              </a:lnSpc>
            </a:pPr>
            <a:r>
              <a:rPr lang="nl-BE" dirty="0"/>
              <a:t>vaak al wat langer gekend, dus al wat meer achtergrond</a:t>
            </a:r>
          </a:p>
          <a:p>
            <a:pPr lvl="2" fontAlgn="base">
              <a:lnSpc>
                <a:spcPct val="150000"/>
              </a:lnSpc>
            </a:pPr>
            <a:r>
              <a:rPr lang="nl-BE" dirty="0"/>
              <a:t>soms ook arts van familie/gezin en daarmee ook meer kans op </a:t>
            </a:r>
            <a:r>
              <a:rPr lang="nl-BE" dirty="0" smtClean="0"/>
              <a:t>waarschuwing</a:t>
            </a:r>
          </a:p>
          <a:p>
            <a:pPr fontAlgn="base">
              <a:lnSpc>
                <a:spcPct val="150000"/>
              </a:lnSpc>
            </a:pPr>
            <a:r>
              <a:rPr lang="nl-BE" dirty="0" smtClean="0"/>
              <a:t>AUB: volg op wat je hebt bepaald</a:t>
            </a:r>
          </a:p>
          <a:p>
            <a:pPr fontAlgn="base">
              <a:lnSpc>
                <a:spcPct val="150000"/>
              </a:lnSpc>
            </a:pPr>
            <a:r>
              <a:rPr lang="nl-BE" dirty="0" smtClean="0"/>
              <a:t>AUB: schrijf in boekje</a:t>
            </a:r>
          </a:p>
          <a:p>
            <a:endParaRPr lang="nl-BE" dirty="0"/>
          </a:p>
        </p:txBody>
      </p:sp>
      <p:sp>
        <p:nvSpPr>
          <p:cNvPr id="4" name="Tijdelijke aanduiding voor dianummer 3"/>
          <p:cNvSpPr>
            <a:spLocks noGrp="1"/>
          </p:cNvSpPr>
          <p:nvPr>
            <p:ph type="sldNum" sz="quarter" idx="10"/>
          </p:nvPr>
        </p:nvSpPr>
        <p:spPr/>
        <p:txBody>
          <a:bodyPr/>
          <a:lstStyle/>
          <a:p>
            <a:fld id="{E3422EAB-78B6-45B0-A815-8CA0DAA03A7C}" type="slidenum">
              <a:rPr lang="nl-BE" smtClean="0"/>
              <a:t>15</a:t>
            </a:fld>
            <a:endParaRPr lang="nl-BE"/>
          </a:p>
        </p:txBody>
      </p:sp>
    </p:spTree>
    <p:extLst>
      <p:ext uri="{BB962C8B-B14F-4D97-AF65-F5344CB8AC3E}">
        <p14:creationId xmlns:p14="http://schemas.microsoft.com/office/powerpoint/2010/main" val="12900877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dus niet op 28w naar de vroedvrouw, 28+3 huisarts en 30w bij ons : verspilling van ieders tijd</a:t>
            </a:r>
            <a:endParaRPr lang="en-BE" dirty="0"/>
          </a:p>
        </p:txBody>
      </p:sp>
      <p:sp>
        <p:nvSpPr>
          <p:cNvPr id="4" name="Slide Number Placeholder 3"/>
          <p:cNvSpPr>
            <a:spLocks noGrp="1"/>
          </p:cNvSpPr>
          <p:nvPr>
            <p:ph type="sldNum" sz="quarter" idx="5"/>
          </p:nvPr>
        </p:nvSpPr>
        <p:spPr/>
        <p:txBody>
          <a:bodyPr/>
          <a:lstStyle/>
          <a:p>
            <a:fld id="{E3422EAB-78B6-45B0-A815-8CA0DAA03A7C}" type="slidenum">
              <a:rPr lang="nl-BE" smtClean="0"/>
              <a:t>16</a:t>
            </a:fld>
            <a:endParaRPr lang="nl-BE"/>
          </a:p>
        </p:txBody>
      </p:sp>
    </p:spTree>
    <p:extLst>
      <p:ext uri="{BB962C8B-B14F-4D97-AF65-F5344CB8AC3E}">
        <p14:creationId xmlns:p14="http://schemas.microsoft.com/office/powerpoint/2010/main" val="39187481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we spreken patiënte daar actief op aan, we zijn gewoon om zwangerschapsopvolging te delen</a:t>
            </a:r>
            <a:endParaRPr lang="en-BE" dirty="0"/>
          </a:p>
        </p:txBody>
      </p:sp>
      <p:sp>
        <p:nvSpPr>
          <p:cNvPr id="4" name="Slide Number Placeholder 3"/>
          <p:cNvSpPr>
            <a:spLocks noGrp="1"/>
          </p:cNvSpPr>
          <p:nvPr>
            <p:ph type="sldNum" sz="quarter" idx="5"/>
          </p:nvPr>
        </p:nvSpPr>
        <p:spPr/>
        <p:txBody>
          <a:bodyPr/>
          <a:lstStyle/>
          <a:p>
            <a:fld id="{E3422EAB-78B6-45B0-A815-8CA0DAA03A7C}" type="slidenum">
              <a:rPr lang="nl-BE" smtClean="0"/>
              <a:t>17</a:t>
            </a:fld>
            <a:endParaRPr lang="nl-BE"/>
          </a:p>
        </p:txBody>
      </p:sp>
    </p:spTree>
    <p:extLst>
      <p:ext uri="{BB962C8B-B14F-4D97-AF65-F5344CB8AC3E}">
        <p14:creationId xmlns:p14="http://schemas.microsoft.com/office/powerpoint/2010/main" val="32629486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1" fontAlgn="base">
              <a:lnSpc>
                <a:spcPct val="170000"/>
              </a:lnSpc>
            </a:pPr>
            <a:r>
              <a:rPr lang="nl-BE" dirty="0"/>
              <a:t>Vermoedelijk vanaf 03/2025 switchen we naar 1 avond over zwangerschap, arbeid, bevalling, kraamtijd en één over borstvoeding. </a:t>
            </a:r>
          </a:p>
          <a:p>
            <a:pPr lvl="1" fontAlgn="base">
              <a:lnSpc>
                <a:spcPct val="170000"/>
              </a:lnSpc>
            </a:pPr>
            <a:r>
              <a:rPr lang="nl-BE" dirty="0"/>
              <a:t>De presentaties zullen worden opgenomen en op de website verschijnen en kleinere onderwerpen zullen niet meer behandeld worden</a:t>
            </a:r>
          </a:p>
          <a:p>
            <a:endParaRPr lang="nl-BE" dirty="0"/>
          </a:p>
        </p:txBody>
      </p:sp>
      <p:sp>
        <p:nvSpPr>
          <p:cNvPr id="4" name="Tijdelijke aanduiding voor dianummer 3"/>
          <p:cNvSpPr>
            <a:spLocks noGrp="1"/>
          </p:cNvSpPr>
          <p:nvPr>
            <p:ph type="sldNum" sz="quarter" idx="10"/>
          </p:nvPr>
        </p:nvSpPr>
        <p:spPr/>
        <p:txBody>
          <a:bodyPr/>
          <a:lstStyle/>
          <a:p>
            <a:fld id="{E3422EAB-78B6-45B0-A815-8CA0DAA03A7C}" type="slidenum">
              <a:rPr lang="nl-BE" smtClean="0"/>
              <a:t>18</a:t>
            </a:fld>
            <a:endParaRPr lang="nl-BE"/>
          </a:p>
        </p:txBody>
      </p:sp>
    </p:spTree>
    <p:extLst>
      <p:ext uri="{BB962C8B-B14F-4D97-AF65-F5344CB8AC3E}">
        <p14:creationId xmlns:p14="http://schemas.microsoft.com/office/powerpoint/2010/main" val="37487119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“het is hun feestje, wij zijn de “maître””</a:t>
            </a:r>
          </a:p>
          <a:p>
            <a:endParaRPr lang="en-BE" dirty="0"/>
          </a:p>
        </p:txBody>
      </p:sp>
      <p:sp>
        <p:nvSpPr>
          <p:cNvPr id="4" name="Slide Number Placeholder 3"/>
          <p:cNvSpPr>
            <a:spLocks noGrp="1"/>
          </p:cNvSpPr>
          <p:nvPr>
            <p:ph type="sldNum" sz="quarter" idx="5"/>
          </p:nvPr>
        </p:nvSpPr>
        <p:spPr/>
        <p:txBody>
          <a:bodyPr/>
          <a:lstStyle/>
          <a:p>
            <a:fld id="{E3422EAB-78B6-45B0-A815-8CA0DAA03A7C}" type="slidenum">
              <a:rPr lang="nl-BE" smtClean="0"/>
              <a:t>21</a:t>
            </a:fld>
            <a:endParaRPr lang="nl-BE"/>
          </a:p>
        </p:txBody>
      </p:sp>
    </p:spTree>
    <p:extLst>
      <p:ext uri="{BB962C8B-B14F-4D97-AF65-F5344CB8AC3E}">
        <p14:creationId xmlns:p14="http://schemas.microsoft.com/office/powerpoint/2010/main" val="21642602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1" fontAlgn="base">
              <a:lnSpc>
                <a:spcPct val="150000"/>
              </a:lnSpc>
            </a:pPr>
            <a:r>
              <a:rPr lang="nl-BE" dirty="0"/>
              <a:t>heel concreet: de gynaecoloog van wacht doet wel wat dringende consulten van in het ziekenhuis, dringende consulten via spoed en dringende consulten van eigen patiënten, maar geen routine raadpleging. de mensen op de raadpleging die dag moeten soms wachten </a:t>
            </a:r>
            <a:r>
              <a:rPr lang="nl-BE" dirty="0" err="1"/>
              <a:t>owv</a:t>
            </a:r>
            <a:r>
              <a:rPr lang="nl-BE" dirty="0"/>
              <a:t> activiteit op de VK, maar worden wel dezelfde dag gezien bij ene dringend probleem</a:t>
            </a:r>
          </a:p>
          <a:p>
            <a:pPr lvl="1" fontAlgn="base">
              <a:lnSpc>
                <a:spcPct val="150000"/>
              </a:lnSpc>
            </a:pPr>
            <a:r>
              <a:rPr lang="nl-BE" dirty="0"/>
              <a:t>geen gehaast op </a:t>
            </a:r>
            <a:r>
              <a:rPr lang="nl-BE" dirty="0" err="1"/>
              <a:t>vk</a:t>
            </a:r>
            <a:r>
              <a:rPr lang="nl-BE" dirty="0"/>
              <a:t> voor controle-raadplegingen</a:t>
            </a:r>
          </a:p>
          <a:p>
            <a:endParaRPr lang="nl-BE" dirty="0"/>
          </a:p>
        </p:txBody>
      </p:sp>
      <p:sp>
        <p:nvSpPr>
          <p:cNvPr id="4" name="Tijdelijke aanduiding voor dianummer 3"/>
          <p:cNvSpPr>
            <a:spLocks noGrp="1"/>
          </p:cNvSpPr>
          <p:nvPr>
            <p:ph type="sldNum" sz="quarter" idx="10"/>
          </p:nvPr>
        </p:nvSpPr>
        <p:spPr/>
        <p:txBody>
          <a:bodyPr/>
          <a:lstStyle/>
          <a:p>
            <a:fld id="{E3422EAB-78B6-45B0-A815-8CA0DAA03A7C}" type="slidenum">
              <a:rPr lang="nl-BE" smtClean="0"/>
              <a:t>23</a:t>
            </a:fld>
            <a:endParaRPr lang="nl-BE"/>
          </a:p>
        </p:txBody>
      </p:sp>
    </p:spTree>
    <p:extLst>
      <p:ext uri="{BB962C8B-B14F-4D97-AF65-F5344CB8AC3E}">
        <p14:creationId xmlns:p14="http://schemas.microsoft.com/office/powerpoint/2010/main" val="6485764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473682" y="3784880"/>
            <a:ext cx="7772400" cy="733391"/>
          </a:xfrm>
        </p:spPr>
        <p:txBody>
          <a:bodyPr/>
          <a:lstStyle>
            <a:lvl1pPr>
              <a:defRPr baseline="0">
                <a:solidFill>
                  <a:schemeClr val="bg1"/>
                </a:solidFill>
                <a:latin typeface="Century Gothic" panose="020B0502020202020204" pitchFamily="34" charset="0"/>
              </a:defRPr>
            </a:lvl1pPr>
          </a:lstStyle>
          <a:p>
            <a:r>
              <a:rPr lang="nl-NL"/>
              <a:t>Klik om de stijl te bewerken</a:t>
            </a:r>
            <a:endParaRPr lang="nl-NL" dirty="0"/>
          </a:p>
        </p:txBody>
      </p:sp>
      <p:sp>
        <p:nvSpPr>
          <p:cNvPr id="3" name="Subtitel 2"/>
          <p:cNvSpPr>
            <a:spLocks noGrp="1"/>
          </p:cNvSpPr>
          <p:nvPr>
            <p:ph type="subTitle" idx="1"/>
          </p:nvPr>
        </p:nvSpPr>
        <p:spPr>
          <a:xfrm>
            <a:off x="473682" y="4662731"/>
            <a:ext cx="6400800" cy="1752600"/>
          </a:xfrm>
        </p:spPr>
        <p:txBody>
          <a:bodyPr/>
          <a:lstStyle>
            <a:lvl1pPr marL="0" indent="0" algn="l">
              <a:buNone/>
              <a:defRPr>
                <a:solidFill>
                  <a:schemeClr val="tx1"/>
                </a:solidFill>
                <a:latin typeface="Century Gothic" panose="020B0502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endParaRPr lang="nl-NL" dirty="0"/>
          </a:p>
        </p:txBody>
      </p:sp>
    </p:spTree>
    <p:extLst>
      <p:ext uri="{BB962C8B-B14F-4D97-AF65-F5344CB8AC3E}">
        <p14:creationId xmlns:p14="http://schemas.microsoft.com/office/powerpoint/2010/main" val="1827594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8" name="Tijdelijke aanduiding voor afbeelding 7"/>
          <p:cNvSpPr>
            <a:spLocks noGrp="1"/>
          </p:cNvSpPr>
          <p:nvPr>
            <p:ph type="pic" sz="quarter" idx="10" hasCustomPrompt="1"/>
          </p:nvPr>
        </p:nvSpPr>
        <p:spPr>
          <a:xfrm>
            <a:off x="0" y="0"/>
            <a:ext cx="9144000" cy="6858000"/>
          </a:xfrm>
        </p:spPr>
        <p:txBody>
          <a:bodyPr/>
          <a:lstStyle>
            <a:lvl1pPr>
              <a:defRPr baseline="0">
                <a:latin typeface="Century Gothic" panose="020B0502020202020204" pitchFamily="34" charset="0"/>
              </a:defRPr>
            </a:lvl1pPr>
          </a:lstStyle>
          <a:p>
            <a:r>
              <a:rPr lang="nl-NL" dirty="0" err="1"/>
              <a:t>ddddd</a:t>
            </a:r>
            <a:endParaRPr lang="nl-NL" dirty="0"/>
          </a:p>
        </p:txBody>
      </p:sp>
    </p:spTree>
    <p:extLst>
      <p:ext uri="{BB962C8B-B14F-4D97-AF65-F5344CB8AC3E}">
        <p14:creationId xmlns:p14="http://schemas.microsoft.com/office/powerpoint/2010/main" val="1503301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5_Titel en obje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baseline="0">
                <a:solidFill>
                  <a:schemeClr val="tx1"/>
                </a:solidFill>
                <a:latin typeface="Century Gothic" panose="020B0502020202020204" pitchFamily="34" charset="0"/>
              </a:defRPr>
            </a:lvl1pPr>
          </a:lstStyle>
          <a:p>
            <a:r>
              <a:rPr lang="nl-NL"/>
              <a:t>Klik om de stijl te bewerken</a:t>
            </a:r>
            <a:endParaRPr lang="nl-NL" dirty="0"/>
          </a:p>
        </p:txBody>
      </p:sp>
      <p:sp>
        <p:nvSpPr>
          <p:cNvPr id="3" name="Tijdelijke aanduiding voor inhoud 2"/>
          <p:cNvSpPr>
            <a:spLocks noGrp="1"/>
          </p:cNvSpPr>
          <p:nvPr>
            <p:ph idx="1"/>
          </p:nvPr>
        </p:nvSpPr>
        <p:spPr/>
        <p:txBody>
          <a:bodyPr/>
          <a:lstStyle>
            <a:lvl1pPr>
              <a:defRPr baseline="0">
                <a:solidFill>
                  <a:schemeClr val="tx1"/>
                </a:solidFill>
                <a:latin typeface="Century Gothic" panose="020B0502020202020204" pitchFamily="34" charset="0"/>
              </a:defRPr>
            </a:lvl1pPr>
            <a:lvl2pPr>
              <a:defRPr baseline="0">
                <a:solidFill>
                  <a:schemeClr val="tx1"/>
                </a:solidFill>
                <a:latin typeface="Century Gothic" panose="020B0502020202020204" pitchFamily="34" charset="0"/>
              </a:defRPr>
            </a:lvl2pPr>
            <a:lvl3pPr>
              <a:defRPr baseline="0">
                <a:solidFill>
                  <a:schemeClr val="tx1"/>
                </a:solidFill>
                <a:latin typeface="Century Gothic" panose="020B0502020202020204" pitchFamily="34" charset="0"/>
              </a:defRPr>
            </a:lvl3pPr>
          </a:lstStyle>
          <a:p>
            <a:pPr lvl="0"/>
            <a:r>
              <a:rPr lang="nl-NL"/>
              <a:t>Tekststijl van het model bewerken</a:t>
            </a:r>
          </a:p>
          <a:p>
            <a:pPr lvl="1"/>
            <a:r>
              <a:rPr lang="nl-NL"/>
              <a:t>Tweede niveau</a:t>
            </a:r>
          </a:p>
          <a:p>
            <a:pPr lvl="2"/>
            <a:r>
              <a:rPr lang="nl-NL"/>
              <a:t>Derde niveau</a:t>
            </a:r>
          </a:p>
        </p:txBody>
      </p:sp>
    </p:spTree>
    <p:extLst>
      <p:ext uri="{BB962C8B-B14F-4D97-AF65-F5344CB8AC3E}">
        <p14:creationId xmlns:p14="http://schemas.microsoft.com/office/powerpoint/2010/main" val="23011468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ekop">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itel 1"/>
          <p:cNvSpPr>
            <a:spLocks noGrp="1"/>
          </p:cNvSpPr>
          <p:nvPr>
            <p:ph type="ctrTitle"/>
          </p:nvPr>
        </p:nvSpPr>
        <p:spPr>
          <a:xfrm>
            <a:off x="4607340" y="2101143"/>
            <a:ext cx="3258193" cy="806730"/>
          </a:xfrm>
        </p:spPr>
        <p:txBody>
          <a:bodyPr>
            <a:normAutofit/>
          </a:bodyPr>
          <a:lstStyle>
            <a:lvl1pPr algn="r">
              <a:defRPr sz="2000">
                <a:solidFill>
                  <a:schemeClr val="bg1"/>
                </a:solidFill>
              </a:defRPr>
            </a:lvl1pPr>
          </a:lstStyle>
          <a:p>
            <a:r>
              <a:rPr lang="nl-NL"/>
              <a:t>Klik om de stijl te bewerken</a:t>
            </a:r>
            <a:endParaRPr lang="nl-NL" dirty="0"/>
          </a:p>
        </p:txBody>
      </p:sp>
    </p:spTree>
    <p:extLst>
      <p:ext uri="{BB962C8B-B14F-4D97-AF65-F5344CB8AC3E}">
        <p14:creationId xmlns:p14="http://schemas.microsoft.com/office/powerpoint/2010/main" val="2512409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el en objec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rgbClr val="FFFFFF"/>
                </a:solidFill>
              </a:defRPr>
            </a:lvl1pPr>
          </a:lstStyle>
          <a:p>
            <a:r>
              <a:rPr lang="nl-NL"/>
              <a:t>Klik om de stijl te bewerken</a:t>
            </a:r>
            <a:endParaRPr lang="nl-NL" dirty="0"/>
          </a:p>
        </p:txBody>
      </p:sp>
      <p:sp>
        <p:nvSpPr>
          <p:cNvPr id="3" name="Tijdelijke aanduiding voor inhoud 2"/>
          <p:cNvSpPr>
            <a:spLocks noGrp="1"/>
          </p:cNvSpPr>
          <p:nvPr>
            <p:ph idx="1"/>
          </p:nvPr>
        </p:nvSpPr>
        <p:spPr/>
        <p:txBody>
          <a:bodyPr/>
          <a:lstStyle>
            <a:lvl1pPr>
              <a:defRPr>
                <a:solidFill>
                  <a:srgbClr val="FFFFFF"/>
                </a:solidFill>
              </a:defRPr>
            </a:lvl1pPr>
            <a:lvl2pPr>
              <a:defRPr>
                <a:solidFill>
                  <a:srgbClr val="FFFFFF"/>
                </a:solidFill>
              </a:defRPr>
            </a:lvl2pPr>
            <a:lvl3pPr>
              <a:defRPr>
                <a:solidFill>
                  <a:srgbClr val="FFFFFF"/>
                </a:solidFill>
              </a:defRPr>
            </a:lvl3pPr>
          </a:lstStyle>
          <a:p>
            <a:pPr lvl="0"/>
            <a:r>
              <a:rPr lang="nl-NL"/>
              <a:t>Tekststijl van het model bewerken</a:t>
            </a:r>
          </a:p>
          <a:p>
            <a:pPr lvl="1"/>
            <a:r>
              <a:rPr lang="nl-NL"/>
              <a:t>Tweede niveau</a:t>
            </a:r>
          </a:p>
          <a:p>
            <a:pPr lvl="2"/>
            <a:r>
              <a:rPr lang="nl-NL"/>
              <a:t>Derde niveau</a:t>
            </a:r>
          </a:p>
        </p:txBody>
      </p:sp>
    </p:spTree>
    <p:extLst>
      <p:ext uri="{BB962C8B-B14F-4D97-AF65-F5344CB8AC3E}">
        <p14:creationId xmlns:p14="http://schemas.microsoft.com/office/powerpoint/2010/main" val="233303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ectiekop">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itel 1"/>
          <p:cNvSpPr>
            <a:spLocks noGrp="1"/>
          </p:cNvSpPr>
          <p:nvPr>
            <p:ph type="ctrTitle"/>
          </p:nvPr>
        </p:nvSpPr>
        <p:spPr>
          <a:xfrm>
            <a:off x="4607340" y="2101143"/>
            <a:ext cx="3258193" cy="806730"/>
          </a:xfrm>
        </p:spPr>
        <p:txBody>
          <a:bodyPr>
            <a:normAutofit/>
          </a:bodyPr>
          <a:lstStyle>
            <a:lvl1pPr algn="r">
              <a:defRPr sz="2000">
                <a:solidFill>
                  <a:schemeClr val="bg1"/>
                </a:solidFill>
              </a:defRPr>
            </a:lvl1pPr>
          </a:lstStyle>
          <a:p>
            <a:r>
              <a:rPr lang="nl-NL"/>
              <a:t>Klik om de stijl te bewerken</a:t>
            </a:r>
            <a:endParaRPr lang="nl-NL" dirty="0"/>
          </a:p>
        </p:txBody>
      </p:sp>
    </p:spTree>
    <p:extLst>
      <p:ext uri="{BB962C8B-B14F-4D97-AF65-F5344CB8AC3E}">
        <p14:creationId xmlns:p14="http://schemas.microsoft.com/office/powerpoint/2010/main" val="1384159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2_Titel en objec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rgbClr val="FFFFFF"/>
                </a:solidFill>
              </a:defRPr>
            </a:lvl1pPr>
          </a:lstStyle>
          <a:p>
            <a:r>
              <a:rPr lang="nl-NL"/>
              <a:t>Klik om de stijl te bewerken</a:t>
            </a:r>
          </a:p>
        </p:txBody>
      </p:sp>
      <p:sp>
        <p:nvSpPr>
          <p:cNvPr id="3" name="Tijdelijke aanduiding voor inhoud 2"/>
          <p:cNvSpPr>
            <a:spLocks noGrp="1"/>
          </p:cNvSpPr>
          <p:nvPr>
            <p:ph idx="1"/>
          </p:nvPr>
        </p:nvSpPr>
        <p:spPr/>
        <p:txBody>
          <a:bodyPr/>
          <a:lstStyle>
            <a:lvl1pPr>
              <a:defRPr>
                <a:solidFill>
                  <a:srgbClr val="FFFFFF"/>
                </a:solidFill>
              </a:defRPr>
            </a:lvl1pPr>
            <a:lvl2pPr>
              <a:defRPr>
                <a:solidFill>
                  <a:srgbClr val="FFFFFF"/>
                </a:solidFill>
              </a:defRPr>
            </a:lvl2pPr>
            <a:lvl3pPr>
              <a:defRPr>
                <a:solidFill>
                  <a:srgbClr val="FFFFFF"/>
                </a:solidFill>
              </a:defRPr>
            </a:lvl3pPr>
          </a:lstStyle>
          <a:p>
            <a:pPr lvl="0"/>
            <a:r>
              <a:rPr lang="nl-NL"/>
              <a:t>Tekststijl van het model bewerken</a:t>
            </a:r>
          </a:p>
          <a:p>
            <a:pPr lvl="1"/>
            <a:r>
              <a:rPr lang="nl-NL"/>
              <a:t>Tweede niveau</a:t>
            </a:r>
          </a:p>
          <a:p>
            <a:pPr lvl="2"/>
            <a:r>
              <a:rPr lang="nl-NL"/>
              <a:t>Derde niveau</a:t>
            </a:r>
          </a:p>
        </p:txBody>
      </p:sp>
    </p:spTree>
    <p:extLst>
      <p:ext uri="{BB962C8B-B14F-4D97-AF65-F5344CB8AC3E}">
        <p14:creationId xmlns:p14="http://schemas.microsoft.com/office/powerpoint/2010/main" val="1650831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Sectiekop">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itel 1"/>
          <p:cNvSpPr>
            <a:spLocks noGrp="1"/>
          </p:cNvSpPr>
          <p:nvPr>
            <p:ph type="ctrTitle"/>
          </p:nvPr>
        </p:nvSpPr>
        <p:spPr>
          <a:xfrm>
            <a:off x="4607340" y="2101143"/>
            <a:ext cx="3258193" cy="806730"/>
          </a:xfrm>
        </p:spPr>
        <p:txBody>
          <a:bodyPr>
            <a:normAutofit/>
          </a:bodyPr>
          <a:lstStyle>
            <a:lvl1pPr algn="r">
              <a:defRPr sz="2000">
                <a:solidFill>
                  <a:schemeClr val="bg1"/>
                </a:solidFill>
              </a:defRPr>
            </a:lvl1pPr>
          </a:lstStyle>
          <a:p>
            <a:r>
              <a:rPr lang="nl-NL"/>
              <a:t>Klik om de stijl te bewerken</a:t>
            </a:r>
            <a:endParaRPr lang="nl-NL" dirty="0"/>
          </a:p>
        </p:txBody>
      </p:sp>
    </p:spTree>
    <p:extLst>
      <p:ext uri="{BB962C8B-B14F-4D97-AF65-F5344CB8AC3E}">
        <p14:creationId xmlns:p14="http://schemas.microsoft.com/office/powerpoint/2010/main" val="2331376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3_Titel en objec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rgbClr val="FFFFFF"/>
                </a:solidFill>
              </a:defRPr>
            </a:lvl1pPr>
          </a:lstStyle>
          <a:p>
            <a:r>
              <a:rPr lang="nl-NL"/>
              <a:t>Klik om de stijl te bewerken</a:t>
            </a:r>
          </a:p>
        </p:txBody>
      </p:sp>
      <p:sp>
        <p:nvSpPr>
          <p:cNvPr id="3" name="Tijdelijke aanduiding voor inhoud 2"/>
          <p:cNvSpPr>
            <a:spLocks noGrp="1"/>
          </p:cNvSpPr>
          <p:nvPr>
            <p:ph idx="1"/>
          </p:nvPr>
        </p:nvSpPr>
        <p:spPr/>
        <p:txBody>
          <a:bodyPr/>
          <a:lstStyle>
            <a:lvl1pPr>
              <a:defRPr>
                <a:solidFill>
                  <a:srgbClr val="FFFFFF"/>
                </a:solidFill>
              </a:defRPr>
            </a:lvl1pPr>
            <a:lvl2pPr>
              <a:defRPr>
                <a:solidFill>
                  <a:srgbClr val="FFFFFF"/>
                </a:solidFill>
              </a:defRPr>
            </a:lvl2pPr>
            <a:lvl3pPr>
              <a:defRPr>
                <a:solidFill>
                  <a:srgbClr val="FFFFFF"/>
                </a:solidFill>
              </a:defRPr>
            </a:lvl3pPr>
          </a:lstStyle>
          <a:p>
            <a:pPr lvl="0"/>
            <a:r>
              <a:rPr lang="nl-NL"/>
              <a:t>Tekststijl van het model bewerken</a:t>
            </a:r>
          </a:p>
          <a:p>
            <a:pPr lvl="1"/>
            <a:r>
              <a:rPr lang="nl-NL"/>
              <a:t>Tweede niveau</a:t>
            </a:r>
          </a:p>
          <a:p>
            <a:pPr lvl="2"/>
            <a:r>
              <a:rPr lang="nl-NL"/>
              <a:t>Derde niveau</a:t>
            </a:r>
          </a:p>
        </p:txBody>
      </p:sp>
    </p:spTree>
    <p:extLst>
      <p:ext uri="{BB962C8B-B14F-4D97-AF65-F5344CB8AC3E}">
        <p14:creationId xmlns:p14="http://schemas.microsoft.com/office/powerpoint/2010/main" val="1118691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a:xfrm>
            <a:off x="457200" y="6356351"/>
            <a:ext cx="2133600" cy="365125"/>
          </a:xfrm>
          <a:prstGeom prst="rect">
            <a:avLst/>
          </a:prstGeom>
        </p:spPr>
        <p:txBody>
          <a:bodyPr/>
          <a:lstStyle/>
          <a:p>
            <a:fld id="{C33A9D56-7ABE-8F4B-A5B4-2B3D3D4B1351}" type="datetimeFigureOut">
              <a:rPr lang="nl-NL" smtClean="0"/>
              <a:t>10-12-2024</a:t>
            </a:fld>
            <a:endParaRPr lang="nl-NL"/>
          </a:p>
        </p:txBody>
      </p:sp>
      <p:sp>
        <p:nvSpPr>
          <p:cNvPr id="4" name="Tijdelijke aanduiding voor voettekst 3"/>
          <p:cNvSpPr>
            <a:spLocks noGrp="1"/>
          </p:cNvSpPr>
          <p:nvPr>
            <p:ph type="ftr" sz="quarter" idx="11"/>
          </p:nvPr>
        </p:nvSpPr>
        <p:spPr>
          <a:xfrm>
            <a:off x="3124200" y="6356351"/>
            <a:ext cx="2895600" cy="365125"/>
          </a:xfrm>
          <a:prstGeom prst="rect">
            <a:avLst/>
          </a:prstGeom>
        </p:spPr>
        <p:txBody>
          <a:bodyPr/>
          <a:lstStyle/>
          <a:p>
            <a:endParaRPr lang="nl-NL"/>
          </a:p>
        </p:txBody>
      </p:sp>
      <p:sp>
        <p:nvSpPr>
          <p:cNvPr id="5" name="Tijdelijke aanduiding voor dianummer 4"/>
          <p:cNvSpPr>
            <a:spLocks noGrp="1"/>
          </p:cNvSpPr>
          <p:nvPr>
            <p:ph type="sldNum" sz="quarter" idx="12"/>
          </p:nvPr>
        </p:nvSpPr>
        <p:spPr>
          <a:xfrm>
            <a:off x="6553200" y="6356351"/>
            <a:ext cx="2133600" cy="365125"/>
          </a:xfrm>
          <a:prstGeom prst="rect">
            <a:avLst/>
          </a:prstGeom>
        </p:spPr>
        <p:txBody>
          <a:bodyPr/>
          <a:lstStyle/>
          <a:p>
            <a:fld id="{DEEC1314-B6D1-464E-A8C5-970A6F543A80}" type="slidenum">
              <a:rPr lang="nl-NL" smtClean="0"/>
              <a:t>‹nr.›</a:t>
            </a:fld>
            <a:endParaRPr lang="nl-NL"/>
          </a:p>
        </p:txBody>
      </p:sp>
    </p:spTree>
    <p:extLst>
      <p:ext uri="{BB962C8B-B14F-4D97-AF65-F5344CB8AC3E}">
        <p14:creationId xmlns:p14="http://schemas.microsoft.com/office/powerpoint/2010/main" val="2142273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a:xfrm>
            <a:off x="457200" y="6356351"/>
            <a:ext cx="2133600" cy="365125"/>
          </a:xfrm>
          <a:prstGeom prst="rect">
            <a:avLst/>
          </a:prstGeom>
        </p:spPr>
        <p:txBody>
          <a:bodyPr/>
          <a:lstStyle/>
          <a:p>
            <a:fld id="{C33A9D56-7ABE-8F4B-A5B4-2B3D3D4B1351}" type="datetimeFigureOut">
              <a:rPr lang="nl-NL" smtClean="0"/>
              <a:t>10-12-2024</a:t>
            </a:fld>
            <a:endParaRPr lang="nl-NL"/>
          </a:p>
        </p:txBody>
      </p:sp>
      <p:sp>
        <p:nvSpPr>
          <p:cNvPr id="3" name="Tijdelijke aanduiding voor voettekst 2"/>
          <p:cNvSpPr>
            <a:spLocks noGrp="1"/>
          </p:cNvSpPr>
          <p:nvPr>
            <p:ph type="ftr" sz="quarter" idx="11"/>
          </p:nvPr>
        </p:nvSpPr>
        <p:spPr>
          <a:xfrm>
            <a:off x="3124200" y="6356351"/>
            <a:ext cx="2895600" cy="365125"/>
          </a:xfrm>
          <a:prstGeom prst="rect">
            <a:avLst/>
          </a:prstGeom>
        </p:spPr>
        <p:txBody>
          <a:bodyPr/>
          <a:lstStyle/>
          <a:p>
            <a:endParaRPr lang="nl-NL"/>
          </a:p>
        </p:txBody>
      </p:sp>
      <p:sp>
        <p:nvSpPr>
          <p:cNvPr id="4" name="Tijdelijke aanduiding voor dianummer 3"/>
          <p:cNvSpPr>
            <a:spLocks noGrp="1"/>
          </p:cNvSpPr>
          <p:nvPr>
            <p:ph type="sldNum" sz="quarter" idx="12"/>
          </p:nvPr>
        </p:nvSpPr>
        <p:spPr>
          <a:xfrm>
            <a:off x="6553200" y="6356351"/>
            <a:ext cx="2133600" cy="365125"/>
          </a:xfrm>
          <a:prstGeom prst="rect">
            <a:avLst/>
          </a:prstGeom>
        </p:spPr>
        <p:txBody>
          <a:bodyPr/>
          <a:lstStyle/>
          <a:p>
            <a:fld id="{DEEC1314-B6D1-464E-A8C5-970A6F543A80}" type="slidenum">
              <a:rPr lang="nl-NL" smtClean="0"/>
              <a:t>‹nr.›</a:t>
            </a:fld>
            <a:endParaRPr lang="nl-NL"/>
          </a:p>
        </p:txBody>
      </p:sp>
    </p:spTree>
    <p:extLst>
      <p:ext uri="{BB962C8B-B14F-4D97-AF65-F5344CB8AC3E}">
        <p14:creationId xmlns:p14="http://schemas.microsoft.com/office/powerpoint/2010/main" val="27963566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2" y="273049"/>
            <a:ext cx="3008313" cy="1162051"/>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Tekststijl van het model bewerken</a:t>
            </a:r>
          </a:p>
        </p:txBody>
      </p:sp>
      <p:sp>
        <p:nvSpPr>
          <p:cNvPr id="5" name="Tijdelijke aanduiding voor datum 4"/>
          <p:cNvSpPr>
            <a:spLocks noGrp="1"/>
          </p:cNvSpPr>
          <p:nvPr>
            <p:ph type="dt" sz="half" idx="10"/>
          </p:nvPr>
        </p:nvSpPr>
        <p:spPr>
          <a:xfrm>
            <a:off x="457200" y="6356351"/>
            <a:ext cx="2133600" cy="365125"/>
          </a:xfrm>
          <a:prstGeom prst="rect">
            <a:avLst/>
          </a:prstGeom>
        </p:spPr>
        <p:txBody>
          <a:bodyPr/>
          <a:lstStyle/>
          <a:p>
            <a:fld id="{C33A9D56-7ABE-8F4B-A5B4-2B3D3D4B1351}" type="datetimeFigureOut">
              <a:rPr lang="nl-NL" smtClean="0"/>
              <a:t>10-12-2024</a:t>
            </a:fld>
            <a:endParaRPr lang="nl-NL"/>
          </a:p>
        </p:txBody>
      </p:sp>
      <p:sp>
        <p:nvSpPr>
          <p:cNvPr id="6" name="Tijdelijke aanduiding voor voettekst 5"/>
          <p:cNvSpPr>
            <a:spLocks noGrp="1"/>
          </p:cNvSpPr>
          <p:nvPr>
            <p:ph type="ftr" sz="quarter" idx="11"/>
          </p:nvPr>
        </p:nvSpPr>
        <p:spPr>
          <a:xfrm>
            <a:off x="3124200" y="6356351"/>
            <a:ext cx="2895600" cy="365125"/>
          </a:xfrm>
          <a:prstGeom prst="rect">
            <a:avLst/>
          </a:prstGeom>
        </p:spPr>
        <p:txBody>
          <a:bodyPr/>
          <a:lstStyle/>
          <a:p>
            <a:endParaRPr lang="nl-NL"/>
          </a:p>
        </p:txBody>
      </p:sp>
      <p:sp>
        <p:nvSpPr>
          <p:cNvPr id="7" name="Tijdelijke aanduiding voor dianummer 6"/>
          <p:cNvSpPr>
            <a:spLocks noGrp="1"/>
          </p:cNvSpPr>
          <p:nvPr>
            <p:ph type="sldNum" sz="quarter" idx="12"/>
          </p:nvPr>
        </p:nvSpPr>
        <p:spPr>
          <a:xfrm>
            <a:off x="6553200" y="6356351"/>
            <a:ext cx="2133600" cy="365125"/>
          </a:xfrm>
          <a:prstGeom prst="rect">
            <a:avLst/>
          </a:prstGeom>
        </p:spPr>
        <p:txBody>
          <a:bodyPr/>
          <a:lstStyle/>
          <a:p>
            <a:fld id="{DEEC1314-B6D1-464E-A8C5-970A6F543A80}" type="slidenum">
              <a:rPr lang="nl-NL" smtClean="0"/>
              <a:t>‹nr.›</a:t>
            </a:fld>
            <a:endParaRPr lang="nl-NL"/>
          </a:p>
        </p:txBody>
      </p:sp>
    </p:spTree>
    <p:extLst>
      <p:ext uri="{BB962C8B-B14F-4D97-AF65-F5344CB8AC3E}">
        <p14:creationId xmlns:p14="http://schemas.microsoft.com/office/powerpoint/2010/main" val="34788541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9"/>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ijdelijke aanduiding voor tekst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Tekststijl van het model bewerken</a:t>
            </a:r>
          </a:p>
        </p:txBody>
      </p:sp>
      <p:sp>
        <p:nvSpPr>
          <p:cNvPr id="5" name="Tijdelijke aanduiding voor datum 4"/>
          <p:cNvSpPr>
            <a:spLocks noGrp="1"/>
          </p:cNvSpPr>
          <p:nvPr>
            <p:ph type="dt" sz="half" idx="10"/>
          </p:nvPr>
        </p:nvSpPr>
        <p:spPr>
          <a:xfrm>
            <a:off x="457200" y="6356351"/>
            <a:ext cx="2133600" cy="365125"/>
          </a:xfrm>
          <a:prstGeom prst="rect">
            <a:avLst/>
          </a:prstGeom>
        </p:spPr>
        <p:txBody>
          <a:bodyPr/>
          <a:lstStyle/>
          <a:p>
            <a:fld id="{C33A9D56-7ABE-8F4B-A5B4-2B3D3D4B1351}" type="datetimeFigureOut">
              <a:rPr lang="nl-NL" smtClean="0"/>
              <a:t>10-12-2024</a:t>
            </a:fld>
            <a:endParaRPr lang="nl-NL"/>
          </a:p>
        </p:txBody>
      </p:sp>
      <p:sp>
        <p:nvSpPr>
          <p:cNvPr id="6" name="Tijdelijke aanduiding voor voettekst 5"/>
          <p:cNvSpPr>
            <a:spLocks noGrp="1"/>
          </p:cNvSpPr>
          <p:nvPr>
            <p:ph type="ftr" sz="quarter" idx="11"/>
          </p:nvPr>
        </p:nvSpPr>
        <p:spPr>
          <a:xfrm>
            <a:off x="3124200" y="6356351"/>
            <a:ext cx="2895600" cy="365125"/>
          </a:xfrm>
          <a:prstGeom prst="rect">
            <a:avLst/>
          </a:prstGeom>
        </p:spPr>
        <p:txBody>
          <a:bodyPr/>
          <a:lstStyle/>
          <a:p>
            <a:endParaRPr lang="nl-NL"/>
          </a:p>
        </p:txBody>
      </p:sp>
      <p:sp>
        <p:nvSpPr>
          <p:cNvPr id="7" name="Tijdelijke aanduiding voor dianummer 6"/>
          <p:cNvSpPr>
            <a:spLocks noGrp="1"/>
          </p:cNvSpPr>
          <p:nvPr>
            <p:ph type="sldNum" sz="quarter" idx="12"/>
          </p:nvPr>
        </p:nvSpPr>
        <p:spPr>
          <a:xfrm>
            <a:off x="6553200" y="6356351"/>
            <a:ext cx="2133600" cy="365125"/>
          </a:xfrm>
          <a:prstGeom prst="rect">
            <a:avLst/>
          </a:prstGeom>
        </p:spPr>
        <p:txBody>
          <a:bodyPr/>
          <a:lstStyle/>
          <a:p>
            <a:fld id="{DEEC1314-B6D1-464E-A8C5-970A6F543A80}" type="slidenum">
              <a:rPr lang="nl-NL" smtClean="0"/>
              <a:t>‹nr.›</a:t>
            </a:fld>
            <a:endParaRPr lang="nl-NL"/>
          </a:p>
        </p:txBody>
      </p:sp>
    </p:spTree>
    <p:extLst>
      <p:ext uri="{BB962C8B-B14F-4D97-AF65-F5344CB8AC3E}">
        <p14:creationId xmlns:p14="http://schemas.microsoft.com/office/powerpoint/2010/main" val="14516730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a:xfrm>
            <a:off x="457200" y="6356351"/>
            <a:ext cx="2133600" cy="365125"/>
          </a:xfrm>
          <a:prstGeom prst="rect">
            <a:avLst/>
          </a:prstGeom>
        </p:spPr>
        <p:txBody>
          <a:bodyPr/>
          <a:lstStyle/>
          <a:p>
            <a:fld id="{C33A9D56-7ABE-8F4B-A5B4-2B3D3D4B1351}" type="datetimeFigureOut">
              <a:rPr lang="nl-NL" smtClean="0"/>
              <a:t>10-12-2024</a:t>
            </a:fld>
            <a:endParaRPr lang="nl-NL"/>
          </a:p>
        </p:txBody>
      </p:sp>
      <p:sp>
        <p:nvSpPr>
          <p:cNvPr id="5" name="Tijdelijke aanduiding voor voettekst 4"/>
          <p:cNvSpPr>
            <a:spLocks noGrp="1"/>
          </p:cNvSpPr>
          <p:nvPr>
            <p:ph type="ftr" sz="quarter" idx="11"/>
          </p:nvPr>
        </p:nvSpPr>
        <p:spPr>
          <a:xfrm>
            <a:off x="3124200" y="6356351"/>
            <a:ext cx="2895600" cy="365125"/>
          </a:xfrm>
          <a:prstGeom prst="rect">
            <a:avLst/>
          </a:prstGeom>
        </p:spPr>
        <p:txBody>
          <a:bodyPr/>
          <a:lstStyle/>
          <a:p>
            <a:endParaRPr lang="nl-NL"/>
          </a:p>
        </p:txBody>
      </p:sp>
      <p:sp>
        <p:nvSpPr>
          <p:cNvPr id="6" name="Tijdelijke aanduiding voor dianummer 5"/>
          <p:cNvSpPr>
            <a:spLocks noGrp="1"/>
          </p:cNvSpPr>
          <p:nvPr>
            <p:ph type="sldNum" sz="quarter" idx="12"/>
          </p:nvPr>
        </p:nvSpPr>
        <p:spPr>
          <a:xfrm>
            <a:off x="6553200" y="6356351"/>
            <a:ext cx="2133600" cy="365125"/>
          </a:xfrm>
          <a:prstGeom prst="rect">
            <a:avLst/>
          </a:prstGeom>
        </p:spPr>
        <p:txBody>
          <a:bodyPr/>
          <a:lstStyle/>
          <a:p>
            <a:fld id="{DEEC1314-B6D1-464E-A8C5-970A6F543A80}" type="slidenum">
              <a:rPr lang="nl-NL" smtClean="0"/>
              <a:t>‹nr.›</a:t>
            </a:fld>
            <a:endParaRPr lang="nl-NL"/>
          </a:p>
        </p:txBody>
      </p:sp>
    </p:spTree>
    <p:extLst>
      <p:ext uri="{BB962C8B-B14F-4D97-AF65-F5344CB8AC3E}">
        <p14:creationId xmlns:p14="http://schemas.microsoft.com/office/powerpoint/2010/main" val="31136842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06375"/>
            <a:ext cx="2057400" cy="4387851"/>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457200" y="206375"/>
            <a:ext cx="6019800" cy="4387851"/>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a:xfrm>
            <a:off x="457200" y="6356351"/>
            <a:ext cx="2133600" cy="365125"/>
          </a:xfrm>
          <a:prstGeom prst="rect">
            <a:avLst/>
          </a:prstGeom>
        </p:spPr>
        <p:txBody>
          <a:bodyPr/>
          <a:lstStyle/>
          <a:p>
            <a:fld id="{C33A9D56-7ABE-8F4B-A5B4-2B3D3D4B1351}" type="datetimeFigureOut">
              <a:rPr lang="nl-NL" smtClean="0"/>
              <a:t>10-12-2024</a:t>
            </a:fld>
            <a:endParaRPr lang="nl-NL"/>
          </a:p>
        </p:txBody>
      </p:sp>
      <p:sp>
        <p:nvSpPr>
          <p:cNvPr id="5" name="Tijdelijke aanduiding voor voettekst 4"/>
          <p:cNvSpPr>
            <a:spLocks noGrp="1"/>
          </p:cNvSpPr>
          <p:nvPr>
            <p:ph type="ftr" sz="quarter" idx="11"/>
          </p:nvPr>
        </p:nvSpPr>
        <p:spPr>
          <a:xfrm>
            <a:off x="3124200" y="6356351"/>
            <a:ext cx="2895600" cy="365125"/>
          </a:xfrm>
          <a:prstGeom prst="rect">
            <a:avLst/>
          </a:prstGeom>
        </p:spPr>
        <p:txBody>
          <a:bodyPr/>
          <a:lstStyle/>
          <a:p>
            <a:endParaRPr lang="nl-NL"/>
          </a:p>
        </p:txBody>
      </p:sp>
      <p:sp>
        <p:nvSpPr>
          <p:cNvPr id="6" name="Tijdelijke aanduiding voor dianummer 5"/>
          <p:cNvSpPr>
            <a:spLocks noGrp="1"/>
          </p:cNvSpPr>
          <p:nvPr>
            <p:ph type="sldNum" sz="quarter" idx="12"/>
          </p:nvPr>
        </p:nvSpPr>
        <p:spPr>
          <a:xfrm>
            <a:off x="6553200" y="6356351"/>
            <a:ext cx="2133600" cy="365125"/>
          </a:xfrm>
          <a:prstGeom prst="rect">
            <a:avLst/>
          </a:prstGeom>
        </p:spPr>
        <p:txBody>
          <a:bodyPr/>
          <a:lstStyle/>
          <a:p>
            <a:fld id="{DEEC1314-B6D1-464E-A8C5-970A6F543A80}" type="slidenum">
              <a:rPr lang="nl-NL" smtClean="0"/>
              <a:t>‹nr.›</a:t>
            </a:fld>
            <a:endParaRPr lang="nl-NL"/>
          </a:p>
        </p:txBody>
      </p:sp>
    </p:spTree>
    <p:extLst>
      <p:ext uri="{BB962C8B-B14F-4D97-AF65-F5344CB8AC3E}">
        <p14:creationId xmlns:p14="http://schemas.microsoft.com/office/powerpoint/2010/main" val="620075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nl-BE" dirty="0"/>
              <a:t>Titelstijl van model bewerken</a:t>
            </a:r>
            <a:endParaRPr lang="nl-NL" dirty="0"/>
          </a:p>
        </p:txBody>
      </p:sp>
      <p:sp>
        <p:nvSpPr>
          <p:cNvPr id="3" name="Tijdelijke aanduiding voor tekst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nl-BE" dirty="0"/>
              <a:t>Klik om de tekststijl van het model te bewerken</a:t>
            </a:r>
          </a:p>
          <a:p>
            <a:pPr lvl="1"/>
            <a:r>
              <a:rPr lang="nl-BE" dirty="0"/>
              <a:t>Tweede niveau</a:t>
            </a:r>
          </a:p>
          <a:p>
            <a:pPr lvl="2"/>
            <a:r>
              <a:rPr lang="nl-BE" dirty="0"/>
              <a:t>Derde niveau</a:t>
            </a:r>
          </a:p>
        </p:txBody>
      </p:sp>
    </p:spTree>
    <p:extLst>
      <p:ext uri="{BB962C8B-B14F-4D97-AF65-F5344CB8AC3E}">
        <p14:creationId xmlns:p14="http://schemas.microsoft.com/office/powerpoint/2010/main" val="10216252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6" r:id="rId3"/>
    <p:sldLayoutId id="2147483651" r:id="rId4"/>
    <p:sldLayoutId id="2147483660" r:id="rId5"/>
    <p:sldLayoutId id="2147483661" r:id="rId6"/>
    <p:sldLayoutId id="2147483662" r:id="rId7"/>
    <p:sldLayoutId id="2147483663" r:id="rId8"/>
    <p:sldLayoutId id="2147483664" r:id="rId9"/>
    <p:sldLayoutId id="2147483654" r:id="rId10"/>
    <p:sldLayoutId id="2147483655" r:id="rId11"/>
    <p:sldLayoutId id="2147483656" r:id="rId12"/>
    <p:sldLayoutId id="2147483657" r:id="rId13"/>
    <p:sldLayoutId id="2147483658" r:id="rId14"/>
    <p:sldLayoutId id="2147483659" r:id="rId15"/>
  </p:sldLayoutIdLst>
  <p:txStyles>
    <p:titleStyle>
      <a:lvl1pPr algn="l" defTabSz="457200" rtl="0" eaLnBrk="1" latinLnBrk="0" hangingPunct="1">
        <a:spcBef>
          <a:spcPct val="0"/>
        </a:spcBef>
        <a:buNone/>
        <a:defRPr sz="2400" kern="1200" baseline="0">
          <a:solidFill>
            <a:schemeClr val="tx1"/>
          </a:solidFill>
          <a:latin typeface="Century Gothic" panose="020B0502020202020204" pitchFamily="34" charset="0"/>
          <a:ea typeface="+mj-ea"/>
          <a:cs typeface="Calibri"/>
        </a:defRPr>
      </a:lvl1pPr>
    </p:titleStyle>
    <p:bodyStyle>
      <a:lvl1pPr marL="198000" indent="-198000" algn="l" defTabSz="457200" rtl="0" eaLnBrk="1" latinLnBrk="0" hangingPunct="1">
        <a:spcBef>
          <a:spcPct val="20000"/>
        </a:spcBef>
        <a:buFont typeface="Arial"/>
        <a:buChar char="•"/>
        <a:defRPr sz="1400" kern="1200">
          <a:solidFill>
            <a:schemeClr val="tx1"/>
          </a:solidFill>
          <a:latin typeface="+mj-lt"/>
          <a:ea typeface="+mn-ea"/>
          <a:cs typeface="+mn-cs"/>
        </a:defRPr>
      </a:lvl1pPr>
      <a:lvl2pPr marL="432000" indent="-212400" algn="l" defTabSz="457200" rtl="0" eaLnBrk="1" latinLnBrk="0" hangingPunct="1">
        <a:spcBef>
          <a:spcPct val="20000"/>
        </a:spcBef>
        <a:buFont typeface="Arial"/>
        <a:buChar char="–"/>
        <a:defRPr sz="1400" kern="1200">
          <a:solidFill>
            <a:schemeClr val="tx1"/>
          </a:solidFill>
          <a:latin typeface="+mj-lt"/>
          <a:ea typeface="+mn-ea"/>
          <a:cs typeface="+mn-cs"/>
        </a:defRPr>
      </a:lvl2pPr>
      <a:lvl3pPr marL="568800" indent="-158400" algn="l" defTabSz="457200" rtl="0" eaLnBrk="1" latinLnBrk="0" hangingPunct="1">
        <a:spcBef>
          <a:spcPct val="20000"/>
        </a:spcBef>
        <a:buFont typeface="Arial"/>
        <a:buChar char="•"/>
        <a:defRPr sz="1400" kern="1200">
          <a:solidFill>
            <a:schemeClr val="tx1"/>
          </a:solidFill>
          <a:latin typeface="+mj-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hyperlink" Target="http://www.vlaanderen.be/publicaties/zwangerschapsboekje-en-opvolging-zwangerschap-en-geboorte"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hyperlink" Target="http://www.vlaanderen.be/publicaties/kind-in-beeld-zwangerschap"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mailto:gynaecologie@sfz.be"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mailto:vroedvrouw@sfz.be" TargetMode="Externa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32.jpeg"/><Relationship Id="rId5" Type="http://schemas.openxmlformats.org/officeDocument/2006/relationships/image" Target="../media/image31.jpeg"/><Relationship Id="rId10" Type="http://schemas.openxmlformats.org/officeDocument/2006/relationships/image" Target="../media/image36.jpeg"/><Relationship Id="rId4" Type="http://schemas.openxmlformats.org/officeDocument/2006/relationships/image" Target="../media/image30.jpeg"/><Relationship Id="rId9" Type="http://schemas.openxmlformats.org/officeDocument/2006/relationships/image" Target="../media/image35.jpeg"/></Relationships>
</file>

<file path=ppt/slides/_rels/slide2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9.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a:bodyPr>
          <a:lstStyle/>
          <a:p>
            <a:r>
              <a:rPr lang="nl-BE" dirty="0"/>
              <a:t>Laag risico zwangerschap</a:t>
            </a:r>
            <a:endParaRPr lang="nl-NL" dirty="0"/>
          </a:p>
        </p:txBody>
      </p:sp>
      <p:sp>
        <p:nvSpPr>
          <p:cNvPr id="3" name="Subtitel 2"/>
          <p:cNvSpPr>
            <a:spLocks noGrp="1"/>
          </p:cNvSpPr>
          <p:nvPr>
            <p:ph type="subTitle" idx="1"/>
          </p:nvPr>
        </p:nvSpPr>
        <p:spPr/>
        <p:txBody>
          <a:bodyPr>
            <a:normAutofit/>
          </a:bodyPr>
          <a:lstStyle/>
          <a:p>
            <a:pPr marL="0" indent="0">
              <a:buNone/>
            </a:pPr>
            <a:r>
              <a:rPr lang="nl-BE" dirty="0"/>
              <a:t>Waarom SFZ?</a:t>
            </a:r>
            <a:endParaRPr lang="nl-NL" dirty="0"/>
          </a:p>
        </p:txBody>
      </p:sp>
    </p:spTree>
    <p:extLst>
      <p:ext uri="{BB962C8B-B14F-4D97-AF65-F5344CB8AC3E}">
        <p14:creationId xmlns:p14="http://schemas.microsoft.com/office/powerpoint/2010/main" val="3635370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a:blip r:embed="rId2"/>
          <a:stretch>
            <a:fillRect/>
          </a:stretch>
        </p:blipFill>
        <p:spPr>
          <a:xfrm>
            <a:off x="24918" y="993932"/>
            <a:ext cx="9094163" cy="4296647"/>
          </a:xfrm>
          <a:prstGeom prst="rect">
            <a:avLst/>
          </a:prstGeom>
        </p:spPr>
      </p:pic>
    </p:spTree>
    <p:extLst>
      <p:ext uri="{BB962C8B-B14F-4D97-AF65-F5344CB8AC3E}">
        <p14:creationId xmlns:p14="http://schemas.microsoft.com/office/powerpoint/2010/main" val="3363378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r>
              <a:rPr lang="nl-BE" dirty="0"/>
              <a:t>Onze wens voor vanavond…</a:t>
            </a:r>
          </a:p>
        </p:txBody>
      </p:sp>
      <p:sp>
        <p:nvSpPr>
          <p:cNvPr id="4" name="Tijdelijke aanduiding voor inhoud 3"/>
          <p:cNvSpPr>
            <a:spLocks noGrp="1"/>
          </p:cNvSpPr>
          <p:nvPr>
            <p:ph idx="1"/>
          </p:nvPr>
        </p:nvSpPr>
        <p:spPr/>
        <p:txBody>
          <a:bodyPr/>
          <a:lstStyle/>
          <a:p>
            <a:pPr fontAlgn="base">
              <a:lnSpc>
                <a:spcPct val="150000"/>
              </a:lnSpc>
            </a:pPr>
            <a:endParaRPr lang="nl-BE" dirty="0"/>
          </a:p>
          <a:p>
            <a:endParaRPr lang="nl-BE" dirty="0"/>
          </a:p>
        </p:txBody>
      </p:sp>
      <p:pic>
        <p:nvPicPr>
          <p:cNvPr id="7170" name="Picture 2" descr="A warm and inviting illustration for welcoming people to a new delivery suite. The design includes soft pastel colors (like pink, blue, and white) with gentle lighting. The scene shows a peaceful and modern delivery suite with a birthing table replacing the chair, a hospital bed, and a window with sunlight streaming through. Decorations include flowers, baby-themed icons (like storks, hearts, and baby feet), and a welcoming text banner that says, 'Welcome to Our New Delivery Suite!' The overall mood is comforting, serene, and joyful.">
            <a:extLst>
              <a:ext uri="{FF2B5EF4-FFF2-40B4-BE49-F238E27FC236}">
                <a16:creationId xmlns:a16="http://schemas.microsoft.com/office/drawing/2014/main" id="{6DFAAA7F-54C3-942C-E696-70A4A7D3B1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1819" y="1143000"/>
            <a:ext cx="5440361" cy="5440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2586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nl-BE" dirty="0"/>
              <a:t>Programma</a:t>
            </a:r>
          </a:p>
        </p:txBody>
      </p:sp>
      <p:sp>
        <p:nvSpPr>
          <p:cNvPr id="4" name="Tijdelijke aanduiding voor inhoud 3"/>
          <p:cNvSpPr>
            <a:spLocks noGrp="1"/>
          </p:cNvSpPr>
          <p:nvPr>
            <p:ph idx="1"/>
          </p:nvPr>
        </p:nvSpPr>
        <p:spPr/>
        <p:txBody>
          <a:bodyPr>
            <a:normAutofit/>
          </a:bodyPr>
          <a:lstStyle/>
          <a:p>
            <a:pPr fontAlgn="base">
              <a:lnSpc>
                <a:spcPct val="160000"/>
              </a:lnSpc>
            </a:pPr>
            <a:r>
              <a:rPr lang="nl-BE" dirty="0"/>
              <a:t>intake</a:t>
            </a:r>
          </a:p>
          <a:p>
            <a:pPr fontAlgn="base">
              <a:lnSpc>
                <a:spcPct val="160000"/>
              </a:lnSpc>
            </a:pPr>
            <a:r>
              <a:rPr lang="nl-BE" dirty="0"/>
              <a:t>hoe laten we mensen kiezen?</a:t>
            </a:r>
          </a:p>
          <a:p>
            <a:pPr fontAlgn="base">
              <a:lnSpc>
                <a:spcPct val="160000"/>
              </a:lnSpc>
            </a:pPr>
            <a:r>
              <a:rPr lang="nl-BE" dirty="0"/>
              <a:t>opvolging </a:t>
            </a:r>
          </a:p>
          <a:p>
            <a:pPr lvl="1" fontAlgn="base">
              <a:lnSpc>
                <a:spcPct val="160000"/>
              </a:lnSpc>
            </a:pPr>
            <a:r>
              <a:rPr lang="nl-BE" dirty="0"/>
              <a:t>in elk geval SFZ</a:t>
            </a:r>
          </a:p>
          <a:p>
            <a:pPr lvl="1" fontAlgn="base">
              <a:lnSpc>
                <a:spcPct val="160000"/>
              </a:lnSpc>
            </a:pPr>
            <a:r>
              <a:rPr lang="nl-BE" dirty="0"/>
              <a:t>in elk geval 1e lijn</a:t>
            </a:r>
          </a:p>
          <a:p>
            <a:pPr lvl="1" fontAlgn="base">
              <a:lnSpc>
                <a:spcPct val="160000"/>
              </a:lnSpc>
            </a:pPr>
            <a:r>
              <a:rPr lang="nl-BE" dirty="0"/>
              <a:t>hier of daar</a:t>
            </a:r>
          </a:p>
          <a:p>
            <a:pPr fontAlgn="base">
              <a:lnSpc>
                <a:spcPct val="160000"/>
              </a:lnSpc>
            </a:pPr>
            <a:r>
              <a:rPr lang="nl-BE" dirty="0"/>
              <a:t>wat bieden we hier (zoals jullie?)</a:t>
            </a:r>
          </a:p>
          <a:p>
            <a:pPr fontAlgn="base">
              <a:lnSpc>
                <a:spcPct val="160000"/>
              </a:lnSpc>
            </a:pPr>
            <a:r>
              <a:rPr lang="nl-BE" dirty="0"/>
              <a:t>wat mag je van ons verwachten bij de bevalling?  / waar staan we voor?</a:t>
            </a:r>
          </a:p>
          <a:p>
            <a:endParaRPr lang="nl-BE" dirty="0"/>
          </a:p>
        </p:txBody>
      </p:sp>
      <p:pic>
        <p:nvPicPr>
          <p:cNvPr id="5" name="Picture 4" descr="A screenshot of a phone&#10;&#10;Description automatically generated">
            <a:extLst>
              <a:ext uri="{FF2B5EF4-FFF2-40B4-BE49-F238E27FC236}">
                <a16:creationId xmlns:a16="http://schemas.microsoft.com/office/drawing/2014/main" id="{A1937DC3-9F9D-8D7E-1FD2-F33561938A34}"/>
              </a:ext>
            </a:extLst>
          </p:cNvPr>
          <p:cNvPicPr>
            <a:picLocks noChangeAspect="1"/>
          </p:cNvPicPr>
          <p:nvPr/>
        </p:nvPicPr>
        <p:blipFill>
          <a:blip r:embed="rId2"/>
          <a:srcRect l="16261" t="14243" r="14157" b="37031"/>
          <a:stretch/>
        </p:blipFill>
        <p:spPr>
          <a:xfrm>
            <a:off x="5588001" y="731836"/>
            <a:ext cx="2641600" cy="2646362"/>
          </a:xfrm>
          <a:prstGeom prst="rect">
            <a:avLst/>
          </a:prstGeom>
        </p:spPr>
      </p:pic>
    </p:spTree>
    <p:extLst>
      <p:ext uri="{BB962C8B-B14F-4D97-AF65-F5344CB8AC3E}">
        <p14:creationId xmlns:p14="http://schemas.microsoft.com/office/powerpoint/2010/main" val="2542733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Intake</a:t>
            </a:r>
          </a:p>
        </p:txBody>
      </p:sp>
      <p:sp>
        <p:nvSpPr>
          <p:cNvPr id="3" name="Tijdelijke aanduiding voor inhoud 2"/>
          <p:cNvSpPr>
            <a:spLocks noGrp="1"/>
          </p:cNvSpPr>
          <p:nvPr>
            <p:ph idx="1"/>
          </p:nvPr>
        </p:nvSpPr>
        <p:spPr/>
        <p:txBody>
          <a:bodyPr>
            <a:normAutofit lnSpcReduction="10000"/>
          </a:bodyPr>
          <a:lstStyle/>
          <a:p>
            <a:pPr fontAlgn="base">
              <a:lnSpc>
                <a:spcPct val="150000"/>
              </a:lnSpc>
            </a:pPr>
            <a:r>
              <a:rPr lang="nl-BE" dirty="0"/>
              <a:t>bijna altijd na positieve test (</a:t>
            </a:r>
            <a:r>
              <a:rPr lang="nl-BE" dirty="0" err="1"/>
              <a:t>uitz</a:t>
            </a:r>
            <a:r>
              <a:rPr lang="nl-BE" dirty="0"/>
              <a:t>. asielzoekers, late verhuis, …) waarvoor dank!</a:t>
            </a:r>
          </a:p>
          <a:p>
            <a:pPr fontAlgn="base">
              <a:lnSpc>
                <a:spcPct val="150000"/>
              </a:lnSpc>
            </a:pPr>
            <a:r>
              <a:rPr lang="nl-BE" dirty="0"/>
              <a:t>immers kans tot intake-consult</a:t>
            </a:r>
          </a:p>
          <a:p>
            <a:pPr lvl="1" fontAlgn="base">
              <a:lnSpc>
                <a:spcPct val="150000"/>
              </a:lnSpc>
            </a:pPr>
            <a:r>
              <a:rPr lang="nl-BE" dirty="0"/>
              <a:t>= 45 minuten </a:t>
            </a:r>
          </a:p>
          <a:p>
            <a:pPr lvl="1" fontAlgn="base">
              <a:lnSpc>
                <a:spcPct val="150000"/>
              </a:lnSpc>
            </a:pPr>
            <a:r>
              <a:rPr lang="nl-BE" dirty="0"/>
              <a:t>vroedvrouw</a:t>
            </a:r>
          </a:p>
          <a:p>
            <a:pPr lvl="1" fontAlgn="base">
              <a:lnSpc>
                <a:spcPct val="150000"/>
              </a:lnSpc>
            </a:pPr>
            <a:r>
              <a:rPr lang="nl-BE" dirty="0"/>
              <a:t>inhoud</a:t>
            </a:r>
          </a:p>
          <a:p>
            <a:pPr lvl="2" fontAlgn="base">
              <a:lnSpc>
                <a:spcPct val="150000"/>
              </a:lnSpc>
            </a:pPr>
            <a:r>
              <a:rPr lang="nl-BE" dirty="0"/>
              <a:t>echo: </a:t>
            </a:r>
            <a:r>
              <a:rPr lang="nl-BE" dirty="0" err="1"/>
              <a:t>evolutiviteit</a:t>
            </a:r>
            <a:r>
              <a:rPr lang="nl-BE" dirty="0"/>
              <a:t>, éénling?, AD </a:t>
            </a:r>
            <a:r>
              <a:rPr lang="nl-BE" dirty="0" err="1"/>
              <a:t>cfr</a:t>
            </a:r>
            <a:r>
              <a:rPr lang="nl-BE" dirty="0"/>
              <a:t>. LM?</a:t>
            </a:r>
          </a:p>
          <a:p>
            <a:pPr lvl="2" fontAlgn="base">
              <a:lnSpc>
                <a:spcPct val="150000"/>
              </a:lnSpc>
            </a:pPr>
            <a:r>
              <a:rPr lang="nl-BE" dirty="0"/>
              <a:t>voorgeschiedenis navragen</a:t>
            </a:r>
          </a:p>
          <a:p>
            <a:pPr lvl="2" fontAlgn="base">
              <a:lnSpc>
                <a:spcPct val="150000"/>
              </a:lnSpc>
            </a:pPr>
            <a:r>
              <a:rPr lang="nl-BE" dirty="0"/>
              <a:t>hoog-laag risico bepalen (supervisie gynaecoloog)</a:t>
            </a:r>
          </a:p>
          <a:p>
            <a:pPr lvl="2" fontAlgn="base">
              <a:lnSpc>
                <a:spcPct val="150000"/>
              </a:lnSpc>
            </a:pPr>
            <a:r>
              <a:rPr lang="nl-BE" dirty="0"/>
              <a:t>boekje maken</a:t>
            </a:r>
          </a:p>
          <a:p>
            <a:pPr lvl="2" fontAlgn="base">
              <a:lnSpc>
                <a:spcPct val="150000"/>
              </a:lnSpc>
            </a:pPr>
            <a:r>
              <a:rPr lang="nl-BE" dirty="0"/>
              <a:t>labo nakijken en zo nodig aanvullen: nuchter of bij NIPT</a:t>
            </a:r>
          </a:p>
          <a:p>
            <a:pPr lvl="2" fontAlgn="base">
              <a:lnSpc>
                <a:spcPct val="150000"/>
              </a:lnSpc>
            </a:pPr>
            <a:r>
              <a:rPr lang="nl-BE" dirty="0"/>
              <a:t>counseling NIPT</a:t>
            </a:r>
          </a:p>
          <a:p>
            <a:pPr lvl="2" fontAlgn="base">
              <a:lnSpc>
                <a:spcPct val="150000"/>
              </a:lnSpc>
            </a:pPr>
            <a:r>
              <a:rPr lang="nl-BE" dirty="0"/>
              <a:t>counseling serologie: TIP: “zwanger in beeld”</a:t>
            </a:r>
          </a:p>
          <a:p>
            <a:pPr lvl="2" fontAlgn="base">
              <a:lnSpc>
                <a:spcPct val="150000"/>
              </a:lnSpc>
            </a:pPr>
            <a:r>
              <a:rPr lang="nl-BE" dirty="0"/>
              <a:t>verdere afspraken plannen</a:t>
            </a:r>
          </a:p>
          <a:p>
            <a:endParaRPr lang="nl-BE" dirty="0"/>
          </a:p>
        </p:txBody>
      </p:sp>
    </p:spTree>
    <p:extLst>
      <p:ext uri="{BB962C8B-B14F-4D97-AF65-F5344CB8AC3E}">
        <p14:creationId xmlns:p14="http://schemas.microsoft.com/office/powerpoint/2010/main" val="20579557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Team intake</a:t>
            </a:r>
          </a:p>
        </p:txBody>
      </p:sp>
      <p:pic>
        <p:nvPicPr>
          <p:cNvPr id="4" name="Afbeelding 3"/>
          <p:cNvPicPr>
            <a:picLocks noChangeAspect="1"/>
          </p:cNvPicPr>
          <p:nvPr/>
        </p:nvPicPr>
        <p:blipFill rotWithShape="1">
          <a:blip r:embed="rId2">
            <a:extLst>
              <a:ext uri="{28A0092B-C50C-407E-A947-70E740481C1C}">
                <a14:useLocalDpi xmlns:a14="http://schemas.microsoft.com/office/drawing/2010/main" val="0"/>
              </a:ext>
            </a:extLst>
          </a:blip>
          <a:srcRect l="33600" r="-33600" b="17467"/>
          <a:stretch/>
        </p:blipFill>
        <p:spPr>
          <a:xfrm>
            <a:off x="757237" y="2204559"/>
            <a:ext cx="2443162" cy="2115981"/>
          </a:xfrm>
          <a:prstGeom prst="rect">
            <a:avLst/>
          </a:prstGeom>
        </p:spPr>
      </p:pic>
      <p:pic>
        <p:nvPicPr>
          <p:cNvPr id="5" name="Afbeelding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28799" y="2204559"/>
            <a:ext cx="1543273" cy="2124075"/>
          </a:xfrm>
          <a:prstGeom prst="rect">
            <a:avLst/>
          </a:prstGeom>
        </p:spPr>
      </p:pic>
      <p:pic>
        <p:nvPicPr>
          <p:cNvPr id="6" name="Afbeelding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8067" y="2204559"/>
            <a:ext cx="1388393" cy="2124075"/>
          </a:xfrm>
          <a:prstGeom prst="rect">
            <a:avLst/>
          </a:prstGeom>
        </p:spPr>
      </p:pic>
      <p:sp>
        <p:nvSpPr>
          <p:cNvPr id="3" name="Tijdelijke aanduiding voor inhoud 2"/>
          <p:cNvSpPr>
            <a:spLocks noGrp="1"/>
          </p:cNvSpPr>
          <p:nvPr>
            <p:ph idx="1"/>
          </p:nvPr>
        </p:nvSpPr>
        <p:spPr/>
        <p:txBody>
          <a:bodyPr/>
          <a:lstStyle/>
          <a:p>
            <a:endParaRPr lang="nl-BE"/>
          </a:p>
        </p:txBody>
      </p:sp>
      <p:pic>
        <p:nvPicPr>
          <p:cNvPr id="1026" name="Picture 2" descr="im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57938" y="2204558"/>
            <a:ext cx="1593057"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48213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Eénling of meerling?</a:t>
            </a:r>
          </a:p>
        </p:txBody>
      </p:sp>
      <p:sp>
        <p:nvSpPr>
          <p:cNvPr id="3" name="Tijdelijke aanduiding voor inhoud 2"/>
          <p:cNvSpPr>
            <a:spLocks noGrp="1"/>
          </p:cNvSpPr>
          <p:nvPr>
            <p:ph idx="1"/>
          </p:nvPr>
        </p:nvSpPr>
        <p:spPr>
          <a:xfrm>
            <a:off x="457200" y="1600202"/>
            <a:ext cx="8229600" cy="2256904"/>
          </a:xfrm>
        </p:spPr>
        <p:txBody>
          <a:bodyPr/>
          <a:lstStyle/>
          <a:p>
            <a:pPr>
              <a:lnSpc>
                <a:spcPct val="150000"/>
              </a:lnSpc>
            </a:pPr>
            <a:r>
              <a:rPr lang="nl-BE" dirty="0" err="1"/>
              <a:t>Chorioniciteitsbepaling</a:t>
            </a:r>
            <a:r>
              <a:rPr lang="nl-BE" dirty="0"/>
              <a:t> gebeurt tussen 8w en 14w AD!</a:t>
            </a:r>
          </a:p>
          <a:p>
            <a:pPr>
              <a:lnSpc>
                <a:spcPct val="150000"/>
              </a:lnSpc>
            </a:pPr>
            <a:r>
              <a:rPr lang="nl-BE" dirty="0"/>
              <a:t>Belangrijk! </a:t>
            </a:r>
            <a:r>
              <a:rPr lang="nl-BE" dirty="0">
                <a:sym typeface="Wingdings" panose="05000000000000000000" pitchFamily="2" charset="2"/>
              </a:rPr>
              <a:t></a:t>
            </a:r>
            <a:r>
              <a:rPr lang="nl-BE" dirty="0"/>
              <a:t> intake + 12w echo </a:t>
            </a:r>
            <a:r>
              <a:rPr lang="nl-BE" dirty="0">
                <a:sym typeface="Wingdings" panose="05000000000000000000" pitchFamily="2" charset="2"/>
              </a:rPr>
              <a:t></a:t>
            </a:r>
            <a:r>
              <a:rPr lang="nl-BE" dirty="0"/>
              <a:t> correcte typering en opvolging</a:t>
            </a:r>
          </a:p>
          <a:p>
            <a:pPr marL="0" indent="0">
              <a:lnSpc>
                <a:spcPct val="150000"/>
              </a:lnSpc>
              <a:buNone/>
            </a:pPr>
            <a:r>
              <a:rPr lang="nl-BE" dirty="0"/>
              <a:t/>
            </a:r>
            <a:br>
              <a:rPr lang="nl-BE" dirty="0"/>
            </a:br>
            <a:endParaRPr lang="nl-BE" dirty="0"/>
          </a:p>
        </p:txBody>
      </p:sp>
      <p:pic>
        <p:nvPicPr>
          <p:cNvPr id="5" name="Afbeelding 4"/>
          <p:cNvPicPr>
            <a:picLocks noChangeAspect="1"/>
          </p:cNvPicPr>
          <p:nvPr/>
        </p:nvPicPr>
        <p:blipFill>
          <a:blip r:embed="rId3"/>
          <a:stretch>
            <a:fillRect/>
          </a:stretch>
        </p:blipFill>
        <p:spPr>
          <a:xfrm>
            <a:off x="571976" y="3198617"/>
            <a:ext cx="8000048" cy="2251127"/>
          </a:xfrm>
          <a:prstGeom prst="rect">
            <a:avLst/>
          </a:prstGeom>
        </p:spPr>
      </p:pic>
    </p:spTree>
    <p:extLst>
      <p:ext uri="{BB962C8B-B14F-4D97-AF65-F5344CB8AC3E}">
        <p14:creationId xmlns:p14="http://schemas.microsoft.com/office/powerpoint/2010/main" val="3736254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Boekje en voorgeschiedenis</a:t>
            </a:r>
          </a:p>
        </p:txBody>
      </p:sp>
      <p:sp>
        <p:nvSpPr>
          <p:cNvPr id="3" name="Tijdelijke aanduiding voor inhoud 2"/>
          <p:cNvSpPr>
            <a:spLocks noGrp="1"/>
          </p:cNvSpPr>
          <p:nvPr>
            <p:ph idx="1"/>
          </p:nvPr>
        </p:nvSpPr>
        <p:spPr>
          <a:xfrm>
            <a:off x="457200" y="1600202"/>
            <a:ext cx="8229600" cy="2389908"/>
          </a:xfrm>
        </p:spPr>
        <p:txBody>
          <a:bodyPr/>
          <a:lstStyle/>
          <a:p>
            <a:pPr>
              <a:lnSpc>
                <a:spcPct val="150000"/>
              </a:lnSpc>
            </a:pPr>
            <a:r>
              <a:rPr lang="nl-BE" dirty="0"/>
              <a:t>Zwangerschapsboekje met voorgeschiedenis</a:t>
            </a:r>
          </a:p>
          <a:p>
            <a:pPr>
              <a:lnSpc>
                <a:spcPct val="150000"/>
              </a:lnSpc>
            </a:pPr>
            <a:r>
              <a:rPr lang="nl-BE" dirty="0"/>
              <a:t>! patiënten minimaliseren of vergeten gemakkelijk eigen voorgeschiedenis of medicatiegebruik</a:t>
            </a:r>
          </a:p>
          <a:p>
            <a:pPr marL="0" indent="0">
              <a:buNone/>
            </a:pPr>
            <a:r>
              <a:rPr lang="nl-BE" dirty="0"/>
              <a:t/>
            </a:r>
            <a:br>
              <a:rPr lang="nl-BE" dirty="0"/>
            </a:br>
            <a:endParaRPr lang="nl-BE" dirty="0"/>
          </a:p>
        </p:txBody>
      </p:sp>
      <p:pic>
        <p:nvPicPr>
          <p:cNvPr id="4" name="Afbeelding 3"/>
          <p:cNvPicPr>
            <a:picLocks noChangeAspect="1"/>
          </p:cNvPicPr>
          <p:nvPr/>
        </p:nvPicPr>
        <p:blipFill>
          <a:blip r:embed="rId3"/>
          <a:stretch>
            <a:fillRect/>
          </a:stretch>
        </p:blipFill>
        <p:spPr>
          <a:xfrm>
            <a:off x="659822" y="3207011"/>
            <a:ext cx="2260527" cy="1931324"/>
          </a:xfrm>
          <a:prstGeom prst="rect">
            <a:avLst/>
          </a:prstGeom>
        </p:spPr>
      </p:pic>
      <p:sp>
        <p:nvSpPr>
          <p:cNvPr id="6" name="Tekstvak 5"/>
          <p:cNvSpPr txBox="1"/>
          <p:nvPr/>
        </p:nvSpPr>
        <p:spPr>
          <a:xfrm>
            <a:off x="3122971" y="4399671"/>
            <a:ext cx="5137266" cy="738664"/>
          </a:xfrm>
          <a:prstGeom prst="rect">
            <a:avLst/>
          </a:prstGeom>
          <a:noFill/>
        </p:spPr>
        <p:txBody>
          <a:bodyPr wrap="square" rtlCol="0">
            <a:spAutoFit/>
          </a:bodyPr>
          <a:lstStyle/>
          <a:p>
            <a:r>
              <a:rPr lang="nl-BE" sz="1400" dirty="0"/>
              <a:t>Bestellen via: </a:t>
            </a:r>
          </a:p>
          <a:p>
            <a:r>
              <a:rPr lang="nl-BE" sz="1400" dirty="0">
                <a:hlinkClick r:id="rId4"/>
              </a:rPr>
              <a:t>www.vlaanderen.be/publicaties/zwangerschapsboekje-en-opvolging-zwangerschap-en-geboorte</a:t>
            </a:r>
            <a:r>
              <a:rPr lang="nl-BE" sz="1400" dirty="0"/>
              <a:t> </a:t>
            </a:r>
          </a:p>
        </p:txBody>
      </p:sp>
    </p:spTree>
    <p:extLst>
      <p:ext uri="{BB962C8B-B14F-4D97-AF65-F5344CB8AC3E}">
        <p14:creationId xmlns:p14="http://schemas.microsoft.com/office/powerpoint/2010/main" val="22997249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Gynaecoloog bij intake?</a:t>
            </a:r>
          </a:p>
        </p:txBody>
      </p:sp>
      <p:sp>
        <p:nvSpPr>
          <p:cNvPr id="3" name="Tijdelijke aanduiding voor inhoud 2"/>
          <p:cNvSpPr>
            <a:spLocks noGrp="1"/>
          </p:cNvSpPr>
          <p:nvPr>
            <p:ph idx="1"/>
          </p:nvPr>
        </p:nvSpPr>
        <p:spPr/>
        <p:txBody>
          <a:bodyPr/>
          <a:lstStyle/>
          <a:p>
            <a:pPr>
              <a:lnSpc>
                <a:spcPct val="150000"/>
              </a:lnSpc>
            </a:pPr>
            <a:r>
              <a:rPr lang="nl-BE" dirty="0"/>
              <a:t>Ja,  steeds  gynaecoloog verantwoordelijk voor deze raadpleging</a:t>
            </a:r>
          </a:p>
          <a:p>
            <a:pPr>
              <a:lnSpc>
                <a:spcPct val="150000"/>
              </a:lnSpc>
            </a:pPr>
            <a:r>
              <a:rPr lang="nl-BE" dirty="0"/>
              <a:t>Bij +/- 50% komen we mee kijken of wordt er telefonisch overlegd</a:t>
            </a:r>
          </a:p>
          <a:p>
            <a:pPr lvl="1" fontAlgn="base">
              <a:lnSpc>
                <a:spcPct val="150000"/>
              </a:lnSpc>
            </a:pPr>
            <a:r>
              <a:rPr lang="nl-BE" dirty="0"/>
              <a:t>onduidelijke echo</a:t>
            </a:r>
          </a:p>
          <a:p>
            <a:pPr lvl="1" fontAlgn="base">
              <a:lnSpc>
                <a:spcPct val="150000"/>
              </a:lnSpc>
            </a:pPr>
            <a:r>
              <a:rPr lang="nl-BE" dirty="0"/>
              <a:t>plan maken</a:t>
            </a:r>
          </a:p>
          <a:p>
            <a:pPr lvl="1" fontAlgn="base">
              <a:lnSpc>
                <a:spcPct val="150000"/>
              </a:lnSpc>
            </a:pPr>
            <a:r>
              <a:rPr lang="nl-BE" dirty="0"/>
              <a:t>medicatie voorschrijven/bespreken</a:t>
            </a:r>
          </a:p>
          <a:p>
            <a:endParaRPr lang="nl-BE" dirty="0"/>
          </a:p>
        </p:txBody>
      </p:sp>
    </p:spTree>
    <p:extLst>
      <p:ext uri="{BB962C8B-B14F-4D97-AF65-F5344CB8AC3E}">
        <p14:creationId xmlns:p14="http://schemas.microsoft.com/office/powerpoint/2010/main" val="962262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NIPT</a:t>
            </a:r>
          </a:p>
        </p:txBody>
      </p:sp>
      <p:sp>
        <p:nvSpPr>
          <p:cNvPr id="3" name="Tijdelijke aanduiding voor inhoud 2"/>
          <p:cNvSpPr>
            <a:spLocks noGrp="1"/>
          </p:cNvSpPr>
          <p:nvPr>
            <p:ph idx="1"/>
          </p:nvPr>
        </p:nvSpPr>
        <p:spPr/>
        <p:txBody>
          <a:bodyPr/>
          <a:lstStyle/>
          <a:p>
            <a:pPr>
              <a:lnSpc>
                <a:spcPct val="150000"/>
              </a:lnSpc>
            </a:pPr>
            <a:r>
              <a:rPr lang="nl-BE" dirty="0"/>
              <a:t>Samenwerking met CME in UZ Leuven</a:t>
            </a:r>
          </a:p>
          <a:p>
            <a:pPr>
              <a:lnSpc>
                <a:spcPct val="150000"/>
              </a:lnSpc>
            </a:pPr>
            <a:r>
              <a:rPr lang="nl-BE" dirty="0"/>
              <a:t>NIPT in CME = genoom-wijd</a:t>
            </a:r>
          </a:p>
          <a:p>
            <a:pPr lvl="1" fontAlgn="base">
              <a:lnSpc>
                <a:spcPct val="150000"/>
              </a:lnSpc>
            </a:pPr>
            <a:r>
              <a:rPr lang="nl-BE" dirty="0"/>
              <a:t>dus: elk chromosoom wordt vergeleken met alle andere beschikbare chromosomen</a:t>
            </a:r>
          </a:p>
          <a:p>
            <a:pPr lvl="1" fontAlgn="base">
              <a:lnSpc>
                <a:spcPct val="150000"/>
              </a:lnSpc>
            </a:pPr>
            <a:r>
              <a:rPr lang="nl-BE" dirty="0"/>
              <a:t>groot verschil met commerciële testen in perifere labo’s: kijken enkel naar 13, 18, 21 en geslachtschromosomen</a:t>
            </a:r>
          </a:p>
          <a:p>
            <a:pPr lvl="2" fontAlgn="base">
              <a:lnSpc>
                <a:spcPct val="150000"/>
              </a:lnSpc>
            </a:pPr>
            <a:r>
              <a:rPr lang="nl-BE" dirty="0"/>
              <a:t>meer fouten</a:t>
            </a:r>
          </a:p>
          <a:p>
            <a:pPr lvl="2" fontAlgn="base">
              <a:lnSpc>
                <a:spcPct val="150000"/>
              </a:lnSpc>
            </a:pPr>
            <a:r>
              <a:rPr lang="nl-BE" dirty="0"/>
              <a:t>minder info over andere afwijkingen</a:t>
            </a:r>
          </a:p>
          <a:p>
            <a:pPr fontAlgn="base">
              <a:lnSpc>
                <a:spcPct val="150000"/>
              </a:lnSpc>
            </a:pPr>
            <a:endParaRPr lang="nl-BE" dirty="0"/>
          </a:p>
          <a:p>
            <a:pPr fontAlgn="base">
              <a:lnSpc>
                <a:spcPct val="150000"/>
              </a:lnSpc>
            </a:pPr>
            <a:r>
              <a:rPr lang="nl-BE" dirty="0"/>
              <a:t>patiënten hebben vrije keuze, maar moeten wel goed gecounseld zijn en weten dat het NIET hetzelfde is</a:t>
            </a:r>
          </a:p>
          <a:p>
            <a:pPr fontAlgn="base">
              <a:lnSpc>
                <a:spcPct val="150000"/>
              </a:lnSpc>
            </a:pPr>
            <a:endParaRPr lang="nl-BE" dirty="0"/>
          </a:p>
          <a:p>
            <a:pPr fontAlgn="base">
              <a:lnSpc>
                <a:spcPct val="150000"/>
              </a:lnSpc>
            </a:pPr>
            <a:r>
              <a:rPr lang="nl-BE" dirty="0"/>
              <a:t>logistiek: prikken op maandag 8u-20u of dinsdag 8u-11u</a:t>
            </a:r>
          </a:p>
        </p:txBody>
      </p:sp>
      <p:pic>
        <p:nvPicPr>
          <p:cNvPr id="1026" name="Picture 2" descr="UZ Leuven logo — Burgerhulpverleners">
            <a:extLst>
              <a:ext uri="{FF2B5EF4-FFF2-40B4-BE49-F238E27FC236}">
                <a16:creationId xmlns:a16="http://schemas.microsoft.com/office/drawing/2014/main" id="{D7D9AD6E-DB27-83F4-463B-94C53E3422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8912" y="472066"/>
            <a:ext cx="2159419" cy="7481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31164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Counseling serologie: tip</a:t>
            </a:r>
          </a:p>
        </p:txBody>
      </p:sp>
      <p:pic>
        <p:nvPicPr>
          <p:cNvPr id="4" name="Afbeelding 3"/>
          <p:cNvPicPr>
            <a:picLocks noChangeAspect="1"/>
          </p:cNvPicPr>
          <p:nvPr/>
        </p:nvPicPr>
        <p:blipFill>
          <a:blip r:embed="rId2"/>
          <a:stretch>
            <a:fillRect/>
          </a:stretch>
        </p:blipFill>
        <p:spPr>
          <a:xfrm>
            <a:off x="560849" y="1860349"/>
            <a:ext cx="2066213" cy="2919153"/>
          </a:xfrm>
          <a:prstGeom prst="rect">
            <a:avLst/>
          </a:prstGeom>
        </p:spPr>
      </p:pic>
      <p:pic>
        <p:nvPicPr>
          <p:cNvPr id="5" name="Afbeelding 4"/>
          <p:cNvPicPr>
            <a:picLocks noChangeAspect="1"/>
          </p:cNvPicPr>
          <p:nvPr/>
        </p:nvPicPr>
        <p:blipFill>
          <a:blip r:embed="rId3"/>
          <a:stretch>
            <a:fillRect/>
          </a:stretch>
        </p:blipFill>
        <p:spPr>
          <a:xfrm>
            <a:off x="2909657" y="2771601"/>
            <a:ext cx="2061392" cy="2919153"/>
          </a:xfrm>
          <a:prstGeom prst="rect">
            <a:avLst/>
          </a:prstGeom>
        </p:spPr>
      </p:pic>
      <p:sp>
        <p:nvSpPr>
          <p:cNvPr id="6" name="Tekstvak 5"/>
          <p:cNvSpPr txBox="1"/>
          <p:nvPr/>
        </p:nvSpPr>
        <p:spPr>
          <a:xfrm>
            <a:off x="5345084" y="5029200"/>
            <a:ext cx="3233651" cy="1200329"/>
          </a:xfrm>
          <a:prstGeom prst="rect">
            <a:avLst/>
          </a:prstGeom>
          <a:noFill/>
        </p:spPr>
        <p:txBody>
          <a:bodyPr wrap="square" rtlCol="0">
            <a:spAutoFit/>
          </a:bodyPr>
          <a:lstStyle/>
          <a:p>
            <a:r>
              <a:rPr lang="nl-BE" dirty="0"/>
              <a:t>Bestellen via: </a:t>
            </a:r>
            <a:r>
              <a:rPr lang="nl-BE" dirty="0">
                <a:hlinkClick r:id="rId4"/>
              </a:rPr>
              <a:t>www.vlaanderen.be/publicaties/kind-in-beeld-zwangerschap</a:t>
            </a:r>
            <a:r>
              <a:rPr lang="nl-BE" dirty="0"/>
              <a:t> </a:t>
            </a:r>
          </a:p>
          <a:p>
            <a:endParaRPr lang="nl-BE" dirty="0"/>
          </a:p>
        </p:txBody>
      </p:sp>
      <p:pic>
        <p:nvPicPr>
          <p:cNvPr id="8" name="Afbeelding 7"/>
          <p:cNvPicPr>
            <a:picLocks noChangeAspect="1"/>
          </p:cNvPicPr>
          <p:nvPr/>
        </p:nvPicPr>
        <p:blipFill>
          <a:blip r:embed="rId5"/>
          <a:stretch>
            <a:fillRect/>
          </a:stretch>
        </p:blipFill>
        <p:spPr>
          <a:xfrm>
            <a:off x="5345084" y="1644218"/>
            <a:ext cx="2086495" cy="2913657"/>
          </a:xfrm>
          <a:prstGeom prst="rect">
            <a:avLst/>
          </a:prstGeom>
        </p:spPr>
      </p:pic>
    </p:spTree>
    <p:extLst>
      <p:ext uri="{BB962C8B-B14F-4D97-AF65-F5344CB8AC3E}">
        <p14:creationId xmlns:p14="http://schemas.microsoft.com/office/powerpoint/2010/main" val="37495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Hoe laten we mensen kiezen?</a:t>
            </a:r>
          </a:p>
        </p:txBody>
      </p:sp>
      <p:sp>
        <p:nvSpPr>
          <p:cNvPr id="3" name="Tijdelijke aanduiding voor inhoud 2"/>
          <p:cNvSpPr>
            <a:spLocks noGrp="1"/>
          </p:cNvSpPr>
          <p:nvPr>
            <p:ph idx="1"/>
          </p:nvPr>
        </p:nvSpPr>
        <p:spPr/>
        <p:txBody>
          <a:bodyPr>
            <a:normAutofit lnSpcReduction="10000"/>
          </a:bodyPr>
          <a:lstStyle/>
          <a:p>
            <a:pPr>
              <a:lnSpc>
                <a:spcPct val="150000"/>
              </a:lnSpc>
            </a:pPr>
            <a:r>
              <a:rPr lang="nl-BE" dirty="0"/>
              <a:t>Laag risico = laag risico</a:t>
            </a:r>
          </a:p>
          <a:p>
            <a:pPr>
              <a:lnSpc>
                <a:spcPct val="150000"/>
              </a:lnSpc>
            </a:pPr>
            <a:r>
              <a:rPr lang="nl-BE" dirty="0"/>
              <a:t>Goede opvolging volgens een goed onderbouwd schema</a:t>
            </a:r>
          </a:p>
          <a:p>
            <a:pPr>
              <a:lnSpc>
                <a:spcPct val="150000"/>
              </a:lnSpc>
            </a:pPr>
            <a:r>
              <a:rPr lang="nl-BE" dirty="0"/>
              <a:t>Opgesteld met de gynaecologen, huisartsen en vroedvrouwen van de regio </a:t>
            </a:r>
          </a:p>
          <a:p>
            <a:pPr>
              <a:lnSpc>
                <a:spcPct val="150000"/>
              </a:lnSpc>
            </a:pPr>
            <a:endParaRPr lang="nl-BE" dirty="0"/>
          </a:p>
          <a:p>
            <a:pPr>
              <a:lnSpc>
                <a:spcPct val="150000"/>
              </a:lnSpc>
            </a:pPr>
            <a:r>
              <a:rPr lang="nl-BE" dirty="0"/>
              <a:t>Een aantal consulten in elk geval in het ziekenhuis; </a:t>
            </a:r>
            <a:br>
              <a:rPr lang="nl-BE" dirty="0"/>
            </a:br>
            <a:r>
              <a:rPr lang="nl-BE" dirty="0"/>
              <a:t>een aantal in elk geval bij huisarts of vroedvrouw;</a:t>
            </a:r>
            <a:br>
              <a:rPr lang="nl-BE" dirty="0"/>
            </a:br>
            <a:r>
              <a:rPr lang="nl-BE" dirty="0"/>
              <a:t>een aantal controles mag je zelf kiezen waar je graag gaat. </a:t>
            </a:r>
          </a:p>
          <a:p>
            <a:pPr>
              <a:lnSpc>
                <a:spcPct val="150000"/>
              </a:lnSpc>
            </a:pPr>
            <a:endParaRPr lang="nl-BE" dirty="0"/>
          </a:p>
          <a:p>
            <a:pPr>
              <a:lnSpc>
                <a:spcPct val="150000"/>
              </a:lnSpc>
            </a:pPr>
            <a:r>
              <a:rPr lang="nl-BE" dirty="0"/>
              <a:t>Kom je liefst voor alle controles naar het ziekenhuis of heb je een huisarts waar je terecht kan of een vroedvrouw die je kent van een vorige zwangerschap of van familie of vrienden waar je graag je controles laat uitvoeren? </a:t>
            </a:r>
          </a:p>
          <a:p>
            <a:pPr marL="0" indent="0">
              <a:lnSpc>
                <a:spcPct val="150000"/>
              </a:lnSpc>
              <a:buNone/>
            </a:pPr>
            <a:r>
              <a:rPr lang="nl-BE" dirty="0"/>
              <a:t/>
            </a:r>
            <a:br>
              <a:rPr lang="nl-BE" dirty="0"/>
            </a:br>
            <a:endParaRPr lang="nl-BE" dirty="0"/>
          </a:p>
        </p:txBody>
      </p:sp>
    </p:spTree>
    <p:extLst>
      <p:ext uri="{BB962C8B-B14F-4D97-AF65-F5344CB8AC3E}">
        <p14:creationId xmlns:p14="http://schemas.microsoft.com/office/powerpoint/2010/main" val="36599617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Schema opvolging printen en in zwangerschapsboekje</a:t>
            </a:r>
          </a:p>
        </p:txBody>
      </p:sp>
      <p:pic>
        <p:nvPicPr>
          <p:cNvPr id="4" name="Afbeelding 3"/>
          <p:cNvPicPr>
            <a:picLocks noChangeAspect="1"/>
          </p:cNvPicPr>
          <p:nvPr/>
        </p:nvPicPr>
        <p:blipFill>
          <a:blip r:embed="rId2"/>
          <a:stretch>
            <a:fillRect/>
          </a:stretch>
        </p:blipFill>
        <p:spPr>
          <a:xfrm>
            <a:off x="362685" y="1417639"/>
            <a:ext cx="8324115" cy="5125143"/>
          </a:xfrm>
          <a:prstGeom prst="rect">
            <a:avLst/>
          </a:prstGeom>
        </p:spPr>
      </p:pic>
    </p:spTree>
    <p:extLst>
      <p:ext uri="{BB962C8B-B14F-4D97-AF65-F5344CB8AC3E}">
        <p14:creationId xmlns:p14="http://schemas.microsoft.com/office/powerpoint/2010/main" val="11497181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Opvolging: in elk geval SFZ</a:t>
            </a:r>
          </a:p>
        </p:txBody>
      </p:sp>
      <p:sp>
        <p:nvSpPr>
          <p:cNvPr id="3" name="Tijdelijke aanduiding voor inhoud 2"/>
          <p:cNvSpPr>
            <a:spLocks noGrp="1"/>
          </p:cNvSpPr>
          <p:nvPr>
            <p:ph idx="1"/>
          </p:nvPr>
        </p:nvSpPr>
        <p:spPr/>
        <p:txBody>
          <a:bodyPr>
            <a:normAutofit fontScale="85000" lnSpcReduction="20000"/>
          </a:bodyPr>
          <a:lstStyle/>
          <a:p>
            <a:pPr fontAlgn="base">
              <a:lnSpc>
                <a:spcPct val="150000"/>
              </a:lnSpc>
            </a:pPr>
            <a:r>
              <a:rPr lang="nl-BE" dirty="0"/>
              <a:t>12 - 20 - 30 w echo</a:t>
            </a:r>
          </a:p>
          <a:p>
            <a:pPr lvl="1" fontAlgn="base">
              <a:lnSpc>
                <a:spcPct val="150000"/>
              </a:lnSpc>
            </a:pPr>
            <a:r>
              <a:rPr lang="nl-BE" dirty="0"/>
              <a:t>OPM: bij 30w steeds screening anemie en eventueel behandeling (IV/PO)</a:t>
            </a:r>
          </a:p>
          <a:p>
            <a:pPr fontAlgn="base">
              <a:lnSpc>
                <a:spcPct val="150000"/>
              </a:lnSpc>
            </a:pPr>
            <a:r>
              <a:rPr lang="nl-BE" dirty="0"/>
              <a:t>36w</a:t>
            </a:r>
          </a:p>
          <a:p>
            <a:pPr lvl="1" fontAlgn="base">
              <a:lnSpc>
                <a:spcPct val="150000"/>
              </a:lnSpc>
            </a:pPr>
            <a:r>
              <a:rPr lang="nl-BE" dirty="0"/>
              <a:t>GBS: steeds in het dossier</a:t>
            </a:r>
          </a:p>
          <a:p>
            <a:pPr lvl="1" fontAlgn="base">
              <a:lnSpc>
                <a:spcPct val="150000"/>
              </a:lnSpc>
            </a:pPr>
            <a:r>
              <a:rPr lang="nl-BE" dirty="0"/>
              <a:t>actief bevragen geboortewensen en uitleg bij verloop bevalling door gynaecoloog</a:t>
            </a:r>
          </a:p>
          <a:p>
            <a:pPr lvl="1" fontAlgn="base">
              <a:lnSpc>
                <a:spcPct val="150000"/>
              </a:lnSpc>
            </a:pPr>
            <a:r>
              <a:rPr lang="nl-BE" dirty="0"/>
              <a:t>eventueel </a:t>
            </a:r>
            <a:r>
              <a:rPr lang="nl-BE" dirty="0" err="1"/>
              <a:t>herscreening</a:t>
            </a:r>
            <a:r>
              <a:rPr lang="nl-BE" dirty="0"/>
              <a:t> anemie </a:t>
            </a:r>
            <a:endParaRPr lang="nl-BE" dirty="0" smtClean="0"/>
          </a:p>
          <a:p>
            <a:pPr lvl="1" fontAlgn="base">
              <a:lnSpc>
                <a:spcPct val="150000"/>
              </a:lnSpc>
            </a:pPr>
            <a:r>
              <a:rPr lang="nl-BE" dirty="0" smtClean="0"/>
              <a:t>positie </a:t>
            </a:r>
            <a:r>
              <a:rPr lang="nl-BE" dirty="0"/>
              <a:t>baby en eventueel counseling kering</a:t>
            </a:r>
          </a:p>
          <a:p>
            <a:pPr fontAlgn="base">
              <a:lnSpc>
                <a:spcPct val="150000"/>
              </a:lnSpc>
            </a:pPr>
            <a:r>
              <a:rPr lang="nl-BE" dirty="0"/>
              <a:t>à term</a:t>
            </a:r>
          </a:p>
          <a:p>
            <a:pPr lvl="1" fontAlgn="base">
              <a:lnSpc>
                <a:spcPct val="150000"/>
              </a:lnSpc>
            </a:pPr>
            <a:r>
              <a:rPr lang="nl-BE" dirty="0"/>
              <a:t>+ CTG</a:t>
            </a:r>
          </a:p>
          <a:p>
            <a:pPr lvl="1" fontAlgn="base">
              <a:lnSpc>
                <a:spcPct val="150000"/>
              </a:lnSpc>
            </a:pPr>
            <a:r>
              <a:rPr lang="nl-BE" dirty="0"/>
              <a:t>plan maken voor weken hierna</a:t>
            </a:r>
          </a:p>
          <a:p>
            <a:pPr lvl="2" fontAlgn="base">
              <a:lnSpc>
                <a:spcPct val="150000"/>
              </a:lnSpc>
            </a:pPr>
            <a:r>
              <a:rPr lang="nl-BE" dirty="0"/>
              <a:t>onze houding: in elk geval wachten tot 41w</a:t>
            </a:r>
          </a:p>
          <a:p>
            <a:pPr lvl="2" fontAlgn="base">
              <a:lnSpc>
                <a:spcPct val="150000"/>
              </a:lnSpc>
            </a:pPr>
            <a:r>
              <a:rPr lang="nl-BE" dirty="0" err="1"/>
              <a:t>iol</a:t>
            </a:r>
            <a:r>
              <a:rPr lang="nl-BE" dirty="0"/>
              <a:t> 41w - 41w3/4d, iom </a:t>
            </a:r>
            <a:r>
              <a:rPr lang="nl-BE" dirty="0" err="1"/>
              <a:t>pte</a:t>
            </a:r>
            <a:r>
              <a:rPr lang="nl-BE" dirty="0"/>
              <a:t> en gynaecoloog</a:t>
            </a:r>
          </a:p>
          <a:p>
            <a:pPr lvl="2" fontAlgn="base">
              <a:lnSpc>
                <a:spcPct val="150000"/>
              </a:lnSpc>
            </a:pPr>
            <a:r>
              <a:rPr lang="nl-BE" dirty="0" err="1"/>
              <a:t>iol</a:t>
            </a:r>
            <a:r>
              <a:rPr lang="nl-BE" dirty="0"/>
              <a:t> bij eigen gynaecoloog kan, als het binnen deze marges valt</a:t>
            </a:r>
          </a:p>
          <a:p>
            <a:pPr fontAlgn="base">
              <a:lnSpc>
                <a:spcPct val="150000"/>
              </a:lnSpc>
            </a:pPr>
            <a:r>
              <a:rPr lang="nl-BE" dirty="0"/>
              <a:t>nacontrole</a:t>
            </a:r>
          </a:p>
          <a:p>
            <a:pPr lvl="1" fontAlgn="base">
              <a:lnSpc>
                <a:spcPct val="150000"/>
              </a:lnSpc>
            </a:pPr>
            <a:r>
              <a:rPr lang="nl-BE" dirty="0"/>
              <a:t>PAP</a:t>
            </a:r>
          </a:p>
          <a:p>
            <a:pPr lvl="1" fontAlgn="base">
              <a:lnSpc>
                <a:spcPct val="150000"/>
              </a:lnSpc>
            </a:pPr>
            <a:r>
              <a:rPr lang="nl-BE" dirty="0"/>
              <a:t>bespreking </a:t>
            </a:r>
            <a:r>
              <a:rPr lang="nl-BE" dirty="0" err="1"/>
              <a:t>zws</a:t>
            </a:r>
            <a:r>
              <a:rPr lang="nl-BE" dirty="0"/>
              <a:t> en bevalling en eventuele raadgevingen volgende </a:t>
            </a:r>
            <a:r>
              <a:rPr lang="nl-BE" dirty="0" err="1"/>
              <a:t>zws</a:t>
            </a:r>
            <a:endParaRPr lang="nl-BE" dirty="0"/>
          </a:p>
          <a:p>
            <a:endParaRPr lang="nl-BE" dirty="0"/>
          </a:p>
        </p:txBody>
      </p:sp>
    </p:spTree>
    <p:extLst>
      <p:ext uri="{BB962C8B-B14F-4D97-AF65-F5344CB8AC3E}">
        <p14:creationId xmlns:p14="http://schemas.microsoft.com/office/powerpoint/2010/main" val="23638916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Opvolging in elk geval 1e lijn</a:t>
            </a:r>
          </a:p>
        </p:txBody>
      </p:sp>
      <p:sp>
        <p:nvSpPr>
          <p:cNvPr id="3" name="Tijdelijke aanduiding voor inhoud 2"/>
          <p:cNvSpPr>
            <a:spLocks noGrp="1"/>
          </p:cNvSpPr>
          <p:nvPr>
            <p:ph idx="1"/>
          </p:nvPr>
        </p:nvSpPr>
        <p:spPr/>
        <p:txBody>
          <a:bodyPr>
            <a:normAutofit/>
          </a:bodyPr>
          <a:lstStyle/>
          <a:p>
            <a:pPr fontAlgn="base">
              <a:lnSpc>
                <a:spcPct val="150000"/>
              </a:lnSpc>
            </a:pPr>
            <a:r>
              <a:rPr lang="nl-BE" dirty="0"/>
              <a:t>16w</a:t>
            </a:r>
          </a:p>
          <a:p>
            <a:pPr lvl="1" fontAlgn="base">
              <a:lnSpc>
                <a:spcPct val="150000"/>
              </a:lnSpc>
            </a:pPr>
            <a:r>
              <a:rPr lang="nl-BE" dirty="0"/>
              <a:t>urinecontrole:</a:t>
            </a:r>
          </a:p>
          <a:p>
            <a:pPr lvl="2" fontAlgn="base">
              <a:lnSpc>
                <a:spcPct val="150000"/>
              </a:lnSpc>
            </a:pPr>
            <a:r>
              <a:rPr lang="nl-BE" dirty="0"/>
              <a:t>kweek</a:t>
            </a:r>
          </a:p>
          <a:p>
            <a:pPr lvl="2" fontAlgn="base">
              <a:lnSpc>
                <a:spcPct val="150000"/>
              </a:lnSpc>
            </a:pPr>
            <a:r>
              <a:rPr lang="nl-BE" dirty="0"/>
              <a:t>EKR</a:t>
            </a:r>
          </a:p>
          <a:p>
            <a:pPr lvl="1" fontAlgn="base">
              <a:lnSpc>
                <a:spcPct val="150000"/>
              </a:lnSpc>
            </a:pPr>
            <a:r>
              <a:rPr lang="nl-BE" dirty="0"/>
              <a:t>mentale inschatting: groot voordeel van eerste lijn</a:t>
            </a:r>
          </a:p>
          <a:p>
            <a:pPr lvl="1" fontAlgn="base">
              <a:lnSpc>
                <a:spcPct val="150000"/>
              </a:lnSpc>
            </a:pPr>
            <a:r>
              <a:rPr lang="nl-BE" dirty="0"/>
              <a:t>terugkoppelen via mail </a:t>
            </a:r>
            <a:r>
              <a:rPr lang="nl-BE" u="sng" dirty="0">
                <a:hlinkClick r:id="rId3"/>
              </a:rPr>
              <a:t>gynaecologie@sfz.be</a:t>
            </a:r>
            <a:r>
              <a:rPr lang="nl-BE" dirty="0"/>
              <a:t>, dan naar gynaecoloog, eventueel op MOP etc. </a:t>
            </a:r>
          </a:p>
          <a:p>
            <a:pPr fontAlgn="base">
              <a:lnSpc>
                <a:spcPct val="150000"/>
              </a:lnSpc>
            </a:pPr>
            <a:r>
              <a:rPr lang="nl-BE" dirty="0"/>
              <a:t>33w</a:t>
            </a:r>
          </a:p>
          <a:p>
            <a:pPr lvl="1" fontAlgn="base">
              <a:lnSpc>
                <a:spcPct val="150000"/>
              </a:lnSpc>
            </a:pPr>
            <a:r>
              <a:rPr lang="nl-BE" dirty="0"/>
              <a:t>infoavonden zo nodig</a:t>
            </a:r>
          </a:p>
          <a:p>
            <a:pPr lvl="1" fontAlgn="base">
              <a:lnSpc>
                <a:spcPct val="150000"/>
              </a:lnSpc>
            </a:pPr>
            <a:r>
              <a:rPr lang="nl-BE" dirty="0"/>
              <a:t>bespreking geboortewensen</a:t>
            </a:r>
          </a:p>
          <a:p>
            <a:pPr lvl="1" fontAlgn="base">
              <a:lnSpc>
                <a:spcPct val="150000"/>
              </a:lnSpc>
            </a:pPr>
            <a:r>
              <a:rPr lang="nl-BE" dirty="0"/>
              <a:t>afspraken </a:t>
            </a:r>
            <a:r>
              <a:rPr lang="nl-BE" dirty="0" smtClean="0"/>
              <a:t>kraamtijd</a:t>
            </a:r>
            <a:endParaRPr lang="nl-BE" dirty="0"/>
          </a:p>
        </p:txBody>
      </p:sp>
    </p:spTree>
    <p:extLst>
      <p:ext uri="{BB962C8B-B14F-4D97-AF65-F5344CB8AC3E}">
        <p14:creationId xmlns:p14="http://schemas.microsoft.com/office/powerpoint/2010/main" val="918156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Opvolging: hier OF daar</a:t>
            </a:r>
          </a:p>
        </p:txBody>
      </p:sp>
      <p:sp>
        <p:nvSpPr>
          <p:cNvPr id="3" name="Tijdelijke aanduiding voor inhoud 2"/>
          <p:cNvSpPr>
            <a:spLocks noGrp="1"/>
          </p:cNvSpPr>
          <p:nvPr>
            <p:ph idx="1"/>
          </p:nvPr>
        </p:nvSpPr>
        <p:spPr/>
        <p:txBody>
          <a:bodyPr/>
          <a:lstStyle/>
          <a:p>
            <a:pPr fontAlgn="base">
              <a:lnSpc>
                <a:spcPct val="150000"/>
              </a:lnSpc>
            </a:pPr>
            <a:r>
              <a:rPr lang="nl-BE" dirty="0"/>
              <a:t>24w</a:t>
            </a:r>
          </a:p>
          <a:p>
            <a:pPr fontAlgn="base">
              <a:lnSpc>
                <a:spcPct val="150000"/>
              </a:lnSpc>
            </a:pPr>
            <a:r>
              <a:rPr lang="nl-BE" dirty="0"/>
              <a:t>28w</a:t>
            </a:r>
          </a:p>
          <a:p>
            <a:pPr lvl="1" fontAlgn="base">
              <a:lnSpc>
                <a:spcPct val="150000"/>
              </a:lnSpc>
            </a:pPr>
            <a:r>
              <a:rPr lang="nl-BE" dirty="0"/>
              <a:t>OPM: voor ptn bij de vroedvrouw: Boostrix kan prima bij ons op 30w </a:t>
            </a:r>
          </a:p>
          <a:p>
            <a:pPr lvl="1" fontAlgn="base">
              <a:lnSpc>
                <a:spcPct val="150000"/>
              </a:lnSpc>
            </a:pPr>
            <a:r>
              <a:rPr lang="nl-BE" dirty="0"/>
              <a:t>heden geen systematische Rhogam</a:t>
            </a:r>
          </a:p>
          <a:p>
            <a:pPr fontAlgn="base">
              <a:lnSpc>
                <a:spcPct val="150000"/>
              </a:lnSpc>
            </a:pPr>
            <a:r>
              <a:rPr lang="nl-BE" dirty="0"/>
              <a:t>38w (+39w)</a:t>
            </a:r>
          </a:p>
          <a:p>
            <a:pPr lvl="1" fontAlgn="base">
              <a:lnSpc>
                <a:spcPct val="150000"/>
              </a:lnSpc>
            </a:pPr>
            <a:r>
              <a:rPr lang="nl-BE" dirty="0"/>
              <a:t>39w enkel bij </a:t>
            </a:r>
            <a:r>
              <a:rPr lang="nl-BE" dirty="0" err="1"/>
              <a:t>primi</a:t>
            </a:r>
            <a:endParaRPr lang="nl-BE" dirty="0"/>
          </a:p>
          <a:p>
            <a:pPr lvl="1" fontAlgn="base">
              <a:lnSpc>
                <a:spcPct val="150000"/>
              </a:lnSpc>
            </a:pPr>
            <a:endParaRPr lang="nl-BE" dirty="0"/>
          </a:p>
        </p:txBody>
      </p:sp>
    </p:spTree>
    <p:extLst>
      <p:ext uri="{BB962C8B-B14F-4D97-AF65-F5344CB8AC3E}">
        <p14:creationId xmlns:p14="http://schemas.microsoft.com/office/powerpoint/2010/main" val="26607982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Opvolging hier: wat bieden we?</a:t>
            </a:r>
          </a:p>
        </p:txBody>
      </p:sp>
      <p:sp>
        <p:nvSpPr>
          <p:cNvPr id="3" name="Tijdelijke aanduiding voor inhoud 2"/>
          <p:cNvSpPr>
            <a:spLocks noGrp="1"/>
          </p:cNvSpPr>
          <p:nvPr>
            <p:ph idx="1"/>
          </p:nvPr>
        </p:nvSpPr>
        <p:spPr/>
        <p:txBody>
          <a:bodyPr>
            <a:normAutofit fontScale="92500" lnSpcReduction="10000"/>
          </a:bodyPr>
          <a:lstStyle/>
          <a:p>
            <a:pPr>
              <a:lnSpc>
                <a:spcPct val="150000"/>
              </a:lnSpc>
            </a:pPr>
            <a:r>
              <a:rPr lang="nl-BE" dirty="0"/>
              <a:t>sommigen komen dubbel = echt jammer van onze en jullie tijd</a:t>
            </a:r>
          </a:p>
          <a:p>
            <a:pPr>
              <a:lnSpc>
                <a:spcPct val="150000"/>
              </a:lnSpc>
            </a:pPr>
            <a:r>
              <a:rPr lang="nl-BE" dirty="0"/>
              <a:t>zonde om mensen op 24w te zien en dan te zien dat ze 3d ervoor bij de vroedvrouw hun GCT hebben gehad</a:t>
            </a:r>
          </a:p>
          <a:p>
            <a:pPr>
              <a:lnSpc>
                <a:spcPct val="150000"/>
              </a:lnSpc>
            </a:pPr>
            <a:endParaRPr lang="nl-BE" dirty="0"/>
          </a:p>
          <a:p>
            <a:pPr>
              <a:lnSpc>
                <a:spcPct val="150000"/>
              </a:lnSpc>
            </a:pPr>
            <a:r>
              <a:rPr lang="nl-BE" dirty="0"/>
              <a:t>24w = routine controle + GCT + attesten kraamgeld/erkenning</a:t>
            </a:r>
          </a:p>
          <a:p>
            <a:pPr lvl="1" fontAlgn="base">
              <a:lnSpc>
                <a:spcPct val="150000"/>
              </a:lnSpc>
            </a:pPr>
            <a:r>
              <a:rPr lang="nl-BE" dirty="0"/>
              <a:t>geen echo, als ze bij ons komen, kijken we snel het gewicht na met echo, maar we rekenen hiervoor niets aan, geen uitgebreide screening</a:t>
            </a:r>
          </a:p>
          <a:p>
            <a:pPr fontAlgn="base">
              <a:lnSpc>
                <a:spcPct val="150000"/>
              </a:lnSpc>
            </a:pPr>
            <a:r>
              <a:rPr lang="nl-BE" dirty="0"/>
              <a:t>28w: vroedvrouw raadpleging</a:t>
            </a:r>
          </a:p>
          <a:p>
            <a:pPr lvl="1" fontAlgn="base">
              <a:lnSpc>
                <a:spcPct val="150000"/>
              </a:lnSpc>
            </a:pPr>
            <a:r>
              <a:rPr lang="nl-BE" dirty="0"/>
              <a:t>Kindsbewegingen, klachten, vragen en </a:t>
            </a:r>
            <a:r>
              <a:rPr lang="nl-BE" dirty="0" smtClean="0"/>
              <a:t>bezorgdheden, kinkhoest vaccinatie</a:t>
            </a:r>
          </a:p>
          <a:p>
            <a:pPr lvl="1" fontAlgn="base">
              <a:lnSpc>
                <a:spcPct val="150000"/>
              </a:lnSpc>
            </a:pPr>
            <a:r>
              <a:rPr lang="nl-BE" dirty="0" smtClean="0"/>
              <a:t>Opnamedossier doornemen: info over partus</a:t>
            </a:r>
            <a:endParaRPr lang="nl-BE" dirty="0"/>
          </a:p>
          <a:p>
            <a:pPr lvl="1" fontAlgn="base">
              <a:lnSpc>
                <a:spcPct val="150000"/>
              </a:lnSpc>
            </a:pPr>
            <a:r>
              <a:rPr lang="nl-BE" dirty="0"/>
              <a:t>Fundushoogte, doptone, bloeddruk en gewicht</a:t>
            </a:r>
          </a:p>
          <a:p>
            <a:pPr fontAlgn="base">
              <a:lnSpc>
                <a:spcPct val="150000"/>
              </a:lnSpc>
            </a:pPr>
            <a:r>
              <a:rPr lang="nl-BE" dirty="0"/>
              <a:t>38/39w: vroedvrouw raadpleging</a:t>
            </a:r>
          </a:p>
          <a:p>
            <a:pPr lvl="1" fontAlgn="base">
              <a:lnSpc>
                <a:spcPct val="150000"/>
              </a:lnSpc>
            </a:pPr>
            <a:r>
              <a:rPr lang="nl-BE" dirty="0"/>
              <a:t>Kindsbewegingen, klachten, voorbereiding naar bevalling toe, …</a:t>
            </a:r>
          </a:p>
          <a:p>
            <a:pPr lvl="1" fontAlgn="base">
              <a:lnSpc>
                <a:spcPct val="150000"/>
              </a:lnSpc>
            </a:pPr>
            <a:r>
              <a:rPr lang="nl-BE" dirty="0"/>
              <a:t>Fundushoogte, doptone, bloeddruk en gewicht</a:t>
            </a:r>
          </a:p>
          <a:p>
            <a:endParaRPr lang="nl-BE" dirty="0"/>
          </a:p>
        </p:txBody>
      </p:sp>
    </p:spTree>
    <p:extLst>
      <p:ext uri="{BB962C8B-B14F-4D97-AF65-F5344CB8AC3E}">
        <p14:creationId xmlns:p14="http://schemas.microsoft.com/office/powerpoint/2010/main" val="10107761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Informatie en ondersteuning</a:t>
            </a:r>
          </a:p>
        </p:txBody>
      </p:sp>
      <p:sp>
        <p:nvSpPr>
          <p:cNvPr id="3" name="Tijdelijke aanduiding voor inhoud 2"/>
          <p:cNvSpPr>
            <a:spLocks noGrp="1"/>
          </p:cNvSpPr>
          <p:nvPr>
            <p:ph idx="1"/>
          </p:nvPr>
        </p:nvSpPr>
        <p:spPr>
          <a:xfrm>
            <a:off x="457200" y="1600201"/>
            <a:ext cx="8229600" cy="5040629"/>
          </a:xfrm>
        </p:spPr>
        <p:txBody>
          <a:bodyPr>
            <a:normAutofit fontScale="92500"/>
          </a:bodyPr>
          <a:lstStyle/>
          <a:p>
            <a:pPr fontAlgn="base">
              <a:lnSpc>
                <a:spcPct val="170000"/>
              </a:lnSpc>
            </a:pPr>
            <a:r>
              <a:rPr lang="nl-BE" dirty="0"/>
              <a:t>Infoavonden: 2 avonden + partner</a:t>
            </a:r>
          </a:p>
          <a:p>
            <a:pPr lvl="1" fontAlgn="base">
              <a:lnSpc>
                <a:spcPct val="170000"/>
              </a:lnSpc>
            </a:pPr>
            <a:r>
              <a:rPr lang="nl-BE" dirty="0"/>
              <a:t>Avond 1</a:t>
            </a:r>
          </a:p>
          <a:p>
            <a:pPr lvl="2" fontAlgn="base">
              <a:lnSpc>
                <a:spcPct val="170000"/>
              </a:lnSpc>
            </a:pPr>
            <a:r>
              <a:rPr lang="nl-BE" dirty="0"/>
              <a:t>Zwangerschap</a:t>
            </a:r>
          </a:p>
          <a:p>
            <a:pPr lvl="2" fontAlgn="base">
              <a:lnSpc>
                <a:spcPct val="170000"/>
              </a:lnSpc>
            </a:pPr>
            <a:r>
              <a:rPr lang="nl-BE" dirty="0"/>
              <a:t>Arbeid en bevalling</a:t>
            </a:r>
          </a:p>
          <a:p>
            <a:pPr lvl="2" fontAlgn="base">
              <a:lnSpc>
                <a:spcPct val="170000"/>
              </a:lnSpc>
            </a:pPr>
            <a:r>
              <a:rPr lang="nl-BE" dirty="0"/>
              <a:t>Pijnbestrijding</a:t>
            </a:r>
          </a:p>
          <a:p>
            <a:pPr lvl="2" fontAlgn="base">
              <a:lnSpc>
                <a:spcPct val="170000"/>
              </a:lnSpc>
            </a:pPr>
            <a:r>
              <a:rPr lang="nl-BE" dirty="0"/>
              <a:t>Rondleiding</a:t>
            </a:r>
          </a:p>
          <a:p>
            <a:pPr lvl="1" fontAlgn="base">
              <a:lnSpc>
                <a:spcPct val="170000"/>
              </a:lnSpc>
            </a:pPr>
            <a:r>
              <a:rPr lang="nl-BE" dirty="0"/>
              <a:t>Avond 2</a:t>
            </a:r>
          </a:p>
          <a:p>
            <a:pPr lvl="2" fontAlgn="base">
              <a:lnSpc>
                <a:spcPct val="170000"/>
              </a:lnSpc>
            </a:pPr>
            <a:r>
              <a:rPr lang="nl-BE" dirty="0"/>
              <a:t>Alarmtekens in de zwangerschap</a:t>
            </a:r>
          </a:p>
          <a:p>
            <a:pPr lvl="2" fontAlgn="base">
              <a:lnSpc>
                <a:spcPct val="170000"/>
              </a:lnSpc>
            </a:pPr>
            <a:r>
              <a:rPr lang="nl-BE" dirty="0"/>
              <a:t>Sectio/inductie</a:t>
            </a:r>
          </a:p>
          <a:p>
            <a:pPr lvl="2" fontAlgn="base">
              <a:lnSpc>
                <a:spcPct val="170000"/>
              </a:lnSpc>
            </a:pPr>
            <a:r>
              <a:rPr lang="nl-BE" dirty="0"/>
              <a:t>Prematurenafdeling</a:t>
            </a:r>
          </a:p>
          <a:p>
            <a:pPr lvl="2" fontAlgn="base">
              <a:lnSpc>
                <a:spcPct val="170000"/>
              </a:lnSpc>
            </a:pPr>
            <a:r>
              <a:rPr lang="nl-BE" dirty="0"/>
              <a:t>Kraamafdeling</a:t>
            </a:r>
          </a:p>
          <a:p>
            <a:pPr lvl="2" fontAlgn="base">
              <a:lnSpc>
                <a:spcPct val="170000"/>
              </a:lnSpc>
            </a:pPr>
            <a:r>
              <a:rPr lang="nl-BE" dirty="0"/>
              <a:t>Sociale aspecten</a:t>
            </a:r>
          </a:p>
          <a:p>
            <a:pPr lvl="2" fontAlgn="base">
              <a:lnSpc>
                <a:spcPct val="170000"/>
              </a:lnSpc>
            </a:pPr>
            <a:r>
              <a:rPr lang="nl-BE" dirty="0"/>
              <a:t>Borstvoeding of flesvoeding</a:t>
            </a:r>
          </a:p>
        </p:txBody>
      </p:sp>
      <p:pic>
        <p:nvPicPr>
          <p:cNvPr id="6" name="Picture 5" descr="A pregnant person with flowers and leaves&#10;&#10;Description automatically generated">
            <a:extLst>
              <a:ext uri="{FF2B5EF4-FFF2-40B4-BE49-F238E27FC236}">
                <a16:creationId xmlns:a16="http://schemas.microsoft.com/office/drawing/2014/main" id="{47546A20-4983-0603-1653-495BDFBED0B3}"/>
              </a:ext>
            </a:extLst>
          </p:cNvPr>
          <p:cNvPicPr>
            <a:picLocks noChangeAspect="1"/>
          </p:cNvPicPr>
          <p:nvPr/>
        </p:nvPicPr>
        <p:blipFill>
          <a:blip r:embed="rId3"/>
          <a:srcRect t="3711" r="39453" b="3907"/>
          <a:stretch/>
        </p:blipFill>
        <p:spPr>
          <a:xfrm>
            <a:off x="5422900" y="1679734"/>
            <a:ext cx="3022600" cy="4881561"/>
          </a:xfrm>
          <a:prstGeom prst="rect">
            <a:avLst/>
          </a:prstGeom>
        </p:spPr>
      </p:pic>
      <p:sp>
        <p:nvSpPr>
          <p:cNvPr id="7" name="TextBox 6">
            <a:extLst>
              <a:ext uri="{FF2B5EF4-FFF2-40B4-BE49-F238E27FC236}">
                <a16:creationId xmlns:a16="http://schemas.microsoft.com/office/drawing/2014/main" id="{9843CD80-30BD-6454-8317-78D83E4F82E2}"/>
              </a:ext>
            </a:extLst>
          </p:cNvPr>
          <p:cNvSpPr txBox="1"/>
          <p:nvPr/>
        </p:nvSpPr>
        <p:spPr>
          <a:xfrm>
            <a:off x="1282700" y="3005139"/>
            <a:ext cx="8013700" cy="1723549"/>
          </a:xfrm>
          <a:prstGeom prst="rect">
            <a:avLst/>
          </a:prstGeom>
          <a:noFill/>
        </p:spPr>
        <p:txBody>
          <a:bodyPr wrap="square" rtlCol="0">
            <a:spAutoFit/>
          </a:bodyPr>
          <a:lstStyle/>
          <a:p>
            <a:r>
              <a:rPr lang="nl-BE" sz="4400" b="1" dirty="0"/>
              <a:t>De inhoud van de infoavonden wordt heden bijgewerkt. </a:t>
            </a:r>
          </a:p>
          <a:p>
            <a:endParaRPr lang="en-BE" dirty="0"/>
          </a:p>
        </p:txBody>
      </p:sp>
    </p:spTree>
    <p:extLst>
      <p:ext uri="{BB962C8B-B14F-4D97-AF65-F5344CB8AC3E}">
        <p14:creationId xmlns:p14="http://schemas.microsoft.com/office/powerpoint/2010/main" val="3535836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Kiné-traject met Kathy Dupont</a:t>
            </a:r>
          </a:p>
        </p:txBody>
      </p:sp>
      <p:sp>
        <p:nvSpPr>
          <p:cNvPr id="3" name="Tijdelijke aanduiding voor inhoud 2"/>
          <p:cNvSpPr>
            <a:spLocks noGrp="1"/>
          </p:cNvSpPr>
          <p:nvPr>
            <p:ph idx="1"/>
          </p:nvPr>
        </p:nvSpPr>
        <p:spPr/>
        <p:txBody>
          <a:bodyPr/>
          <a:lstStyle/>
          <a:p>
            <a:pPr fontAlgn="base">
              <a:lnSpc>
                <a:spcPct val="170000"/>
              </a:lnSpc>
            </a:pPr>
            <a:r>
              <a:rPr lang="nl-BE" dirty="0"/>
              <a:t>Kiné-traject: </a:t>
            </a:r>
          </a:p>
          <a:p>
            <a:pPr lvl="1" fontAlgn="base">
              <a:lnSpc>
                <a:spcPct val="170000"/>
              </a:lnSpc>
            </a:pPr>
            <a:r>
              <a:rPr lang="nl-BE" dirty="0"/>
              <a:t>doel: tools om met vertrouwen naar de bevalling toe te leven</a:t>
            </a:r>
          </a:p>
          <a:p>
            <a:pPr lvl="1" fontAlgn="base">
              <a:lnSpc>
                <a:spcPct val="170000"/>
              </a:lnSpc>
            </a:pPr>
            <a:r>
              <a:rPr lang="nl-BE" dirty="0"/>
              <a:t>3 sessies, kan met partner</a:t>
            </a:r>
          </a:p>
          <a:p>
            <a:pPr lvl="1" fontAlgn="base">
              <a:lnSpc>
                <a:spcPct val="170000"/>
              </a:lnSpc>
            </a:pPr>
            <a:r>
              <a:rPr lang="nl-BE" dirty="0"/>
              <a:t>onderwerpen: 	</a:t>
            </a:r>
          </a:p>
          <a:p>
            <a:pPr lvl="2" fontAlgn="base">
              <a:lnSpc>
                <a:spcPct val="170000"/>
              </a:lnSpc>
            </a:pPr>
            <a:r>
              <a:rPr lang="nl-BE" dirty="0"/>
              <a:t>tips rond ongemakken, oefenen van bekkenbodemspieren, ademhalingsoefeningen</a:t>
            </a:r>
          </a:p>
          <a:p>
            <a:pPr lvl="2" fontAlgn="base">
              <a:lnSpc>
                <a:spcPct val="170000"/>
              </a:lnSpc>
            </a:pPr>
            <a:r>
              <a:rPr lang="nl-BE" dirty="0"/>
              <a:t>arbeidshoudingen, ontspannings-en massagetechnieken</a:t>
            </a:r>
          </a:p>
          <a:p>
            <a:pPr lvl="2" fontAlgn="base">
              <a:lnSpc>
                <a:spcPct val="170000"/>
              </a:lnSpc>
            </a:pPr>
            <a:r>
              <a:rPr lang="nl-BE" dirty="0"/>
              <a:t>perstechnieken</a:t>
            </a:r>
          </a:p>
          <a:p>
            <a:pPr lvl="2" fontAlgn="base">
              <a:lnSpc>
                <a:spcPct val="170000"/>
              </a:lnSpc>
            </a:pPr>
            <a:r>
              <a:rPr lang="nl-BE" dirty="0"/>
              <a:t>postnataal herstel</a:t>
            </a:r>
          </a:p>
          <a:p>
            <a:pPr lvl="2" fontAlgn="base">
              <a:lnSpc>
                <a:spcPct val="170000"/>
              </a:lnSpc>
            </a:pPr>
            <a:r>
              <a:rPr lang="nl-BE" dirty="0"/>
              <a:t>motorische ontwikkeling baby en stimulatie baby</a:t>
            </a:r>
          </a:p>
          <a:p>
            <a:endParaRPr lang="nl-BE" dirty="0"/>
          </a:p>
        </p:txBody>
      </p:sp>
      <p:pic>
        <p:nvPicPr>
          <p:cNvPr id="5" name="Afbeelding 4"/>
          <p:cNvPicPr>
            <a:picLocks noChangeAspect="1"/>
          </p:cNvPicPr>
          <p:nvPr/>
        </p:nvPicPr>
        <p:blipFill>
          <a:blip r:embed="rId2"/>
          <a:stretch>
            <a:fillRect/>
          </a:stretch>
        </p:blipFill>
        <p:spPr>
          <a:xfrm>
            <a:off x="5598300" y="4314781"/>
            <a:ext cx="1970097" cy="2299724"/>
          </a:xfrm>
          <a:prstGeom prst="rect">
            <a:avLst/>
          </a:prstGeom>
        </p:spPr>
      </p:pic>
      <p:pic>
        <p:nvPicPr>
          <p:cNvPr id="6" name="Afbeelding 5"/>
          <p:cNvPicPr>
            <a:picLocks noChangeAspect="1"/>
          </p:cNvPicPr>
          <p:nvPr/>
        </p:nvPicPr>
        <p:blipFill>
          <a:blip r:embed="rId3"/>
          <a:stretch>
            <a:fillRect/>
          </a:stretch>
        </p:blipFill>
        <p:spPr>
          <a:xfrm>
            <a:off x="7703609" y="4314782"/>
            <a:ext cx="1257903" cy="2268579"/>
          </a:xfrm>
          <a:prstGeom prst="rect">
            <a:avLst/>
          </a:prstGeom>
        </p:spPr>
      </p:pic>
      <p:pic>
        <p:nvPicPr>
          <p:cNvPr id="7" name="Afbeelding 6"/>
          <p:cNvPicPr>
            <a:picLocks noChangeAspect="1"/>
          </p:cNvPicPr>
          <p:nvPr/>
        </p:nvPicPr>
        <p:blipFill>
          <a:blip r:embed="rId4"/>
          <a:stretch>
            <a:fillRect/>
          </a:stretch>
        </p:blipFill>
        <p:spPr>
          <a:xfrm>
            <a:off x="6991643" y="274639"/>
            <a:ext cx="1830370" cy="1946910"/>
          </a:xfrm>
          <a:prstGeom prst="rect">
            <a:avLst/>
          </a:prstGeom>
        </p:spPr>
      </p:pic>
    </p:spTree>
    <p:extLst>
      <p:ext uri="{BB962C8B-B14F-4D97-AF65-F5344CB8AC3E}">
        <p14:creationId xmlns:p14="http://schemas.microsoft.com/office/powerpoint/2010/main" val="5806992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Rondleiding (zonder infoavond)</a:t>
            </a:r>
          </a:p>
        </p:txBody>
      </p:sp>
      <p:sp>
        <p:nvSpPr>
          <p:cNvPr id="3" name="Tijdelijke aanduiding voor inhoud 2"/>
          <p:cNvSpPr>
            <a:spLocks noGrp="1"/>
          </p:cNvSpPr>
          <p:nvPr>
            <p:ph idx="1"/>
          </p:nvPr>
        </p:nvSpPr>
        <p:spPr/>
        <p:txBody>
          <a:bodyPr/>
          <a:lstStyle/>
          <a:p>
            <a:pPr lvl="1" fontAlgn="base">
              <a:lnSpc>
                <a:spcPct val="170000"/>
              </a:lnSpc>
            </a:pPr>
            <a:r>
              <a:rPr lang="nl-BE" dirty="0" err="1"/>
              <a:t>ikv</a:t>
            </a:r>
            <a:r>
              <a:rPr lang="nl-BE" dirty="0"/>
              <a:t> nieuw verloskwartier </a:t>
            </a:r>
          </a:p>
          <a:p>
            <a:pPr lvl="1" fontAlgn="base">
              <a:lnSpc>
                <a:spcPct val="170000"/>
              </a:lnSpc>
            </a:pPr>
            <a:r>
              <a:rPr lang="nl-BE" dirty="0"/>
              <a:t>voor mensen die die graag willen zien zonder infoavond </a:t>
            </a:r>
          </a:p>
          <a:p>
            <a:pPr lvl="1" fontAlgn="base">
              <a:lnSpc>
                <a:spcPct val="170000"/>
              </a:lnSpc>
            </a:pPr>
            <a:r>
              <a:rPr lang="nl-BE" dirty="0"/>
              <a:t>of voor mensen die elders info kregen (vb. bij vroedvrouw)</a:t>
            </a:r>
          </a:p>
          <a:p>
            <a:pPr lvl="1" fontAlgn="base">
              <a:lnSpc>
                <a:spcPct val="170000"/>
              </a:lnSpc>
            </a:pPr>
            <a:endParaRPr lang="nl-BE" dirty="0"/>
          </a:p>
          <a:p>
            <a:pPr lvl="1" fontAlgn="base">
              <a:lnSpc>
                <a:spcPct val="170000"/>
              </a:lnSpc>
            </a:pPr>
            <a:endParaRPr lang="nl-BE" dirty="0"/>
          </a:p>
          <a:p>
            <a:pPr marL="0" indent="0">
              <a:lnSpc>
                <a:spcPct val="170000"/>
              </a:lnSpc>
              <a:buNone/>
            </a:pPr>
            <a:r>
              <a:rPr lang="nl-BE" dirty="0"/>
              <a:t>Alles los te boeken, los van andere afspraken en via mail </a:t>
            </a:r>
            <a:r>
              <a:rPr lang="nl-BE" u="sng" dirty="0">
                <a:hlinkClick r:id="rId2"/>
              </a:rPr>
              <a:t>vroedvrouw@sfz.be</a:t>
            </a:r>
            <a:r>
              <a:rPr lang="nl-BE" dirty="0"/>
              <a:t> of 011/715310</a:t>
            </a:r>
          </a:p>
          <a:p>
            <a:pPr marL="0" indent="0">
              <a:lnSpc>
                <a:spcPct val="170000"/>
              </a:lnSpc>
              <a:buNone/>
            </a:pPr>
            <a:r>
              <a:rPr lang="nl-BE" dirty="0"/>
              <a:t>Ook hier: toekomst = online via website</a:t>
            </a:r>
          </a:p>
          <a:p>
            <a:endParaRPr lang="nl-BE" dirty="0"/>
          </a:p>
        </p:txBody>
      </p:sp>
      <p:pic>
        <p:nvPicPr>
          <p:cNvPr id="4" name="Picture 2" descr="Stockvector Tour guide Icon | Adobe Stock">
            <a:extLst>
              <a:ext uri="{FF2B5EF4-FFF2-40B4-BE49-F238E27FC236}">
                <a16:creationId xmlns:a16="http://schemas.microsoft.com/office/drawing/2014/main" id="{15931F75-0E98-7422-92AF-F4D57E7EF4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8448" y="714375"/>
            <a:ext cx="1771651" cy="1771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66259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a:t>Wat mag je van ons verwachten bij de bevalling?  Waar willen wij voor staan?</a:t>
            </a:r>
          </a:p>
        </p:txBody>
      </p:sp>
      <p:sp>
        <p:nvSpPr>
          <p:cNvPr id="3" name="Tijdelijke aanduiding voor inhoud 2"/>
          <p:cNvSpPr>
            <a:spLocks noGrp="1"/>
          </p:cNvSpPr>
          <p:nvPr>
            <p:ph idx="1"/>
          </p:nvPr>
        </p:nvSpPr>
        <p:spPr/>
        <p:txBody>
          <a:bodyPr/>
          <a:lstStyle/>
          <a:p>
            <a:pPr fontAlgn="base">
              <a:lnSpc>
                <a:spcPct val="150000"/>
              </a:lnSpc>
            </a:pPr>
            <a:r>
              <a:rPr lang="nl-BE" dirty="0"/>
              <a:t>veilige bevalling voor moeder en kind</a:t>
            </a:r>
          </a:p>
          <a:p>
            <a:pPr fontAlgn="base">
              <a:lnSpc>
                <a:spcPct val="150000"/>
              </a:lnSpc>
            </a:pPr>
            <a:r>
              <a:rPr lang="nl-BE" dirty="0"/>
              <a:t>betrokken ouders</a:t>
            </a:r>
          </a:p>
          <a:p>
            <a:pPr fontAlgn="base">
              <a:lnSpc>
                <a:spcPct val="150000"/>
              </a:lnSpc>
            </a:pPr>
            <a:r>
              <a:rPr lang="nl-BE" dirty="0"/>
              <a:t>aandacht voor wensen van ouders</a:t>
            </a:r>
          </a:p>
          <a:p>
            <a:pPr fontAlgn="base">
              <a:lnSpc>
                <a:spcPct val="150000"/>
              </a:lnSpc>
            </a:pPr>
            <a:r>
              <a:rPr lang="nl-BE" dirty="0"/>
              <a:t>nuchtere medische blik van ons</a:t>
            </a:r>
          </a:p>
          <a:p>
            <a:pPr fontAlgn="base">
              <a:lnSpc>
                <a:spcPct val="150000"/>
              </a:lnSpc>
            </a:pPr>
            <a:r>
              <a:rPr lang="nl-BE" dirty="0"/>
              <a:t>warme, geruststellende omgeving</a:t>
            </a:r>
          </a:p>
          <a:p>
            <a:pPr fontAlgn="base">
              <a:lnSpc>
                <a:spcPct val="150000"/>
              </a:lnSpc>
            </a:pPr>
            <a:r>
              <a:rPr lang="nl-BE" dirty="0"/>
              <a:t>veel communicatie</a:t>
            </a:r>
          </a:p>
        </p:txBody>
      </p:sp>
      <p:pic>
        <p:nvPicPr>
          <p:cNvPr id="4" name="Picture 3">
            <a:extLst>
              <a:ext uri="{FF2B5EF4-FFF2-40B4-BE49-F238E27FC236}">
                <a16:creationId xmlns:a16="http://schemas.microsoft.com/office/drawing/2014/main" id="{D85190F0-EA34-99B1-9F74-583B6BAC5E80}"/>
              </a:ext>
            </a:extLst>
          </p:cNvPr>
          <p:cNvPicPr>
            <a:picLocks noChangeAspect="1"/>
          </p:cNvPicPr>
          <p:nvPr/>
        </p:nvPicPr>
        <p:blipFill>
          <a:blip r:embed="rId3"/>
          <a:stretch>
            <a:fillRect/>
          </a:stretch>
        </p:blipFill>
        <p:spPr>
          <a:xfrm>
            <a:off x="5669280" y="3611880"/>
            <a:ext cx="3169920" cy="3169920"/>
          </a:xfrm>
          <a:prstGeom prst="rect">
            <a:avLst/>
          </a:prstGeom>
        </p:spPr>
      </p:pic>
    </p:spTree>
    <p:extLst>
      <p:ext uri="{BB962C8B-B14F-4D97-AF65-F5344CB8AC3E}">
        <p14:creationId xmlns:p14="http://schemas.microsoft.com/office/powerpoint/2010/main" val="8006291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Hoe proberen we dat te verkrijgen?</a:t>
            </a:r>
          </a:p>
        </p:txBody>
      </p:sp>
      <p:sp>
        <p:nvSpPr>
          <p:cNvPr id="3" name="Tijdelijke aanduiding voor inhoud 2"/>
          <p:cNvSpPr>
            <a:spLocks noGrp="1"/>
          </p:cNvSpPr>
          <p:nvPr>
            <p:ph idx="1"/>
          </p:nvPr>
        </p:nvSpPr>
        <p:spPr/>
        <p:txBody>
          <a:bodyPr/>
          <a:lstStyle/>
          <a:p>
            <a:pPr fontAlgn="base">
              <a:lnSpc>
                <a:spcPct val="150000"/>
              </a:lnSpc>
            </a:pPr>
            <a:r>
              <a:rPr lang="nl-BE" dirty="0"/>
              <a:t>actieve bevraging van de wensen en zorgen op 36w</a:t>
            </a:r>
          </a:p>
          <a:p>
            <a:pPr lvl="1" fontAlgn="base">
              <a:lnSpc>
                <a:spcPct val="150000"/>
              </a:lnSpc>
            </a:pPr>
            <a:r>
              <a:rPr lang="nl-BE" dirty="0"/>
              <a:t>Ideaal moment gezien na voorbespreking bij eigen vroedvrouw </a:t>
            </a:r>
          </a:p>
          <a:p>
            <a:pPr fontAlgn="base">
              <a:lnSpc>
                <a:spcPct val="150000"/>
              </a:lnSpc>
            </a:pPr>
            <a:r>
              <a:rPr lang="nl-BE" dirty="0"/>
              <a:t>nota van belangrijke dingen op voorblad elektronisch dossier</a:t>
            </a:r>
          </a:p>
          <a:p>
            <a:pPr fontAlgn="base">
              <a:lnSpc>
                <a:spcPct val="150000"/>
              </a:lnSpc>
            </a:pPr>
            <a:r>
              <a:rPr lang="nl-BE" dirty="0"/>
              <a:t>uitgebreid plan </a:t>
            </a:r>
            <a:r>
              <a:rPr lang="nl-BE" dirty="0" err="1"/>
              <a:t>ingescand</a:t>
            </a:r>
            <a:r>
              <a:rPr lang="nl-BE" dirty="0"/>
              <a:t> en in boekje</a:t>
            </a:r>
          </a:p>
          <a:p>
            <a:pPr fontAlgn="base">
              <a:lnSpc>
                <a:spcPct val="150000"/>
              </a:lnSpc>
            </a:pPr>
            <a:r>
              <a:rPr lang="nl-BE" dirty="0"/>
              <a:t>open houding</a:t>
            </a:r>
          </a:p>
          <a:p>
            <a:pPr fontAlgn="base">
              <a:lnSpc>
                <a:spcPct val="150000"/>
              </a:lnSpc>
            </a:pPr>
            <a:r>
              <a:rPr lang="nl-BE" dirty="0"/>
              <a:t>quasi één-op-één contact in de verloskamer</a:t>
            </a:r>
          </a:p>
          <a:p>
            <a:pPr fontAlgn="base">
              <a:lnSpc>
                <a:spcPct val="150000"/>
              </a:lnSpc>
            </a:pPr>
            <a:r>
              <a:rPr lang="nl-BE" dirty="0"/>
              <a:t>flexibel en eerder klein team: vroedvrouw op materniteit = op </a:t>
            </a:r>
            <a:r>
              <a:rPr lang="nl-BE" dirty="0" err="1"/>
              <a:t>vk</a:t>
            </a:r>
            <a:r>
              <a:rPr lang="nl-BE" dirty="0"/>
              <a:t> = op raadpleging = op intake…: cirkel rond. </a:t>
            </a:r>
          </a:p>
          <a:p>
            <a:pPr fontAlgn="base">
              <a:lnSpc>
                <a:spcPct val="150000"/>
              </a:lnSpc>
            </a:pPr>
            <a:r>
              <a:rPr lang="nl-BE" dirty="0"/>
              <a:t>gynaecoloog beschikbaar voor bevalling</a:t>
            </a:r>
          </a:p>
          <a:p>
            <a:endParaRPr lang="nl-BE" dirty="0"/>
          </a:p>
        </p:txBody>
      </p:sp>
    </p:spTree>
    <p:extLst>
      <p:ext uri="{BB962C8B-B14F-4D97-AF65-F5344CB8AC3E}">
        <p14:creationId xmlns:p14="http://schemas.microsoft.com/office/powerpoint/2010/main" val="17324703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Hoe zit dat eigenlijk met die gynaecologen?</a:t>
            </a:r>
          </a:p>
        </p:txBody>
      </p:sp>
      <p:sp>
        <p:nvSpPr>
          <p:cNvPr id="3" name="Tijdelijke aanduiding voor inhoud 2"/>
          <p:cNvSpPr>
            <a:spLocks noGrp="1"/>
          </p:cNvSpPr>
          <p:nvPr>
            <p:ph idx="1"/>
          </p:nvPr>
        </p:nvSpPr>
        <p:spPr/>
        <p:txBody>
          <a:bodyPr/>
          <a:lstStyle/>
          <a:p>
            <a:pPr fontAlgn="base">
              <a:lnSpc>
                <a:spcPct val="150000"/>
              </a:lnSpc>
            </a:pPr>
            <a:r>
              <a:rPr lang="nl-BE" dirty="0"/>
              <a:t>strikt wachtsysteem</a:t>
            </a:r>
          </a:p>
          <a:p>
            <a:pPr lvl="1" fontAlgn="base">
              <a:lnSpc>
                <a:spcPct val="150000"/>
              </a:lnSpc>
            </a:pPr>
            <a:r>
              <a:rPr lang="nl-BE" dirty="0"/>
              <a:t>= gynaecoloog die van wacht is, doet alle bevallingen van die dag</a:t>
            </a:r>
          </a:p>
          <a:p>
            <a:pPr lvl="2" fontAlgn="base">
              <a:lnSpc>
                <a:spcPct val="150000"/>
              </a:lnSpc>
            </a:pPr>
            <a:r>
              <a:rPr lang="nl-BE" dirty="0"/>
              <a:t>vaak niet de eigen gynaecoloog, ook al is die “in huis”</a:t>
            </a:r>
          </a:p>
          <a:p>
            <a:pPr lvl="2" fontAlgn="base">
              <a:lnSpc>
                <a:spcPct val="150000"/>
              </a:lnSpc>
            </a:pPr>
            <a:r>
              <a:rPr lang="nl-BE" dirty="0"/>
              <a:t>Er is dus altijd een gynaecoloog die beschikbaar is om de arbeid goed op te volgen, dingen te bespreken en </a:t>
            </a:r>
            <a:r>
              <a:rPr lang="nl-BE" b="1" dirty="0"/>
              <a:t>tijd heeft voor de bevalling</a:t>
            </a:r>
          </a:p>
          <a:p>
            <a:pPr lvl="2" fontAlgn="base">
              <a:lnSpc>
                <a:spcPct val="150000"/>
              </a:lnSpc>
            </a:pPr>
            <a:r>
              <a:rPr lang="nl-BE" dirty="0"/>
              <a:t>Concreet </a:t>
            </a:r>
          </a:p>
          <a:p>
            <a:pPr lvl="2" fontAlgn="base">
              <a:lnSpc>
                <a:spcPct val="150000"/>
              </a:lnSpc>
            </a:pPr>
            <a:endParaRPr lang="nl-BE" b="1" dirty="0"/>
          </a:p>
          <a:p>
            <a:pPr fontAlgn="base">
              <a:lnSpc>
                <a:spcPct val="150000"/>
              </a:lnSpc>
            </a:pPr>
            <a:r>
              <a:rPr lang="nl-BE" dirty="0"/>
              <a:t>op de MAT: eigen gynaecoloog (tenzij afwezig)</a:t>
            </a:r>
          </a:p>
          <a:p>
            <a:endParaRPr lang="nl-BE" dirty="0"/>
          </a:p>
        </p:txBody>
      </p:sp>
      <p:pic>
        <p:nvPicPr>
          <p:cNvPr id="5122" name="Picture 2" descr="dr Beckers">
            <a:extLst>
              <a:ext uri="{FF2B5EF4-FFF2-40B4-BE49-F238E27FC236}">
                <a16:creationId xmlns:a16="http://schemas.microsoft.com/office/drawing/2014/main" id="{4B1597C9-FC8C-3B3F-BD9C-9F13FABD19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917" y="5801915"/>
            <a:ext cx="1020961" cy="952897"/>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dr Janssen">
            <a:extLst>
              <a:ext uri="{FF2B5EF4-FFF2-40B4-BE49-F238E27FC236}">
                <a16:creationId xmlns:a16="http://schemas.microsoft.com/office/drawing/2014/main" id="{A9072CBB-63FD-05A5-629E-E9479495D6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151" y="5801915"/>
            <a:ext cx="1020961" cy="952897"/>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dr Maeseele">
            <a:extLst>
              <a:ext uri="{FF2B5EF4-FFF2-40B4-BE49-F238E27FC236}">
                <a16:creationId xmlns:a16="http://schemas.microsoft.com/office/drawing/2014/main" id="{41CC6803-6F19-361C-4F54-C04B759776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56907" y="5801915"/>
            <a:ext cx="1020962" cy="952898"/>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dr Raus">
            <a:extLst>
              <a:ext uri="{FF2B5EF4-FFF2-40B4-BE49-F238E27FC236}">
                <a16:creationId xmlns:a16="http://schemas.microsoft.com/office/drawing/2014/main" id="{02AB5C88-EB11-CEF9-A595-4F0CE69FE61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04744" y="5783880"/>
            <a:ext cx="1010755" cy="943372"/>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dr reynders anneleen">
            <a:extLst>
              <a:ext uri="{FF2B5EF4-FFF2-40B4-BE49-F238E27FC236}">
                <a16:creationId xmlns:a16="http://schemas.microsoft.com/office/drawing/2014/main" id="{499958F6-7A46-8A5D-A7AA-812DAEEDA1B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50654" y="5793405"/>
            <a:ext cx="1039195" cy="969915"/>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dr Schepers">
            <a:extLst>
              <a:ext uri="{FF2B5EF4-FFF2-40B4-BE49-F238E27FC236}">
                <a16:creationId xmlns:a16="http://schemas.microsoft.com/office/drawing/2014/main" id="{66927451-49EB-E672-355A-221AC74A76A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20220" y="5798169"/>
            <a:ext cx="1039194" cy="969914"/>
          </a:xfrm>
          <a:prstGeom prst="rect">
            <a:avLst/>
          </a:prstGeom>
          <a:noFill/>
          <a:extLst>
            <a:ext uri="{909E8E84-426E-40DD-AFC4-6F175D3DCCD1}">
              <a14:hiddenFill xmlns:a14="http://schemas.microsoft.com/office/drawing/2010/main">
                <a:solidFill>
                  <a:srgbClr val="FFFFFF"/>
                </a:solidFill>
              </a14:hiddenFill>
            </a:ext>
          </a:extLst>
        </p:spPr>
      </p:pic>
      <p:pic>
        <p:nvPicPr>
          <p:cNvPr id="5134" name="Picture 14" descr="dr Thaens">
            <a:extLst>
              <a:ext uri="{FF2B5EF4-FFF2-40B4-BE49-F238E27FC236}">
                <a16:creationId xmlns:a16="http://schemas.microsoft.com/office/drawing/2014/main" id="{FE66FA53-32F8-F170-9D60-0624B36AA72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89785" y="5798169"/>
            <a:ext cx="1039195" cy="969915"/>
          </a:xfrm>
          <a:prstGeom prst="rect">
            <a:avLst/>
          </a:prstGeom>
          <a:noFill/>
          <a:extLst>
            <a:ext uri="{909E8E84-426E-40DD-AFC4-6F175D3DCCD1}">
              <a14:hiddenFill xmlns:a14="http://schemas.microsoft.com/office/drawing/2010/main">
                <a:solidFill>
                  <a:srgbClr val="FFFFFF"/>
                </a:solidFill>
              </a14:hiddenFill>
            </a:ext>
          </a:extLst>
        </p:spPr>
      </p:pic>
      <p:pic>
        <p:nvPicPr>
          <p:cNvPr id="5136" name="Picture 16" descr="dr Vandewal">
            <a:extLst>
              <a:ext uri="{FF2B5EF4-FFF2-40B4-BE49-F238E27FC236}">
                <a16:creationId xmlns:a16="http://schemas.microsoft.com/office/drawing/2014/main" id="{3C20D544-586A-367A-6F70-91FE9839C9F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114814" y="5801915"/>
            <a:ext cx="936269" cy="969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54819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Wie zijn jullie? </a:t>
            </a:r>
          </a:p>
        </p:txBody>
      </p:sp>
      <p:sp>
        <p:nvSpPr>
          <p:cNvPr id="3" name="Tijdelijke aanduiding voor inhoud 2"/>
          <p:cNvSpPr>
            <a:spLocks noGrp="1"/>
          </p:cNvSpPr>
          <p:nvPr>
            <p:ph idx="1"/>
          </p:nvPr>
        </p:nvSpPr>
        <p:spPr/>
        <p:txBody>
          <a:bodyPr>
            <a:normAutofit fontScale="85000" lnSpcReduction="20000"/>
          </a:bodyPr>
          <a:lstStyle/>
          <a:p>
            <a:pPr marL="0" indent="0">
              <a:lnSpc>
                <a:spcPct val="150000"/>
              </a:lnSpc>
              <a:buNone/>
            </a:pPr>
            <a:r>
              <a:rPr lang="nl-BE" dirty="0"/>
              <a:t>Graag leggen we een lijst aan van de ons omringende praktijken om patiënten met bepaalde noden gericht te kunnen doorsturen. </a:t>
            </a:r>
          </a:p>
          <a:p>
            <a:pPr>
              <a:lnSpc>
                <a:spcPct val="150000"/>
              </a:lnSpc>
            </a:pPr>
            <a:endParaRPr lang="nl-BE" dirty="0"/>
          </a:p>
          <a:p>
            <a:pPr marL="0" indent="0">
              <a:lnSpc>
                <a:spcPct val="150000"/>
              </a:lnSpc>
              <a:buNone/>
            </a:pPr>
            <a:r>
              <a:rPr lang="nl-BE" dirty="0" err="1"/>
              <a:t>Vb</a:t>
            </a:r>
            <a:r>
              <a:rPr lang="nl-BE" dirty="0"/>
              <a:t>:</a:t>
            </a:r>
          </a:p>
          <a:p>
            <a:pPr>
              <a:lnSpc>
                <a:spcPct val="150000"/>
              </a:lnSpc>
            </a:pPr>
            <a:r>
              <a:rPr lang="nl-BE" dirty="0"/>
              <a:t>Taal</a:t>
            </a:r>
          </a:p>
          <a:p>
            <a:pPr>
              <a:lnSpc>
                <a:spcPct val="150000"/>
              </a:lnSpc>
            </a:pPr>
            <a:r>
              <a:rPr lang="nl-BE" dirty="0"/>
              <a:t>Specifieke infoavonden (EHBO, babymassage, …)</a:t>
            </a:r>
          </a:p>
          <a:p>
            <a:pPr>
              <a:lnSpc>
                <a:spcPct val="150000"/>
              </a:lnSpc>
            </a:pPr>
            <a:r>
              <a:rPr lang="nl-BE" dirty="0"/>
              <a:t>Ervaring met </a:t>
            </a:r>
            <a:r>
              <a:rPr lang="nl-BE" dirty="0" err="1"/>
              <a:t>twins</a:t>
            </a:r>
            <a:endParaRPr lang="nl-BE" dirty="0"/>
          </a:p>
          <a:p>
            <a:pPr>
              <a:lnSpc>
                <a:spcPct val="150000"/>
              </a:lnSpc>
            </a:pPr>
            <a:r>
              <a:rPr lang="nl-BE" dirty="0"/>
              <a:t>Ervaring met traumatische partus of samenwerking met andere zorgverleners daarvoor</a:t>
            </a:r>
          </a:p>
          <a:p>
            <a:pPr>
              <a:lnSpc>
                <a:spcPct val="150000"/>
              </a:lnSpc>
            </a:pPr>
            <a:r>
              <a:rPr lang="nl-BE" dirty="0"/>
              <a:t>…</a:t>
            </a:r>
          </a:p>
          <a:p>
            <a:pPr>
              <a:lnSpc>
                <a:spcPct val="150000"/>
              </a:lnSpc>
            </a:pPr>
            <a:endParaRPr lang="nl-BE" dirty="0"/>
          </a:p>
          <a:p>
            <a:pPr marL="0" indent="0">
              <a:lnSpc>
                <a:spcPct val="150000"/>
              </a:lnSpc>
              <a:buNone/>
            </a:pPr>
            <a:endParaRPr lang="nl-BE" dirty="0"/>
          </a:p>
          <a:p>
            <a:pPr marL="0" indent="0">
              <a:lnSpc>
                <a:spcPct val="150000"/>
              </a:lnSpc>
              <a:buNone/>
            </a:pPr>
            <a:r>
              <a:rPr lang="nl-BE" dirty="0"/>
              <a:t>Hebben jullie iets extra te bieden?</a:t>
            </a:r>
          </a:p>
          <a:p>
            <a:pPr marL="0" indent="0">
              <a:lnSpc>
                <a:spcPct val="150000"/>
              </a:lnSpc>
              <a:buNone/>
            </a:pPr>
            <a:r>
              <a:rPr lang="nl-BE" dirty="0"/>
              <a:t>Zet je naam, praktijk en de specifieke dienst op de lijst aan de deur.</a:t>
            </a:r>
          </a:p>
          <a:p>
            <a:pPr marL="0" indent="0">
              <a:lnSpc>
                <a:spcPct val="150000"/>
              </a:lnSpc>
              <a:buNone/>
            </a:pPr>
            <a:endParaRPr lang="nl-BE" dirty="0"/>
          </a:p>
          <a:p>
            <a:pPr marL="0" indent="0">
              <a:lnSpc>
                <a:spcPct val="150000"/>
              </a:lnSpc>
              <a:buNone/>
            </a:pPr>
            <a:r>
              <a:rPr lang="nl-BE" dirty="0"/>
              <a:t/>
            </a:r>
            <a:br>
              <a:rPr lang="nl-BE" dirty="0"/>
            </a:br>
            <a:endParaRPr lang="nl-BE" dirty="0"/>
          </a:p>
          <a:p>
            <a:pPr marL="0" indent="0">
              <a:buNone/>
            </a:pPr>
            <a:endParaRPr lang="nl-BE" dirty="0"/>
          </a:p>
        </p:txBody>
      </p:sp>
      <p:pic>
        <p:nvPicPr>
          <p:cNvPr id="3074" name="Picture 2" descr="onderhandeling vector icon 32532456 Vectorkunst bij Vecteezy">
            <a:extLst>
              <a:ext uri="{FF2B5EF4-FFF2-40B4-BE49-F238E27FC236}">
                <a16:creationId xmlns:a16="http://schemas.microsoft.com/office/drawing/2014/main" id="{97739569-11E6-386A-3AE3-F5537758B2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5874" y="4173538"/>
            <a:ext cx="1952626" cy="1952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50922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9"/>
            <a:ext cx="8229600" cy="1143000"/>
          </a:xfrm>
        </p:spPr>
        <p:txBody>
          <a:bodyPr anchor="ctr">
            <a:normAutofit/>
          </a:bodyPr>
          <a:lstStyle/>
          <a:p>
            <a:r>
              <a:rPr lang="nl-BE" dirty="0"/>
              <a:t>Wil je meer info en links??</a:t>
            </a:r>
          </a:p>
        </p:txBody>
      </p:sp>
      <p:sp>
        <p:nvSpPr>
          <p:cNvPr id="3" name="Tijdelijke aanduiding voor inhoud 2"/>
          <p:cNvSpPr>
            <a:spLocks noGrp="1"/>
          </p:cNvSpPr>
          <p:nvPr>
            <p:ph idx="1"/>
          </p:nvPr>
        </p:nvSpPr>
        <p:spPr>
          <a:xfrm>
            <a:off x="457198" y="1600201"/>
            <a:ext cx="8051801" cy="4525963"/>
          </a:xfrm>
        </p:spPr>
        <p:txBody>
          <a:bodyPr>
            <a:normAutofit/>
          </a:bodyPr>
          <a:lstStyle/>
          <a:p>
            <a:r>
              <a:rPr lang="nl-BE" dirty="0"/>
              <a:t>PDF: </a:t>
            </a:r>
          </a:p>
          <a:p>
            <a:pPr lvl="1" fontAlgn="base"/>
            <a:r>
              <a:rPr lang="nl-BE" dirty="0"/>
              <a:t>Drieluik zorgpad laag risico-zwangerschappen</a:t>
            </a:r>
          </a:p>
          <a:p>
            <a:pPr lvl="1" fontAlgn="base"/>
            <a:r>
              <a:rPr lang="nl-BE" dirty="0"/>
              <a:t>Draaiboek zorgpad laag </a:t>
            </a:r>
            <a:r>
              <a:rPr lang="nl-BE" dirty="0" smtClean="0"/>
              <a:t>risico-zwangerschappen</a:t>
            </a:r>
          </a:p>
          <a:p>
            <a:pPr lvl="1" fontAlgn="base"/>
            <a:endParaRPr lang="nl-BE" dirty="0"/>
          </a:p>
          <a:p>
            <a:pPr fontAlgn="base"/>
            <a:r>
              <a:rPr lang="nl-BE" dirty="0"/>
              <a:t>Excel: voor planning </a:t>
            </a:r>
            <a:r>
              <a:rPr lang="nl-BE" dirty="0" smtClean="0"/>
              <a:t>afspraken</a:t>
            </a:r>
          </a:p>
          <a:p>
            <a:pPr fontAlgn="base"/>
            <a:endParaRPr lang="nl-BE" dirty="0"/>
          </a:p>
          <a:p>
            <a:pPr fontAlgn="base"/>
            <a:r>
              <a:rPr lang="nl-BE" dirty="0"/>
              <a:t>Links naar de verschillende publicaties van de </a:t>
            </a:r>
            <a:r>
              <a:rPr lang="nl-BE" dirty="0" smtClean="0"/>
              <a:t>overheid</a:t>
            </a:r>
          </a:p>
          <a:p>
            <a:pPr fontAlgn="base"/>
            <a:endParaRPr lang="nl-BE" dirty="0"/>
          </a:p>
          <a:p>
            <a:pPr fontAlgn="base"/>
            <a:r>
              <a:rPr lang="nl-BE" dirty="0"/>
              <a:t>Een update wanneer er nieuwe info op onze site verschijnt!</a:t>
            </a:r>
          </a:p>
          <a:p>
            <a:pPr fontAlgn="base"/>
            <a:endParaRPr lang="nl-BE" dirty="0"/>
          </a:p>
          <a:p>
            <a:pPr fontAlgn="base"/>
            <a:endParaRPr lang="nl-BE" dirty="0"/>
          </a:p>
        </p:txBody>
      </p:sp>
      <p:pic>
        <p:nvPicPr>
          <p:cNvPr id="2050" name="Picture 2" descr="Checklist Icon Template Design Vector Graphic">
            <a:extLst>
              <a:ext uri="{FF2B5EF4-FFF2-40B4-BE49-F238E27FC236}">
                <a16:creationId xmlns:a16="http://schemas.microsoft.com/office/drawing/2014/main" id="{59F4D42A-55C4-C722-F221-C5575E0F40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0029" r="20713"/>
          <a:stretch/>
        </p:blipFill>
        <p:spPr bwMode="auto">
          <a:xfrm>
            <a:off x="6582994" y="1273391"/>
            <a:ext cx="1794388" cy="2020458"/>
          </a:xfrm>
          <a:prstGeom prst="rect">
            <a:avLst/>
          </a:prstGeom>
          <a:solidFill>
            <a:srgbClr val="FFFFFF"/>
          </a:solidFill>
          <a:extLst/>
        </p:spPr>
      </p:pic>
    </p:spTree>
    <p:extLst>
      <p:ext uri="{BB962C8B-B14F-4D97-AF65-F5344CB8AC3E}">
        <p14:creationId xmlns:p14="http://schemas.microsoft.com/office/powerpoint/2010/main" val="34843534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Volg ons!</a:t>
            </a:r>
          </a:p>
        </p:txBody>
      </p:sp>
      <p:pic>
        <p:nvPicPr>
          <p:cNvPr id="4" name="Tijdelijke aanduiding voor inhoud 3"/>
          <p:cNvPicPr>
            <a:picLocks noGrp="1" noChangeAspect="1"/>
          </p:cNvPicPr>
          <p:nvPr>
            <p:ph idx="1"/>
          </p:nvPr>
        </p:nvPicPr>
        <p:blipFill>
          <a:blip r:embed="rId2"/>
          <a:stretch>
            <a:fillRect/>
          </a:stretch>
        </p:blipFill>
        <p:spPr>
          <a:xfrm>
            <a:off x="540328" y="1393250"/>
            <a:ext cx="1088716" cy="1073870"/>
          </a:xfrm>
          <a:prstGeom prst="rect">
            <a:avLst/>
          </a:prstGeom>
        </p:spPr>
      </p:pic>
      <p:pic>
        <p:nvPicPr>
          <p:cNvPr id="7" name="Picture 6" descr="A screenshot of a phone&#10;&#10;Description automatically generated">
            <a:extLst>
              <a:ext uri="{FF2B5EF4-FFF2-40B4-BE49-F238E27FC236}">
                <a16:creationId xmlns:a16="http://schemas.microsoft.com/office/drawing/2014/main" id="{B16AA684-5663-3D68-F7AE-050DC90234AD}"/>
              </a:ext>
            </a:extLst>
          </p:cNvPr>
          <p:cNvPicPr>
            <a:picLocks noChangeAspect="1"/>
          </p:cNvPicPr>
          <p:nvPr/>
        </p:nvPicPr>
        <p:blipFill>
          <a:blip r:embed="rId3"/>
          <a:srcRect l="7594" t="9016" r="10173" b="6462"/>
          <a:stretch/>
        </p:blipFill>
        <p:spPr>
          <a:xfrm>
            <a:off x="3011054" y="1133764"/>
            <a:ext cx="3121891" cy="4590472"/>
          </a:xfrm>
          <a:prstGeom prst="rect">
            <a:avLst/>
          </a:prstGeom>
        </p:spPr>
      </p:pic>
    </p:spTree>
    <p:extLst>
      <p:ext uri="{BB962C8B-B14F-4D97-AF65-F5344CB8AC3E}">
        <p14:creationId xmlns:p14="http://schemas.microsoft.com/office/powerpoint/2010/main" val="3884133510"/>
      </p:ext>
    </p:extLst>
  </p:cSld>
  <p:clrMapOvr>
    <a:masterClrMapping/>
  </p:clrMapOvr>
</p:sld>
</file>

<file path=ppt/theme/theme1.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angepast 1">
      <a:majorFont>
        <a:latin typeface="Century Gothic"/>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PP_wit voorblad.pptx" id="{92A7A245-221A-40A2-A893-E5DE42D92419}" vid="{9EEEBDB3-B55E-4582-A1D8-A1B192BC4D93}"/>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815658BF3739A4BA21F8530C4DF1510" ma:contentTypeVersion="18" ma:contentTypeDescription="Een nieuw document maken." ma:contentTypeScope="" ma:versionID="cc7133b0caaa1dc250ba96fc3c4a7c20">
  <xsd:schema xmlns:xsd="http://www.w3.org/2001/XMLSchema" xmlns:xs="http://www.w3.org/2001/XMLSchema" xmlns:p="http://schemas.microsoft.com/office/2006/metadata/properties" xmlns:ns2="1989d431-ede0-44f8-b739-2a36df78c789" xmlns:ns3="2ae6ceb8-3edd-4c48-b3bc-097375b38eca" targetNamespace="http://schemas.microsoft.com/office/2006/metadata/properties" ma:root="true" ma:fieldsID="5bfeaa8f8533e881e809b69102b420e8" ns2:_="" ns3:_="">
    <xsd:import namespace="1989d431-ede0-44f8-b739-2a36df78c789"/>
    <xsd:import namespace="2ae6ceb8-3edd-4c48-b3bc-097375b38ec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3:Omschrijving"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989d431-ede0-44f8-b739-2a36df78c7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4" nillable="true" ma:taxonomy="true" ma:internalName="lcf76f155ced4ddcb4097134ff3c332f" ma:taxonomyFieldName="MediaServiceImageTags" ma:displayName="Afbeeldingtags" ma:readOnly="false" ma:fieldId="{5cf76f15-5ced-4ddc-b409-7134ff3c332f}" ma:taxonomyMulti="true" ma:sspId="ec77171d-44d2-43ef-b68d-c6ea51d1991c"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ae6ceb8-3edd-4c48-b3bc-097375b38eca"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element name="Omschrijving" ma:index="12" nillable="true" ma:displayName="Omschrijving" ma:internalName="Omschrijving" ma:readOnly="false">
      <xsd:simpleType>
        <xsd:restriction base="dms:Note">
          <xsd:maxLength value="255"/>
        </xsd:restriction>
      </xsd:simpleType>
    </xsd:element>
    <xsd:element name="TaxCatchAll" ma:index="15" nillable="true" ma:displayName="Taxonomy Catch All Column" ma:hidden="true" ma:list="{91590609-0633-44e6-873e-5bdc42d1565e}" ma:internalName="TaxCatchAll" ma:showField="CatchAllData" ma:web="2ae6ceb8-3edd-4c48-b3bc-097375b38ec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Inhoudstype"/>
        <xsd:element ref="dc:title" maxOccurs="1" ma:index="3"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Omschrijving xmlns="2ae6ceb8-3edd-4c48-b3bc-097375b38eca" xsi:nil="true"/>
    <TaxCatchAll xmlns="2ae6ceb8-3edd-4c48-b3bc-097375b38eca" xsi:nil="true"/>
    <lcf76f155ced4ddcb4097134ff3c332f xmlns="1989d431-ede0-44f8-b739-2a36df78c78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704EE77-4C3C-474A-BDA4-F99F429262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989d431-ede0-44f8-b739-2a36df78c789"/>
    <ds:schemaRef ds:uri="2ae6ceb8-3edd-4c48-b3bc-097375b38e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92DF301-4720-45F1-9B86-7127A515E6B3}">
  <ds:schemaRefs>
    <ds:schemaRef ds:uri="http://schemas.microsoft.com/sharepoint/v3/contenttype/forms"/>
  </ds:schemaRefs>
</ds:datastoreItem>
</file>

<file path=customXml/itemProps3.xml><?xml version="1.0" encoding="utf-8"?>
<ds:datastoreItem xmlns:ds="http://schemas.openxmlformats.org/officeDocument/2006/customXml" ds:itemID="{028C0641-AD8F-4436-9947-13F9B26DE488}">
  <ds:schemaRefs>
    <ds:schemaRef ds:uri="http://schemas.microsoft.com/office/2006/metadata/properties"/>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http://purl.org/dc/terms/"/>
    <ds:schemaRef ds:uri="http://www.w3.org/XML/1998/namespace"/>
    <ds:schemaRef ds:uri="2ae6ceb8-3edd-4c48-b3bc-097375b38eca"/>
    <ds:schemaRef ds:uri="1989d431-ede0-44f8-b739-2a36df78c789"/>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SFZ_ppt_sjabloon_wit voorblad</Template>
  <TotalTime>445</TotalTime>
  <Words>1665</Words>
  <Application>Microsoft Office PowerPoint</Application>
  <PresentationFormat>Diavoorstelling (4:3)</PresentationFormat>
  <Paragraphs>235</Paragraphs>
  <Slides>26</Slides>
  <Notes>12</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26</vt:i4>
      </vt:variant>
    </vt:vector>
  </HeadingPairs>
  <TitlesOfParts>
    <vt:vector size="31" baseType="lpstr">
      <vt:lpstr>Arial</vt:lpstr>
      <vt:lpstr>Calibri</vt:lpstr>
      <vt:lpstr>Century Gothic</vt:lpstr>
      <vt:lpstr>Wingdings</vt:lpstr>
      <vt:lpstr>Office-thema</vt:lpstr>
      <vt:lpstr>Laag risico zwangerschap</vt:lpstr>
      <vt:lpstr>PowerPoint-presentatie</vt:lpstr>
      <vt:lpstr>Onze wens voor vanavond…</vt:lpstr>
      <vt:lpstr>Programma</vt:lpstr>
      <vt:lpstr>Intake</vt:lpstr>
      <vt:lpstr>Team intake</vt:lpstr>
      <vt:lpstr>Eénling of meerling?</vt:lpstr>
      <vt:lpstr>Boekje en voorgeschiedenis</vt:lpstr>
      <vt:lpstr>Gynaecoloog bij intake?</vt:lpstr>
      <vt:lpstr>NIPT</vt:lpstr>
      <vt:lpstr>Counseling serologie: tip</vt:lpstr>
      <vt:lpstr>Hoe laten we mensen kiezen?</vt:lpstr>
      <vt:lpstr>Schema opvolging printen en in zwangerschapsboekje</vt:lpstr>
      <vt:lpstr>Opvolging: in elk geval SFZ</vt:lpstr>
      <vt:lpstr>Opvolging in elk geval 1e lijn</vt:lpstr>
      <vt:lpstr>Opvolging: hier OF daar</vt:lpstr>
      <vt:lpstr>Opvolging hier: wat bieden we?</vt:lpstr>
      <vt:lpstr>Informatie en ondersteuning</vt:lpstr>
      <vt:lpstr>Kiné-traject met Kathy Dupont</vt:lpstr>
      <vt:lpstr>Rondleiding (zonder infoavond)</vt:lpstr>
      <vt:lpstr>Wat mag je van ons verwachten bij de bevalling?  Waar willen wij voor staan?</vt:lpstr>
      <vt:lpstr>Hoe proberen we dat te verkrijgen?</vt:lpstr>
      <vt:lpstr>Hoe zit dat eigenlijk met die gynaecologen?</vt:lpstr>
      <vt:lpstr>Wie zijn jullie? </vt:lpstr>
      <vt:lpstr>Wil je meer info en links??</vt:lpstr>
      <vt:lpstr>Volg ons!</vt:lpstr>
    </vt:vector>
  </TitlesOfParts>
  <Company>Sint-Franciskusziekenhuis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Laag risico zwangerschap</dc:title>
  <dc:creator>Anke Thaens</dc:creator>
  <cp:lastModifiedBy>Anke Thaens</cp:lastModifiedBy>
  <cp:revision>38</cp:revision>
  <dcterms:created xsi:type="dcterms:W3CDTF">2024-12-02T23:19:15Z</dcterms:created>
  <dcterms:modified xsi:type="dcterms:W3CDTF">2024-12-10T18:22:09Z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0x0101005815658BF3739A4BA21F8530C4DF1510</vt:lpwstr>
  </property>
</Properties>
</file>