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72" r:id="rId7"/>
    <p:sldId id="271" r:id="rId8"/>
    <p:sldId id="273" r:id="rId9"/>
    <p:sldId id="270" r:id="rId10"/>
    <p:sldId id="274" r:id="rId11"/>
    <p:sldId id="260" r:id="rId12"/>
    <p:sldId id="261" r:id="rId13"/>
    <p:sldId id="262" r:id="rId14"/>
    <p:sldId id="275" r:id="rId15"/>
    <p:sldId id="263" r:id="rId16"/>
    <p:sldId id="264" r:id="rId17"/>
    <p:sldId id="265" r:id="rId18"/>
    <p:sldId id="266" r:id="rId19"/>
    <p:sldId id="267" r:id="rId20"/>
    <p:sldId id="268" r:id="rId21"/>
    <p:sldId id="276" r:id="rId22"/>
    <p:sldId id="269" r:id="rId23"/>
    <p:sldId id="455" r:id="rId24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EF"/>
    <a:srgbClr val="643993"/>
    <a:srgbClr val="184A36"/>
    <a:srgbClr val="3A4E8C"/>
    <a:srgbClr val="E27022"/>
    <a:srgbClr val="F78D1E"/>
    <a:srgbClr val="16654D"/>
    <a:srgbClr val="BC5897"/>
    <a:srgbClr val="E49924"/>
    <a:srgbClr val="76A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9" autoAdjust="0"/>
    <p:restoredTop sz="81370" autoAdjust="0"/>
  </p:normalViewPr>
  <p:slideViewPr>
    <p:cSldViewPr snapToGrid="0" snapToObjects="1">
      <p:cViewPr varScale="1">
        <p:scale>
          <a:sx n="90" d="100"/>
          <a:sy n="90" d="100"/>
        </p:scale>
        <p:origin x="111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FA509-2B11-5848-AB16-11E3A025A4CB}" type="datetimeFigureOut">
              <a:rPr lang="en-BE" smtClean="0"/>
              <a:t>11/14/2025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91B11-669B-9446-8029-463C2FD1A745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73752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Benadruk dat POI een klinisch syndroom is met hormonale en reproductieve gevolgen, vaak emotioneel belastend.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Leg het verschil uit met de natuurlijke menopauze. Belangrijk: diagnose mag pas gesteld worden na herhaalde meting.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Bespreek de hormonale as (hypothalamus–hypofyse–ovarium) en terugkoppelingsmechanismen.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Noem dat genetische oorzaken vaak bij jongere patiënten voorkomen. Bespreek dat idiopathische gevallen de meerderheid vormen.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Benadruk dat presentatie vaak lijkt op vroege menopauze. Vraag gericht naar familieanamnese en iatrogene factoren.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Waarschuw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verkeerde</a:t>
            </a:r>
            <a:r>
              <a:rPr dirty="0"/>
              <a:t> timing van </a:t>
            </a:r>
            <a:r>
              <a:rPr dirty="0" err="1"/>
              <a:t>bloedafname</a:t>
            </a:r>
            <a:r>
              <a:rPr dirty="0"/>
              <a:t>. </a:t>
            </a:r>
            <a:r>
              <a:rPr dirty="0" err="1"/>
              <a:t>Anamnese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lichamelijk</a:t>
            </a:r>
            <a:r>
              <a:rPr dirty="0"/>
              <a:t> </a:t>
            </a:r>
            <a:r>
              <a:rPr dirty="0" err="1"/>
              <a:t>onderzoek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cruciaal</a:t>
            </a:r>
            <a:r>
              <a:rPr dirty="0"/>
              <a:t>.</a:t>
            </a:r>
            <a:endParaRPr lang="nl-BE" dirty="0"/>
          </a:p>
          <a:p>
            <a:endParaRPr lang="en-BE" dirty="0"/>
          </a:p>
          <a:p>
            <a:r>
              <a:rPr lang="en-GB" dirty="0"/>
              <a:t>AMH is </a:t>
            </a:r>
            <a:r>
              <a:rPr lang="en-GB" dirty="0" err="1"/>
              <a:t>voornamelijk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maat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de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ovariële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reserve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(het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aantal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kleine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follikels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stabiel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tijdens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terwijl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inhibine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regulator van de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indicator is van de 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kwaliteit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follikels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Beide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geproduceerd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door de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granulosacellen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follikels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meting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verschillen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</a:t>
            </a:r>
            <a:r>
              <a:rPr lang="en-GB" dirty="0"/>
              <a:t>AMH meet de </a:t>
            </a:r>
            <a:r>
              <a:rPr lang="en-GB" dirty="0" err="1"/>
              <a:t>voorraad</a:t>
            </a:r>
            <a:r>
              <a:rPr lang="en-GB" dirty="0"/>
              <a:t>, </a:t>
            </a:r>
            <a:r>
              <a:rPr lang="en-GB" dirty="0" err="1"/>
              <a:t>terwijl</a:t>
            </a:r>
            <a:r>
              <a:rPr lang="en-GB" dirty="0"/>
              <a:t> </a:t>
            </a:r>
            <a:r>
              <a:rPr lang="en-GB" dirty="0" err="1"/>
              <a:t>inhibine</a:t>
            </a:r>
            <a:r>
              <a:rPr lang="en-GB" dirty="0"/>
              <a:t> B de </a:t>
            </a:r>
            <a:r>
              <a:rPr lang="en-GB" dirty="0" err="1"/>
              <a:t>hormonale</a:t>
            </a:r>
            <a:r>
              <a:rPr lang="en-GB" dirty="0"/>
              <a:t> </a:t>
            </a:r>
            <a:r>
              <a:rPr lang="en-GB" dirty="0" err="1"/>
              <a:t>regulatie</a:t>
            </a:r>
            <a:r>
              <a:rPr lang="en-GB" dirty="0"/>
              <a:t> van de </a:t>
            </a:r>
            <a:r>
              <a:rPr lang="en-GB" dirty="0" err="1"/>
              <a:t>follikelgroei</a:t>
            </a:r>
            <a:r>
              <a:rPr lang="en-GB" dirty="0"/>
              <a:t> </a:t>
            </a:r>
            <a:r>
              <a:rPr lang="en-GB" dirty="0" err="1"/>
              <a:t>beïnvloedt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Gebruik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stapsgewijze</a:t>
            </a:r>
            <a:r>
              <a:rPr dirty="0"/>
              <a:t> </a:t>
            </a:r>
            <a:r>
              <a:rPr dirty="0" err="1"/>
              <a:t>aanpak</a:t>
            </a:r>
            <a:r>
              <a:rPr dirty="0"/>
              <a:t>: </a:t>
            </a:r>
            <a:r>
              <a:rPr dirty="0" err="1"/>
              <a:t>eerst</a:t>
            </a:r>
            <a:r>
              <a:rPr dirty="0"/>
              <a:t> </a:t>
            </a:r>
            <a:r>
              <a:rPr dirty="0" err="1"/>
              <a:t>uitsluiten</a:t>
            </a:r>
            <a:r>
              <a:rPr dirty="0"/>
              <a:t> van </a:t>
            </a:r>
            <a:r>
              <a:rPr dirty="0" err="1"/>
              <a:t>reversibele</a:t>
            </a:r>
            <a:r>
              <a:rPr dirty="0"/>
              <a:t> </a:t>
            </a:r>
            <a:r>
              <a:rPr dirty="0" err="1"/>
              <a:t>oorzaken</a:t>
            </a:r>
            <a:r>
              <a:rPr dirty="0"/>
              <a:t> </a:t>
            </a:r>
            <a:r>
              <a:rPr dirty="0" err="1"/>
              <a:t>voordat</a:t>
            </a:r>
            <a:r>
              <a:rPr dirty="0"/>
              <a:t> POI </a:t>
            </a:r>
            <a:r>
              <a:rPr dirty="0" err="1"/>
              <a:t>bevestigd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.</a:t>
            </a:r>
            <a:endParaRPr lang="nl-BE" dirty="0"/>
          </a:p>
          <a:p>
            <a:endParaRPr lang="en-BE" dirty="0"/>
          </a:p>
          <a:p>
            <a:endParaRPr lang="en-BE" dirty="0"/>
          </a:p>
          <a:p>
            <a:r>
              <a:rPr lang="en-BE" dirty="0"/>
              <a:t>Hypothalame amenorroe: laag FSH en LH, vaak door stress, overmatige beweging, eetstoornissen,…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Bespreek</a:t>
            </a:r>
            <a:r>
              <a:rPr dirty="0"/>
              <a:t> </a:t>
            </a:r>
            <a:r>
              <a:rPr dirty="0" err="1"/>
              <a:t>individuele</a:t>
            </a:r>
            <a:r>
              <a:rPr dirty="0"/>
              <a:t> </a:t>
            </a:r>
            <a:r>
              <a:rPr dirty="0" err="1"/>
              <a:t>benadering</a:t>
            </a:r>
            <a:r>
              <a:rPr dirty="0"/>
              <a:t>: </a:t>
            </a:r>
            <a:r>
              <a:rPr dirty="0" err="1"/>
              <a:t>jongere</a:t>
            </a:r>
            <a:r>
              <a:rPr dirty="0"/>
              <a:t> </a:t>
            </a:r>
            <a:r>
              <a:rPr dirty="0" err="1"/>
              <a:t>vrouwen</a:t>
            </a:r>
            <a:r>
              <a:rPr dirty="0"/>
              <a:t> met POI </a:t>
            </a:r>
            <a:r>
              <a:rPr dirty="0" err="1"/>
              <a:t>hebben</a:t>
            </a:r>
            <a:r>
              <a:rPr dirty="0"/>
              <a:t> </a:t>
            </a:r>
            <a:r>
              <a:rPr dirty="0" err="1"/>
              <a:t>nood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langdurige</a:t>
            </a:r>
            <a:r>
              <a:rPr dirty="0"/>
              <a:t> </a:t>
            </a:r>
            <a:r>
              <a:rPr dirty="0" err="1"/>
              <a:t>opvolging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counselling.</a:t>
            </a:r>
            <a:endParaRPr lang="nl-BE" dirty="0"/>
          </a:p>
          <a:p>
            <a:endParaRPr lang="en-BE" dirty="0"/>
          </a:p>
          <a:p>
            <a:r>
              <a:rPr lang="en-BE" dirty="0"/>
              <a:t>Zoely of Qlaira pil met estradiol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HST beschermt deels tegen osteoporose en hartziekte. Psychologische steun is essentieel.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Benadruk nood aan opvolging door gynaecoloog, endocrinoloog en psycholoog.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Gebruik deze casus om de praktische aanpak te illustreren.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Rond af met nadruk op multidisciplinaire zorg en vroegtijdige herkenning.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Aanbevolen literatuur voor verdere verdieping.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31576" y="4662731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07B630A-4AA9-6E4F-DE94-E2717BDAE28A}"/>
              </a:ext>
            </a:extLst>
          </p:cNvPr>
          <p:cNvSpPr/>
          <p:nvPr userDrawn="1"/>
        </p:nvSpPr>
        <p:spPr>
          <a:xfrm>
            <a:off x="427839" y="184558"/>
            <a:ext cx="2122414" cy="1535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 descr="Afbeelding met tekst, Graphics, logo, Lettertype&#10;&#10;Automatisch gegenereerde beschrijving">
            <a:extLst>
              <a:ext uri="{FF2B5EF4-FFF2-40B4-BE49-F238E27FC236}">
                <a16:creationId xmlns:a16="http://schemas.microsoft.com/office/drawing/2014/main" id="{9E8A4548-6E74-053C-E735-7347178EF4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10" y="442669"/>
            <a:ext cx="1933072" cy="16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9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nl-NL" dirty="0" err="1"/>
              <a:t>ddddd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330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0114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0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330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415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5083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137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11869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2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35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85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73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68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007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216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1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Century Gothic" panose="020B0502020202020204" pitchFamily="34" charset="0"/>
          <a:ea typeface="+mj-ea"/>
          <a:cs typeface="Calibri"/>
        </a:defRPr>
      </a:lvl1pPr>
    </p:titleStyle>
    <p:bodyStyle>
      <a:lvl1pPr marL="198000" indent="-1980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432000" indent="-2124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68800" indent="-1584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Premature </a:t>
            </a:r>
            <a:r>
              <a:rPr lang="en-GB" dirty="0" err="1"/>
              <a:t>Ovariële</a:t>
            </a:r>
            <a:r>
              <a:rPr lang="en-GB" dirty="0"/>
              <a:t> </a:t>
            </a:r>
            <a:r>
              <a:rPr lang="en-GB" dirty="0" err="1"/>
              <a:t>Insufficiëntie</a:t>
            </a:r>
            <a:r>
              <a:rPr lang="en-GB" dirty="0"/>
              <a:t> (POI)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2000" dirty="0"/>
              <a:t>Aleide Vandewal</a:t>
            </a:r>
          </a:p>
          <a:p>
            <a:endParaRPr lang="nl-NL" dirty="0"/>
          </a:p>
          <a:p>
            <a:r>
              <a:rPr lang="nl-NL" dirty="0"/>
              <a:t>Gynaecologie-verloskunde SFZ</a:t>
            </a:r>
          </a:p>
        </p:txBody>
      </p:sp>
    </p:spTree>
    <p:extLst>
      <p:ext uri="{BB962C8B-B14F-4D97-AF65-F5344CB8AC3E}">
        <p14:creationId xmlns:p14="http://schemas.microsoft.com/office/powerpoint/2010/main" val="363537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Inleiding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Definitie</a:t>
            </a:r>
            <a:r>
              <a:rPr sz="2000" dirty="0"/>
              <a:t> van POI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Incidentie</a:t>
            </a:r>
            <a:r>
              <a:rPr sz="2000" dirty="0"/>
              <a:t>: 1% van </a:t>
            </a:r>
            <a:r>
              <a:rPr sz="2000" dirty="0" err="1"/>
              <a:t>vrouwen</a:t>
            </a:r>
            <a:r>
              <a:rPr sz="2000" dirty="0"/>
              <a:t> &lt;40 </a:t>
            </a:r>
            <a:r>
              <a:rPr sz="2000" dirty="0" err="1"/>
              <a:t>jaar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Belangrijke</a:t>
            </a:r>
            <a:r>
              <a:rPr sz="2000" dirty="0"/>
              <a:t> </a:t>
            </a:r>
            <a:r>
              <a:rPr sz="2000" dirty="0" err="1"/>
              <a:t>oorzaak</a:t>
            </a:r>
            <a:r>
              <a:rPr sz="2000" dirty="0"/>
              <a:t> van </a:t>
            </a:r>
            <a:r>
              <a:rPr sz="2000" dirty="0" err="1"/>
              <a:t>infertiliteit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Amenorroe</a:t>
            </a:r>
            <a:r>
              <a:rPr sz="2000" dirty="0"/>
              <a:t> ≥ 4 </a:t>
            </a:r>
            <a:r>
              <a:rPr sz="2000" dirty="0" err="1"/>
              <a:t>maanden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FSH ≥ 25 IU/L in ≥ 2 </a:t>
            </a:r>
            <a:r>
              <a:rPr sz="2000" dirty="0" err="1"/>
              <a:t>metingen</a:t>
            </a:r>
            <a:r>
              <a:rPr sz="2000" dirty="0"/>
              <a:t> (≥4 </a:t>
            </a:r>
            <a:r>
              <a:rPr sz="2000" dirty="0" err="1"/>
              <a:t>weken</a:t>
            </a:r>
            <a:r>
              <a:rPr sz="2000" dirty="0"/>
              <a:t> </a:t>
            </a:r>
            <a:r>
              <a:rPr sz="2000" dirty="0" err="1"/>
              <a:t>uit</a:t>
            </a:r>
            <a:r>
              <a:rPr sz="2000" dirty="0"/>
              <a:t> </a:t>
            </a:r>
            <a:r>
              <a:rPr sz="2000" dirty="0" err="1"/>
              <a:t>elkaar</a:t>
            </a:r>
            <a:r>
              <a:rPr sz="2000" dirty="0"/>
              <a:t>)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Leeftijd</a:t>
            </a:r>
            <a:r>
              <a:rPr sz="2000" dirty="0"/>
              <a:t> &lt; 40 </a:t>
            </a:r>
            <a:r>
              <a:rPr sz="2000" dirty="0" err="1"/>
              <a:t>jaar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Afname van ovariële follikels door de tijd</a:t>
            </a:r>
          </a:p>
        </p:txBody>
      </p:sp>
      <p:pic>
        <p:nvPicPr>
          <p:cNvPr id="3" name="Picture 2" descr="follicle_dec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371600"/>
            <a:ext cx="73152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Pathofysiologie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Uitputting</a:t>
            </a:r>
            <a:r>
              <a:rPr sz="2000" dirty="0"/>
              <a:t> of </a:t>
            </a:r>
            <a:r>
              <a:rPr sz="2000" dirty="0" err="1"/>
              <a:t>dysfunctie</a:t>
            </a:r>
            <a:r>
              <a:rPr sz="2000" dirty="0"/>
              <a:t> van </a:t>
            </a:r>
            <a:r>
              <a:rPr sz="2000" dirty="0" err="1"/>
              <a:t>ovariële</a:t>
            </a:r>
            <a:r>
              <a:rPr sz="2000" dirty="0"/>
              <a:t> </a:t>
            </a:r>
            <a:r>
              <a:rPr sz="2000" dirty="0" err="1"/>
              <a:t>follikels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Verminderde</a:t>
            </a:r>
            <a:r>
              <a:rPr sz="2000" dirty="0"/>
              <a:t> </a:t>
            </a:r>
            <a:r>
              <a:rPr sz="2000" dirty="0" err="1"/>
              <a:t>oestrogeenproductie</a:t>
            </a:r>
            <a:r>
              <a:rPr sz="2000" dirty="0"/>
              <a:t> → </a:t>
            </a:r>
            <a:r>
              <a:rPr sz="2000" dirty="0" err="1"/>
              <a:t>verhoogde</a:t>
            </a:r>
            <a:r>
              <a:rPr sz="2000" dirty="0"/>
              <a:t> FSH/LH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Multifactorieel</a:t>
            </a:r>
            <a:r>
              <a:rPr sz="2000" dirty="0"/>
              <a:t> </a:t>
            </a:r>
            <a:r>
              <a:rPr sz="2000" dirty="0" err="1"/>
              <a:t>proces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Hormonale feedback-as</a:t>
            </a:r>
          </a:p>
        </p:txBody>
      </p:sp>
      <p:pic>
        <p:nvPicPr>
          <p:cNvPr id="3" name="Picture 2" descr="feedback_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265274"/>
            <a:ext cx="73152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Etiologie van POI</a:t>
            </a:r>
          </a:p>
        </p:txBody>
      </p:sp>
      <p:pic>
        <p:nvPicPr>
          <p:cNvPr id="3" name="Picture 2" descr="etiology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371600"/>
            <a:ext cx="73152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Etiologie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Genetisch</a:t>
            </a:r>
            <a:r>
              <a:rPr sz="2000" dirty="0"/>
              <a:t>: Turner-</a:t>
            </a:r>
            <a:r>
              <a:rPr sz="2000" dirty="0" err="1"/>
              <a:t>syndroom</a:t>
            </a:r>
            <a:r>
              <a:rPr sz="2000" dirty="0"/>
              <a:t>, FMR1-premutatie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Auto-</a:t>
            </a:r>
            <a:r>
              <a:rPr sz="2000" dirty="0" err="1"/>
              <a:t>immuun</a:t>
            </a:r>
            <a:r>
              <a:rPr sz="2000" dirty="0"/>
              <a:t>: thyroiditis, Addison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Iatrogeen</a:t>
            </a:r>
            <a:r>
              <a:rPr sz="2000" dirty="0"/>
              <a:t>: chemo-/</a:t>
            </a:r>
            <a:r>
              <a:rPr sz="2000" dirty="0" err="1"/>
              <a:t>radiotherapie</a:t>
            </a:r>
            <a:r>
              <a:rPr sz="2000" dirty="0"/>
              <a:t>, </a:t>
            </a:r>
            <a:r>
              <a:rPr sz="2000" dirty="0" err="1"/>
              <a:t>chirurgie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Idiopathisch</a:t>
            </a:r>
            <a:r>
              <a:rPr sz="2000" dirty="0"/>
              <a:t> (~70%)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Klinische presentatie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Oligo-/</a:t>
            </a:r>
            <a:r>
              <a:rPr sz="2000" dirty="0" err="1"/>
              <a:t>amenorroe</a:t>
            </a: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Vasomotorische</a:t>
            </a:r>
            <a:r>
              <a:rPr sz="2000" dirty="0"/>
              <a:t> </a:t>
            </a:r>
            <a:r>
              <a:rPr sz="2000" dirty="0" err="1"/>
              <a:t>klachten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Vaginale</a:t>
            </a:r>
            <a:r>
              <a:rPr sz="2000" dirty="0"/>
              <a:t> </a:t>
            </a:r>
            <a:r>
              <a:rPr sz="2000" dirty="0" err="1"/>
              <a:t>droogheid</a:t>
            </a:r>
            <a:r>
              <a:rPr sz="2000" dirty="0"/>
              <a:t>, </a:t>
            </a:r>
            <a:r>
              <a:rPr sz="2000" dirty="0" err="1"/>
              <a:t>libidoverlies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Infertiliteit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Psychologische</a:t>
            </a:r>
            <a:r>
              <a:rPr sz="2000" dirty="0"/>
              <a:t> impact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Diagnostiek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FSH, LH, </a:t>
            </a:r>
            <a:r>
              <a:rPr sz="2000" dirty="0" err="1"/>
              <a:t>oestradiol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AMH, </a:t>
            </a:r>
            <a:r>
              <a:rPr sz="2000" dirty="0" err="1"/>
              <a:t>inhibine</a:t>
            </a:r>
            <a:r>
              <a:rPr sz="2000" dirty="0"/>
              <a:t>-B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Karyotypering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Auto-</a:t>
            </a:r>
            <a:r>
              <a:rPr sz="2000" dirty="0" err="1"/>
              <a:t>immuunonderzoek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Transvaginale</a:t>
            </a:r>
            <a:r>
              <a:rPr sz="2000" dirty="0"/>
              <a:t> echo (AFC)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Hormonale veranderingen bij POI</a:t>
            </a:r>
          </a:p>
        </p:txBody>
      </p:sp>
      <p:pic>
        <p:nvPicPr>
          <p:cNvPr id="3" name="Picture 2" descr="hormonal_chan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371600"/>
            <a:ext cx="73152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Differentiële diagnose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Hypothalame</a:t>
            </a:r>
            <a:r>
              <a:rPr sz="2000" dirty="0"/>
              <a:t> </a:t>
            </a:r>
            <a:r>
              <a:rPr sz="2000" dirty="0" err="1"/>
              <a:t>amenorroe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Hyperprolactinemie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PCOS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Schildklierstoornissen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Zwangerschap</a:t>
            </a:r>
            <a:r>
              <a:rPr sz="2000" dirty="0"/>
              <a:t> </a:t>
            </a:r>
            <a:r>
              <a:rPr sz="2000" dirty="0" err="1"/>
              <a:t>uitsluiten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Behandeling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HST (</a:t>
            </a:r>
            <a:r>
              <a:rPr sz="2000" dirty="0" err="1"/>
              <a:t>oestrogeen</a:t>
            </a:r>
            <a:r>
              <a:rPr sz="2000" dirty="0"/>
              <a:t> + </a:t>
            </a:r>
            <a:r>
              <a:rPr sz="2000" dirty="0" err="1"/>
              <a:t>progesteron</a:t>
            </a:r>
            <a:r>
              <a:rPr sz="2000" dirty="0"/>
              <a:t> tot </a:t>
            </a:r>
            <a:r>
              <a:rPr sz="2000" dirty="0" err="1"/>
              <a:t>natuurlijke</a:t>
            </a:r>
            <a:r>
              <a:rPr sz="2000" dirty="0"/>
              <a:t> </a:t>
            </a:r>
            <a:r>
              <a:rPr sz="2000" dirty="0" err="1"/>
              <a:t>menopauzeleeftijd</a:t>
            </a:r>
            <a:r>
              <a:rPr sz="2000" dirty="0"/>
              <a:t>)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Vruchtbaarheid</a:t>
            </a:r>
            <a:r>
              <a:rPr sz="2000" dirty="0"/>
              <a:t>: IVF met </a:t>
            </a:r>
            <a:r>
              <a:rPr sz="2000" dirty="0" err="1"/>
              <a:t>donoreicellen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Cryopreservatie</a:t>
            </a:r>
            <a:r>
              <a:rPr sz="2000" dirty="0"/>
              <a:t> </a:t>
            </a:r>
            <a:r>
              <a:rPr sz="2000" dirty="0" err="1"/>
              <a:t>bij</a:t>
            </a:r>
            <a:r>
              <a:rPr sz="2000" dirty="0"/>
              <a:t> </a:t>
            </a:r>
            <a:r>
              <a:rPr sz="2000" dirty="0" err="1"/>
              <a:t>risicopatiënten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Psychologische</a:t>
            </a:r>
            <a:r>
              <a:rPr sz="2000" dirty="0"/>
              <a:t> </a:t>
            </a:r>
            <a:r>
              <a:rPr sz="2000" dirty="0" err="1"/>
              <a:t>begeleiding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Complicaties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Osteoporose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Cardiovasculair</a:t>
            </a:r>
            <a:r>
              <a:rPr sz="2000" dirty="0"/>
              <a:t> </a:t>
            </a:r>
            <a:r>
              <a:rPr sz="2000" dirty="0" err="1"/>
              <a:t>risico</a:t>
            </a:r>
            <a:r>
              <a:rPr sz="2000" dirty="0"/>
              <a:t>↑</a:t>
            </a:r>
            <a:endParaRPr lang="en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Seksuele</a:t>
            </a:r>
            <a:r>
              <a:rPr sz="2000" dirty="0"/>
              <a:t> </a:t>
            </a:r>
            <a:r>
              <a:rPr sz="2000" dirty="0" err="1"/>
              <a:t>disfunctie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Psychosociale</a:t>
            </a:r>
            <a:r>
              <a:rPr sz="2000" dirty="0"/>
              <a:t> </a:t>
            </a:r>
            <a:r>
              <a:rPr sz="2000" dirty="0" err="1"/>
              <a:t>gevolgen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Prognose &amp; follow-up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</a:t>
            </a:r>
            <a:r>
              <a:rPr lang="nl-BE" sz="2000" dirty="0"/>
              <a:t> </a:t>
            </a:r>
            <a:r>
              <a:rPr sz="2000" dirty="0" err="1"/>
              <a:t>Spontane</a:t>
            </a:r>
            <a:r>
              <a:rPr sz="2000" dirty="0"/>
              <a:t> </a:t>
            </a:r>
            <a:r>
              <a:rPr sz="2000" dirty="0" err="1"/>
              <a:t>ovulatie</a:t>
            </a:r>
            <a:r>
              <a:rPr sz="2000" dirty="0"/>
              <a:t>: 5–10%</a:t>
            </a:r>
            <a:endParaRPr lang="nl-BE" sz="2000" dirty="0"/>
          </a:p>
          <a:p>
            <a:pPr marL="0" indent="0">
              <a:buNone/>
            </a:pPr>
            <a:endParaRPr lang="en-BE" sz="2000" dirty="0"/>
          </a:p>
          <a:p>
            <a:pPr>
              <a:buSzPct val="120000"/>
            </a:pPr>
            <a:r>
              <a:rPr lang="en-GB" sz="2000" dirty="0" err="1"/>
              <a:t>Opvolging</a:t>
            </a:r>
            <a:r>
              <a:rPr lang="en-GB" sz="2000" dirty="0"/>
              <a:t> </a:t>
            </a:r>
            <a:r>
              <a:rPr lang="en-GB" sz="2000" dirty="0" err="1"/>
              <a:t>gynaecoloog</a:t>
            </a:r>
            <a:r>
              <a:rPr lang="en-GB" sz="2000" dirty="0"/>
              <a:t>: HST</a:t>
            </a:r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lang="nl-BE" sz="2000" dirty="0"/>
              <a:t> </a:t>
            </a:r>
            <a:r>
              <a:rPr sz="2000" dirty="0" err="1"/>
              <a:t>Jaarlijkse</a:t>
            </a:r>
            <a:r>
              <a:rPr sz="2000" dirty="0"/>
              <a:t> </a:t>
            </a:r>
            <a:r>
              <a:rPr sz="2000" dirty="0" err="1"/>
              <a:t>controle</a:t>
            </a:r>
            <a:r>
              <a:rPr lang="nl-BE" sz="2000" dirty="0"/>
              <a:t> bij huisarts</a:t>
            </a:r>
            <a:r>
              <a:rPr sz="2000" dirty="0"/>
              <a:t>: bot</a:t>
            </a:r>
            <a:r>
              <a:rPr lang="nl-BE" sz="2000" dirty="0"/>
              <a:t>meting 5-jaarlijks</a:t>
            </a:r>
            <a:r>
              <a:rPr sz="2000" dirty="0"/>
              <a:t>,</a:t>
            </a:r>
            <a:r>
              <a:rPr lang="nl-BE" sz="2000" dirty="0"/>
              <a:t> bepalen</a:t>
            </a:r>
            <a:r>
              <a:rPr sz="2000" dirty="0"/>
              <a:t> </a:t>
            </a:r>
            <a:r>
              <a:rPr sz="2000" dirty="0" err="1"/>
              <a:t>cardiovasculair</a:t>
            </a:r>
            <a:r>
              <a:rPr sz="2000" dirty="0"/>
              <a:t> </a:t>
            </a:r>
            <a:r>
              <a:rPr sz="2000" dirty="0" err="1"/>
              <a:t>risico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lang="nl-BE" sz="2000" dirty="0"/>
              <a:t> </a:t>
            </a:r>
            <a:r>
              <a:rPr sz="2000" dirty="0" err="1"/>
              <a:t>Multidisciplinaire</a:t>
            </a:r>
            <a:r>
              <a:rPr sz="2000" dirty="0"/>
              <a:t> </a:t>
            </a:r>
            <a:r>
              <a:rPr sz="2000" dirty="0" err="1"/>
              <a:t>aanpak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dirty="0"/>
              <a:t>35-jarige vrouw met </a:t>
            </a:r>
            <a:r>
              <a:rPr sz="2000" dirty="0" err="1"/>
              <a:t>secundaire</a:t>
            </a:r>
            <a:r>
              <a:rPr sz="2000" dirty="0"/>
              <a:t> </a:t>
            </a:r>
            <a:r>
              <a:rPr sz="2000" dirty="0" err="1"/>
              <a:t>amenorroe</a:t>
            </a:r>
            <a:r>
              <a:rPr sz="2000" dirty="0"/>
              <a:t> </a:t>
            </a:r>
            <a:r>
              <a:rPr sz="2000" dirty="0" err="1"/>
              <a:t>sinds</a:t>
            </a:r>
            <a:r>
              <a:rPr sz="2000" dirty="0"/>
              <a:t> 8 </a:t>
            </a:r>
            <a:r>
              <a:rPr sz="2000" dirty="0" err="1"/>
              <a:t>maanden</a:t>
            </a:r>
            <a:r>
              <a:rPr sz="2000" dirty="0"/>
              <a:t>.</a:t>
            </a:r>
            <a:endParaRPr lang="nl-BE" sz="2000" dirty="0"/>
          </a:p>
          <a:p>
            <a:endParaRPr sz="2000" dirty="0"/>
          </a:p>
          <a:p>
            <a:r>
              <a:rPr sz="2000" dirty="0"/>
              <a:t>FSH 45 IU/L, </a:t>
            </a:r>
            <a:r>
              <a:rPr sz="2000" dirty="0" err="1"/>
              <a:t>oestradiol</a:t>
            </a:r>
            <a:r>
              <a:rPr sz="2000" dirty="0"/>
              <a:t> </a:t>
            </a:r>
            <a:r>
              <a:rPr sz="2000" dirty="0" err="1"/>
              <a:t>laag</a:t>
            </a:r>
            <a:r>
              <a:rPr sz="2000" dirty="0"/>
              <a:t>.</a:t>
            </a:r>
            <a:endParaRPr lang="nl-BE" sz="2000" dirty="0"/>
          </a:p>
          <a:p>
            <a:endParaRPr sz="2000" dirty="0"/>
          </a:p>
          <a:p>
            <a:r>
              <a:rPr sz="2000" dirty="0"/>
              <a:t>Diagnose: POI.</a:t>
            </a:r>
            <a:endParaRPr lang="nl-BE" sz="2000" dirty="0"/>
          </a:p>
          <a:p>
            <a:endParaRPr sz="2000" dirty="0"/>
          </a:p>
          <a:p>
            <a:r>
              <a:rPr sz="2000" dirty="0" err="1"/>
              <a:t>Beleid</a:t>
            </a:r>
            <a:r>
              <a:rPr sz="2000" dirty="0"/>
              <a:t>: HST, counselling, </a:t>
            </a:r>
            <a:r>
              <a:rPr sz="2000" dirty="0" err="1"/>
              <a:t>verwijzing</a:t>
            </a:r>
            <a:r>
              <a:rPr sz="2000" dirty="0"/>
              <a:t> </a:t>
            </a:r>
            <a:r>
              <a:rPr sz="2000" dirty="0" err="1"/>
              <a:t>fertiliteitscentrum</a:t>
            </a:r>
            <a:r>
              <a:rPr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Samenvatting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POI = </a:t>
            </a:r>
            <a:r>
              <a:rPr sz="2000" dirty="0" err="1"/>
              <a:t>verlies</a:t>
            </a:r>
            <a:r>
              <a:rPr sz="2000" dirty="0"/>
              <a:t> van </a:t>
            </a:r>
            <a:r>
              <a:rPr sz="2000" dirty="0" err="1"/>
              <a:t>ovariumfunctie</a:t>
            </a:r>
            <a:r>
              <a:rPr sz="2000" dirty="0"/>
              <a:t> &lt;40 </a:t>
            </a:r>
            <a:r>
              <a:rPr sz="2000" dirty="0" err="1"/>
              <a:t>jaar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Oorzaken</a:t>
            </a:r>
            <a:r>
              <a:rPr sz="2000" dirty="0"/>
              <a:t>: </a:t>
            </a:r>
            <a:r>
              <a:rPr sz="2000" dirty="0" err="1"/>
              <a:t>genetisch</a:t>
            </a:r>
            <a:r>
              <a:rPr sz="2000" dirty="0"/>
              <a:t>, auto-</a:t>
            </a:r>
            <a:r>
              <a:rPr sz="2000" dirty="0" err="1"/>
              <a:t>immuun</a:t>
            </a:r>
            <a:r>
              <a:rPr sz="2000" dirty="0"/>
              <a:t>, </a:t>
            </a:r>
            <a:r>
              <a:rPr sz="2000" dirty="0" err="1"/>
              <a:t>iatrogeen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Diagnostiek</a:t>
            </a:r>
            <a:r>
              <a:rPr sz="2000" dirty="0"/>
              <a:t>: FSH ↑, </a:t>
            </a:r>
            <a:r>
              <a:rPr sz="2000" dirty="0" err="1"/>
              <a:t>oestrogeen</a:t>
            </a:r>
            <a:r>
              <a:rPr sz="2000" dirty="0"/>
              <a:t> ↓</a:t>
            </a:r>
            <a:endParaRPr lang="nl-BE" sz="2000" dirty="0"/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Behandeling</a:t>
            </a:r>
            <a:r>
              <a:rPr sz="2000" dirty="0"/>
              <a:t>: HST, </a:t>
            </a:r>
            <a:r>
              <a:rPr sz="2000" dirty="0" err="1"/>
              <a:t>fertiliteitsopties</a:t>
            </a:r>
            <a:r>
              <a:rPr sz="2000" dirty="0"/>
              <a:t>, </a:t>
            </a:r>
            <a:r>
              <a:rPr sz="2000" dirty="0" err="1"/>
              <a:t>psychologische</a:t>
            </a:r>
            <a:r>
              <a:rPr sz="2000" dirty="0"/>
              <a:t> </a:t>
            </a:r>
            <a:r>
              <a:rPr sz="2000" dirty="0" err="1"/>
              <a:t>steun</a:t>
            </a:r>
            <a:endParaRPr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Diagnostisch algoritme</a:t>
            </a:r>
          </a:p>
        </p:txBody>
      </p:sp>
      <p:pic>
        <p:nvPicPr>
          <p:cNvPr id="3" name="Picture 2" descr="diagnostic_algorith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371600"/>
            <a:ext cx="73152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Bronnen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/>
              <a:t>• ESHRE Guideline 2023: Premature Ovarian Insufficiency</a:t>
            </a:r>
          </a:p>
          <a:p>
            <a:pPr marL="0" indent="0">
              <a:buNone/>
            </a:pPr>
            <a:r>
              <a:rPr sz="2000" dirty="0"/>
              <a:t>• </a:t>
            </a:r>
            <a:r>
              <a:rPr sz="2000" dirty="0" err="1"/>
              <a:t>UpToDate</a:t>
            </a:r>
            <a:r>
              <a:rPr sz="2000" dirty="0"/>
              <a:t> 2024: Evaluation and management of POI</a:t>
            </a:r>
          </a:p>
          <a:p>
            <a:pPr marL="0" indent="0">
              <a:buNone/>
            </a:pPr>
            <a:r>
              <a:rPr sz="2000" dirty="0"/>
              <a:t>• NVOG-</a:t>
            </a:r>
            <a:r>
              <a:rPr sz="2000" dirty="0" err="1"/>
              <a:t>richtlijn</a:t>
            </a:r>
            <a:r>
              <a:rPr sz="2000" dirty="0"/>
              <a:t>: POI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33C2F2A-0070-0ACE-34F5-C490D499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809" y="2498599"/>
            <a:ext cx="5425015" cy="1138029"/>
          </a:xfrm>
        </p:spPr>
        <p:txBody>
          <a:bodyPr>
            <a:normAutofit/>
          </a:bodyPr>
          <a:lstStyle/>
          <a:p>
            <a:r>
              <a:rPr lang="nl-BE" sz="3600" b="1" dirty="0"/>
              <a:t>Vragen? </a:t>
            </a:r>
          </a:p>
        </p:txBody>
      </p:sp>
    </p:spTree>
    <p:extLst>
      <p:ext uri="{BB962C8B-B14F-4D97-AF65-F5344CB8AC3E}">
        <p14:creationId xmlns:p14="http://schemas.microsoft.com/office/powerpoint/2010/main" val="2899348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P_wit voorblad.pptx" id="{92A7A245-221A-40A2-A893-E5DE42D92419}" vid="{9EEEBDB3-B55E-4582-A1D8-A1B192BC4D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mschrijving xmlns="2ae6ceb8-3edd-4c48-b3bc-097375b38eca" xsi:nil="true"/>
    <TaxCatchAll xmlns="2ae6ceb8-3edd-4c48-b3bc-097375b38eca" xsi:nil="true"/>
    <lcf76f155ced4ddcb4097134ff3c332f xmlns="1989d431-ede0-44f8-b739-2a36df78c78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5658BF3739A4BA21F8530C4DF1510" ma:contentTypeVersion="19" ma:contentTypeDescription="Een nieuw document maken." ma:contentTypeScope="" ma:versionID="7fcf3905b9a3f513315e12e5531a227c">
  <xsd:schema xmlns:xsd="http://www.w3.org/2001/XMLSchema" xmlns:xs="http://www.w3.org/2001/XMLSchema" xmlns:p="http://schemas.microsoft.com/office/2006/metadata/properties" xmlns:ns2="1989d431-ede0-44f8-b739-2a36df78c789" xmlns:ns3="2ae6ceb8-3edd-4c48-b3bc-097375b38eca" targetNamespace="http://schemas.microsoft.com/office/2006/metadata/properties" ma:root="true" ma:fieldsID="f6902be2f573ac2839588ad28248f741" ns2:_="" ns3:_="">
    <xsd:import namespace="1989d431-ede0-44f8-b739-2a36df78c789"/>
    <xsd:import namespace="2ae6ceb8-3edd-4c48-b3bc-097375b38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Omschrijving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9d431-ede0-44f8-b739-2a36df78c7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c77171d-44d2-43ef-b68d-c6ea51d199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6ceb8-3edd-4c48-b3bc-097375b38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Omschrijving" ma:index="12" nillable="true" ma:displayName="Omschrijving" ma:internalName="Omschrijving" ma:readOnly="fals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1590609-0633-44e6-873e-5bdc42d1565e}" ma:internalName="TaxCatchAll" ma:showField="CatchAllData" ma:web="2ae6ceb8-3edd-4c48-b3bc-097375b38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Inhoudstype"/>
        <xsd:element ref="dc:title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8C0641-AD8F-4436-9947-13F9B26DE488}">
  <ds:schemaRefs>
    <ds:schemaRef ds:uri="http://schemas.microsoft.com/office/2006/metadata/properties"/>
    <ds:schemaRef ds:uri="http://schemas.microsoft.com/office/infopath/2007/PartnerControls"/>
    <ds:schemaRef ds:uri="2ae6ceb8-3edd-4c48-b3bc-097375b38eca"/>
    <ds:schemaRef ds:uri="1989d431-ede0-44f8-b739-2a36df78c789"/>
  </ds:schemaRefs>
</ds:datastoreItem>
</file>

<file path=customXml/itemProps2.xml><?xml version="1.0" encoding="utf-8"?>
<ds:datastoreItem xmlns:ds="http://schemas.openxmlformats.org/officeDocument/2006/customXml" ds:itemID="{B92DF301-4720-45F1-9B86-7127A515E6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D159A2-046F-4969-A592-556AB43331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89d431-ede0-44f8-b739-2a36df78c789"/>
    <ds:schemaRef ds:uri="2ae6ceb8-3edd-4c48-b3bc-097375b38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SFZ_ppt_sjabloon_wit voorblad (2)</Template>
  <TotalTime>770</TotalTime>
  <Words>614</Words>
  <Application>Microsoft Office PowerPoint</Application>
  <PresentationFormat>Breedbeeld</PresentationFormat>
  <Paragraphs>139</Paragraphs>
  <Slides>20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Aptos</vt:lpstr>
      <vt:lpstr>Arial</vt:lpstr>
      <vt:lpstr>Century Gothic</vt:lpstr>
      <vt:lpstr>Office-thema</vt:lpstr>
      <vt:lpstr>Premature Ovariële Insufficiëntie (POI)</vt:lpstr>
      <vt:lpstr>Inleiding</vt:lpstr>
      <vt:lpstr>Definitie</vt:lpstr>
      <vt:lpstr>Afname van ovariële follikels door de tijd</vt:lpstr>
      <vt:lpstr>Pathofysiologie</vt:lpstr>
      <vt:lpstr>Hormonale feedback-as</vt:lpstr>
      <vt:lpstr>Etiologie van POI</vt:lpstr>
      <vt:lpstr>Etiologie</vt:lpstr>
      <vt:lpstr>Klinische presentatie</vt:lpstr>
      <vt:lpstr>Diagnostiek</vt:lpstr>
      <vt:lpstr>Hormonale veranderingen bij POI</vt:lpstr>
      <vt:lpstr>Differentiële diagnose</vt:lpstr>
      <vt:lpstr>Behandeling</vt:lpstr>
      <vt:lpstr>Complicaties</vt:lpstr>
      <vt:lpstr>Prognose &amp; follow-up</vt:lpstr>
      <vt:lpstr>Casus</vt:lpstr>
      <vt:lpstr>Samenvatting</vt:lpstr>
      <vt:lpstr>Diagnostisch algoritme</vt:lpstr>
      <vt:lpstr>Bronnen</vt:lpstr>
      <vt:lpstr>Vragen?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Luypaerts</dc:creator>
  <cp:lastModifiedBy>Ilse Luypaerts</cp:lastModifiedBy>
  <cp:revision>6</cp:revision>
  <dcterms:created xsi:type="dcterms:W3CDTF">2025-01-03T09:17:48Z</dcterms:created>
  <dcterms:modified xsi:type="dcterms:W3CDTF">2025-11-14T21:20:47Z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0x0101005815658BF3739A4BA21F8530C4DF1510</vt:lpwstr>
  </property>
  <property fmtid="{D5CDD505-2E9C-101B-9397-08002B2CF9AE}" pid="3" name="MediaServiceImageTags">
    <vt:lpwstr/>
  </property>
</Properties>
</file>