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70" r:id="rId6"/>
    <p:sldId id="257" r:id="rId7"/>
    <p:sldId id="258" r:id="rId8"/>
    <p:sldId id="259" r:id="rId9"/>
    <p:sldId id="273" r:id="rId10"/>
    <p:sldId id="260" r:id="rId11"/>
    <p:sldId id="264" r:id="rId12"/>
    <p:sldId id="265" r:id="rId13"/>
    <p:sldId id="266" r:id="rId14"/>
    <p:sldId id="267" r:id="rId15"/>
    <p:sldId id="261" r:id="rId16"/>
    <p:sldId id="262" r:id="rId17"/>
    <p:sldId id="268" r:id="rId18"/>
    <p:sldId id="269" r:id="rId19"/>
    <p:sldId id="274" r:id="rId20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EF"/>
    <a:srgbClr val="E27022"/>
    <a:srgbClr val="643993"/>
    <a:srgbClr val="184A36"/>
    <a:srgbClr val="3A4E8C"/>
    <a:srgbClr val="F78D1E"/>
    <a:srgbClr val="16654D"/>
    <a:srgbClr val="BC5897"/>
    <a:srgbClr val="E49924"/>
    <a:srgbClr val="76A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3F45FB-9A25-5417-F138-34B1552A50AB}" v="22" dt="2025-06-16T12:43:25.966"/>
    <p1510:client id="{8BB5CD55-37EC-F65B-DC8E-23A1FF8180F3}" v="269" dt="2025-06-15T08:54:15.150"/>
    <p1510:client id="{C951380D-50BD-5654-0D8F-D3662F218854}" v="2735" dt="2025-06-15T16:53:37.758"/>
    <p1510:client id="{F826408F-43AD-8D9F-DC1B-3EF6F3ABCD18}" v="67" dt="2025-06-15T08:09:28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4700" autoAdjust="0"/>
  </p:normalViewPr>
  <p:slideViewPr>
    <p:cSldViewPr snapToGrid="0" snapToObjects="1">
      <p:cViewPr varScale="1">
        <p:scale>
          <a:sx n="104" d="100"/>
          <a:sy n="104" d="100"/>
        </p:scale>
        <p:origin x="22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1576" y="3784881"/>
            <a:ext cx="10363200" cy="73339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31576" y="4662731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07B630A-4AA9-6E4F-DE94-E2717BDAE28A}"/>
              </a:ext>
            </a:extLst>
          </p:cNvPr>
          <p:cNvSpPr/>
          <p:nvPr userDrawn="1"/>
        </p:nvSpPr>
        <p:spPr>
          <a:xfrm>
            <a:off x="427839" y="184558"/>
            <a:ext cx="2122414" cy="15351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 descr="Afbeelding met tekst, Graphics, logo, Lettertype&#10;&#10;Automatisch gegenereerde beschrijving">
            <a:extLst>
              <a:ext uri="{FF2B5EF4-FFF2-40B4-BE49-F238E27FC236}">
                <a16:creationId xmlns:a16="http://schemas.microsoft.com/office/drawing/2014/main" id="{9E8A4548-6E74-053C-E735-7347178EF4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10" y="442669"/>
            <a:ext cx="1933072" cy="16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94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nl-NL" dirty="0" err="1"/>
              <a:t>ddddd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330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0114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0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330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415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5083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137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11869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27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20-6-2025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635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854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673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68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20-6-2025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007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  <a:p>
            <a:pPr lvl="2"/>
            <a:r>
              <a:rPr lang="nl-BE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0216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1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Century Gothic" panose="020B0502020202020204" pitchFamily="34" charset="0"/>
          <a:ea typeface="+mj-ea"/>
          <a:cs typeface="Calibri"/>
        </a:defRPr>
      </a:lvl1pPr>
    </p:titleStyle>
    <p:bodyStyle>
      <a:lvl1pPr marL="198000" indent="-1980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432000" indent="-2124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68800" indent="-1584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1576" y="3784881"/>
            <a:ext cx="10363200" cy="733391"/>
          </a:xfrm>
        </p:spPr>
        <p:txBody>
          <a:bodyPr>
            <a:normAutofit/>
          </a:bodyPr>
          <a:lstStyle/>
          <a:p>
            <a:r>
              <a:rPr lang="nl-NL" dirty="0" err="1"/>
              <a:t>Oncoclinics</a:t>
            </a:r>
            <a:r>
              <a:rPr lang="nl-NL" dirty="0"/>
              <a:t> 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Praktische inzichten in sociale voorzieningen van oncologische patiënten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537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Inhoud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609600" y="1412463"/>
            <a:ext cx="109728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97485" indent="-197485"/>
            <a:r>
              <a:rPr lang="nl-BE" dirty="0"/>
              <a:t>Voorstelling OST</a:t>
            </a:r>
            <a:endParaRPr lang="en-US"/>
          </a:p>
          <a:p>
            <a:pPr marL="197485" indent="-197485"/>
            <a:endParaRPr lang="nl-BE" dirty="0">
              <a:latin typeface="Century Gothic"/>
            </a:endParaRPr>
          </a:p>
          <a:p>
            <a:pPr marL="197485" indent="-197485"/>
            <a:r>
              <a:rPr lang="nl-BE" dirty="0"/>
              <a:t>De rol van de sociale dienst</a:t>
            </a:r>
          </a:p>
          <a:p>
            <a:pPr marL="197485" indent="-197485"/>
            <a:endParaRPr lang="nl-BE" dirty="0">
              <a:latin typeface="Century Gothic"/>
            </a:endParaRPr>
          </a:p>
          <a:p>
            <a:pPr marL="197485" indent="-197485"/>
            <a:r>
              <a:rPr lang="nl-BE" dirty="0">
                <a:latin typeface="Century Gothic"/>
              </a:rPr>
              <a:t>Praktische inzichten in sociale voorzieningen voor oncologische patiënten a.d.h.v. stellingen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dirty="0"/>
              <a:t>Verzekeringen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dirty="0"/>
              <a:t>Tegemoetkomingen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dirty="0"/>
              <a:t>Vervoer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dirty="0"/>
              <a:t>Overige tegemoetkomingen/voordelen</a:t>
            </a:r>
          </a:p>
          <a:p>
            <a:pPr marL="197485" indent="-197485"/>
            <a:endParaRPr lang="nl-BE" dirty="0"/>
          </a:p>
          <a:p>
            <a:pPr marL="197485" indent="-197485"/>
            <a:r>
              <a:rPr lang="nl-BE" dirty="0">
                <a:latin typeface="Century Gothic"/>
              </a:rPr>
              <a:t>Casus</a:t>
            </a:r>
          </a:p>
          <a:p>
            <a:pPr marL="197485" indent="-197485"/>
            <a:endParaRPr lang="nl-BE" dirty="0">
              <a:latin typeface="Century Gothic"/>
            </a:endParaRPr>
          </a:p>
          <a:p>
            <a:pPr marL="197485" indent="-197485"/>
            <a:r>
              <a:rPr lang="nl-BE" dirty="0">
                <a:latin typeface="Century Gothic"/>
              </a:rPr>
              <a:t>Vragen</a:t>
            </a:r>
          </a:p>
          <a:p>
            <a:pPr marL="222885" indent="0">
              <a:buNone/>
            </a:pPr>
            <a:endParaRPr lang="nl-BE" dirty="0"/>
          </a:p>
          <a:p>
            <a:pPr marL="219075" lvl="1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197485" indent="-197485"/>
            <a:endParaRPr lang="nl-BE" dirty="0"/>
          </a:p>
          <a:p>
            <a:pPr marL="197485" indent="-197485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9979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69951D-978A-FCA2-F61E-8A949A11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Voorstelling OST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Century Gothic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300EA56-A5B5-A2FB-FD6E-652611F28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220" b="20861"/>
          <a:stretch>
            <a:fillRect/>
          </a:stretch>
        </p:blipFill>
        <p:spPr>
          <a:xfrm>
            <a:off x="6004910" y="2234467"/>
            <a:ext cx="4534772" cy="2393071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E1A637-3C8F-1197-C7D3-88EAA7DA5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7147431" cy="46910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nl-BE" b="1" dirty="0">
              <a:solidFill>
                <a:srgbClr val="E27022"/>
              </a:solidFill>
            </a:endParaRPr>
          </a:p>
          <a:p>
            <a:r>
              <a:rPr lang="nl-BE" b="1" dirty="0">
                <a:solidFill>
                  <a:srgbClr val="E27022"/>
                </a:solidFill>
              </a:rPr>
              <a:t>Begeleidingsverpleegkundigen</a:t>
            </a:r>
            <a:endParaRPr lang="nl-BE" b="1">
              <a:solidFill>
                <a:srgbClr val="E27022"/>
              </a:solidFill>
            </a:endParaRPr>
          </a:p>
          <a:p>
            <a:pPr marL="431800" lvl="1" indent="-212090">
              <a:buFont typeface="Calibri,Sans-Serif"/>
              <a:buChar char="-"/>
            </a:pPr>
            <a:r>
              <a:rPr lang="nl-BE" sz="1400" dirty="0"/>
              <a:t>Kirsten Joosten (coördinator) </a:t>
            </a:r>
            <a:endParaRPr lang="en-US" sz="1400"/>
          </a:p>
          <a:p>
            <a:pPr marL="431800" lvl="1" indent="-212090">
              <a:buFont typeface="Calibri,Sans-Serif"/>
              <a:buChar char="-"/>
            </a:pPr>
            <a:r>
              <a:rPr lang="nl-BE" sz="1400" dirty="0"/>
              <a:t>Karen Joosten  </a:t>
            </a:r>
            <a:endParaRPr lang="en-US" sz="1400"/>
          </a:p>
          <a:p>
            <a:pPr marL="431800" lvl="1" indent="-212090">
              <a:buFont typeface="Calibri,Sans-Serif"/>
              <a:buChar char="-"/>
            </a:pPr>
            <a:r>
              <a:rPr lang="nl-BE" sz="1400" dirty="0"/>
              <a:t>Veerle Breugelmans  </a:t>
            </a:r>
            <a:endParaRPr lang="en-US" sz="1400"/>
          </a:p>
          <a:p>
            <a:pPr marL="431800" lvl="1" indent="-212090">
              <a:buFont typeface="Calibri,Sans-Serif"/>
              <a:buChar char="-"/>
            </a:pPr>
            <a:r>
              <a:rPr lang="nl-BE" sz="1400" dirty="0"/>
              <a:t>Lidia Damian </a:t>
            </a:r>
            <a:endParaRPr lang="nl-BE" sz="1400"/>
          </a:p>
          <a:p>
            <a:pPr marL="431800" lvl="1" indent="-212090">
              <a:buFont typeface="Calibri,Sans-Serif"/>
              <a:buChar char="-"/>
            </a:pPr>
            <a:endParaRPr lang="nl-BE" sz="1400" dirty="0"/>
          </a:p>
          <a:p>
            <a:r>
              <a:rPr lang="nl-BE" b="1" dirty="0">
                <a:solidFill>
                  <a:srgbClr val="E27022"/>
                </a:solidFill>
              </a:rPr>
              <a:t>Psycholoog</a:t>
            </a:r>
            <a:r>
              <a:rPr lang="nl-BE" dirty="0">
                <a:solidFill>
                  <a:srgbClr val="E27022"/>
                </a:solidFill>
              </a:rPr>
              <a:t>:</a:t>
            </a:r>
          </a:p>
          <a:p>
            <a:pPr marL="431800" lvl="1" indent="-212090">
              <a:buFont typeface="Calibri,Sans-Serif"/>
              <a:buChar char="-"/>
            </a:pPr>
            <a:r>
              <a:rPr lang="nl-BE" sz="1400" err="1"/>
              <a:t>Goedele</a:t>
            </a:r>
            <a:r>
              <a:rPr lang="nl-BE" sz="1400" dirty="0"/>
              <a:t> Vandersloten </a:t>
            </a:r>
            <a:endParaRPr lang="en-US">
              <a:solidFill>
                <a:srgbClr val="000000"/>
              </a:solidFill>
            </a:endParaRPr>
          </a:p>
          <a:p>
            <a:pPr marL="431800" lvl="1" indent="-212090">
              <a:buFont typeface="Calibri,Sans-Serif"/>
              <a:buChar char="-"/>
            </a:pPr>
            <a:endParaRPr lang="nl-BE" sz="1400" dirty="0"/>
          </a:p>
          <a:p>
            <a:r>
              <a:rPr lang="nl-BE" b="1" dirty="0">
                <a:solidFill>
                  <a:srgbClr val="E27022"/>
                </a:solidFill>
              </a:rPr>
              <a:t>Diëtist:</a:t>
            </a:r>
            <a:r>
              <a:rPr lang="nl-BE" dirty="0">
                <a:solidFill>
                  <a:srgbClr val="E27022"/>
                </a:solidFill>
              </a:rPr>
              <a:t> </a:t>
            </a:r>
            <a:endParaRPr lang="nl-BE" dirty="0">
              <a:solidFill>
                <a:srgbClr val="000000"/>
              </a:solidFill>
            </a:endParaRPr>
          </a:p>
          <a:p>
            <a:pPr marL="431800" lvl="1" indent="-212090">
              <a:buFont typeface="Calibri,Sans-Serif"/>
              <a:buChar char="-"/>
            </a:pPr>
            <a:r>
              <a:rPr lang="nl-BE" sz="1400" dirty="0">
                <a:solidFill>
                  <a:srgbClr val="000000"/>
                </a:solidFill>
              </a:rPr>
              <a:t>Claudia </a:t>
            </a:r>
            <a:r>
              <a:rPr lang="nl-BE" sz="1400" dirty="0" err="1">
                <a:solidFill>
                  <a:srgbClr val="000000"/>
                </a:solidFill>
              </a:rPr>
              <a:t>Schuyten</a:t>
            </a:r>
            <a:endParaRPr lang="nl-BE" sz="1400" dirty="0" err="1"/>
          </a:p>
          <a:p>
            <a:endParaRPr lang="nl-BE" b="1" dirty="0">
              <a:solidFill>
                <a:srgbClr val="E27022"/>
              </a:solidFill>
            </a:endParaRPr>
          </a:p>
          <a:p>
            <a:r>
              <a:rPr lang="nl-BE" b="1" dirty="0">
                <a:solidFill>
                  <a:srgbClr val="E27022"/>
                </a:solidFill>
              </a:rPr>
              <a:t>Sociale dienst:</a:t>
            </a:r>
            <a:endParaRPr lang="nl-BE" dirty="0"/>
          </a:p>
          <a:p>
            <a:pPr marL="431800" lvl="1" indent="-212090">
              <a:buFont typeface="Calibri,Sans-Serif"/>
              <a:buChar char="-"/>
            </a:pPr>
            <a:r>
              <a:rPr lang="nl-BE" sz="1400" dirty="0">
                <a:solidFill>
                  <a:srgbClr val="000000"/>
                </a:solidFill>
              </a:rPr>
              <a:t>Kelly </a:t>
            </a:r>
            <a:r>
              <a:rPr lang="nl-BE" sz="1400" dirty="0" err="1">
                <a:solidFill>
                  <a:srgbClr val="000000"/>
                </a:solidFill>
              </a:rPr>
              <a:t>Steenaerts</a:t>
            </a:r>
            <a:endParaRPr lang="en-US" sz="1400" dirty="0" err="1">
              <a:solidFill>
                <a:srgbClr val="000000"/>
              </a:solidFill>
            </a:endParaRPr>
          </a:p>
          <a:p>
            <a:pPr marL="431800" lvl="1" indent="-212090">
              <a:buFont typeface="Calibri,Sans-Serif"/>
              <a:buChar char="-"/>
            </a:pPr>
            <a:r>
              <a:rPr lang="nl-BE" sz="1400" err="1">
                <a:solidFill>
                  <a:srgbClr val="000000"/>
                </a:solidFill>
              </a:rPr>
              <a:t>Jonina</a:t>
            </a:r>
            <a:r>
              <a:rPr lang="nl-BE" sz="1400" dirty="0">
                <a:solidFill>
                  <a:srgbClr val="000000"/>
                </a:solidFill>
              </a:rPr>
              <a:t> </a:t>
            </a:r>
            <a:r>
              <a:rPr lang="nl-BE" sz="1400" err="1">
                <a:solidFill>
                  <a:srgbClr val="000000"/>
                </a:solidFill>
              </a:rPr>
              <a:t>Veestraeten</a:t>
            </a:r>
            <a:endParaRPr lang="nl-BE" sz="1400" err="1"/>
          </a:p>
          <a:p>
            <a:endParaRPr lang="nl-BE" b="1" dirty="0">
              <a:solidFill>
                <a:srgbClr val="E27022"/>
              </a:solidFill>
            </a:endParaRPr>
          </a:p>
          <a:p>
            <a:endParaRPr lang="nl-BE" sz="1500" dirty="0"/>
          </a:p>
          <a:p>
            <a:r>
              <a:rPr lang="en-US" dirty="0" err="1"/>
              <a:t>Opvolging</a:t>
            </a:r>
            <a:r>
              <a:rPr lang="en-US" dirty="0"/>
              <a:t> van </a:t>
            </a:r>
            <a:r>
              <a:rPr lang="en-US" dirty="0" err="1"/>
              <a:t>bij</a:t>
            </a:r>
            <a:r>
              <a:rPr lang="en-US" dirty="0"/>
              <a:t> diagnose tot </a:t>
            </a:r>
            <a:r>
              <a:rPr lang="en-US" dirty="0" err="1"/>
              <a:t>einde</a:t>
            </a:r>
            <a:r>
              <a:rPr lang="en-US" dirty="0"/>
              <a:t> </a:t>
            </a:r>
            <a:r>
              <a:rPr lang="en-US" dirty="0" err="1"/>
              <a:t>behandeling</a:t>
            </a:r>
            <a:r>
              <a:rPr lang="en-US" dirty="0"/>
              <a:t>/ </a:t>
            </a:r>
            <a:r>
              <a:rPr lang="en-US" dirty="0" err="1"/>
              <a:t>overlijden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37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321C-EF36-C45C-5078-7744BADE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9BEF"/>
                </a:solidFill>
                <a:latin typeface="Century Gothic"/>
              </a:rPr>
              <a:t>De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rol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 van de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sociale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dienst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bij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oncologische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patiënten</a:t>
            </a:r>
            <a:endParaRPr lang="en-US" b="1">
              <a:solidFill>
                <a:srgbClr val="009BEF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8AC437-5A8C-C8B7-202B-451247622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Inschakeling in overleg met de begeleidingsverpleegkundige door patiënt/familie/ andere zorgverleners. </a:t>
            </a:r>
            <a:endParaRPr lang="en-US" sz="2000" dirty="0">
              <a:solidFill>
                <a:srgbClr val="E27022"/>
              </a:solidFill>
              <a:latin typeface="Century Gothic"/>
            </a:endParaRPr>
          </a:p>
          <a:p>
            <a:pPr marL="0" indent="0">
              <a:spcBef>
                <a:spcPts val="0"/>
              </a:spcBef>
              <a:buNone/>
            </a:pPr>
            <a:endParaRPr lang="nl-BE" dirty="0"/>
          </a:p>
          <a:p>
            <a:pPr marL="742950" lvl="1" indent="-285750">
              <a:spcBef>
                <a:spcPts val="0"/>
              </a:spcBef>
              <a:buFont typeface="Courier New,monospace"/>
              <a:buChar char="o"/>
            </a:pPr>
            <a:r>
              <a:rPr lang="nl-BE" dirty="0">
                <a:latin typeface="Century Gothic"/>
              </a:rPr>
              <a:t>Kennismakingsgesprek</a:t>
            </a:r>
            <a:endParaRPr lang="en-US" dirty="0">
              <a:latin typeface="Century Gothic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nl-BE" dirty="0"/>
          </a:p>
          <a:p>
            <a:pPr marL="742950" lvl="1" indent="-285750">
              <a:spcBef>
                <a:spcPts val="0"/>
              </a:spcBef>
              <a:buFont typeface="Courier New,monospace"/>
              <a:buChar char="o"/>
            </a:pPr>
            <a:r>
              <a:rPr lang="nl-BE" dirty="0">
                <a:latin typeface="Century Gothic"/>
              </a:rPr>
              <a:t>Psychosociale hulpverlening</a:t>
            </a:r>
            <a:endParaRPr lang="en-US" dirty="0">
              <a:latin typeface="Century Gothic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nl-BE" dirty="0"/>
          </a:p>
          <a:p>
            <a:pPr marL="742950" lvl="1" indent="-285750">
              <a:spcBef>
                <a:spcPts val="0"/>
              </a:spcBef>
              <a:buFont typeface="Courier New,monospace"/>
              <a:buChar char="o"/>
            </a:pPr>
            <a:r>
              <a:rPr lang="nl-BE" dirty="0">
                <a:latin typeface="Century Gothic"/>
              </a:rPr>
              <a:t>Zorgcoördinatie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Inschakelen professionele thuiszorg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Semi- of residentiële oplossing (kortverblijf, WZC, Zorghuis)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Praktische ondersteuning: zorgmateriaal/zuurstof</a:t>
            </a:r>
            <a:endParaRPr lang="en-US" dirty="0">
              <a:latin typeface="Century Gothic"/>
            </a:endParaRPr>
          </a:p>
          <a:p>
            <a:pPr marL="914400" lvl="2" indent="0">
              <a:spcBef>
                <a:spcPts val="0"/>
              </a:spcBef>
              <a:buNone/>
            </a:pPr>
            <a:endParaRPr lang="nl-BE" dirty="0"/>
          </a:p>
          <a:p>
            <a:pPr marL="742950" lvl="1" indent="-285750">
              <a:spcBef>
                <a:spcPts val="0"/>
              </a:spcBef>
              <a:buFont typeface="Courier New,monospace"/>
              <a:buChar char="o"/>
            </a:pPr>
            <a:r>
              <a:rPr lang="nl-BE" dirty="0">
                <a:latin typeface="Century Gothic"/>
              </a:rPr>
              <a:t>Sociale voorzieningen voor oncologische patiënten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Verzekeringen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Tegemoetkomingen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Vervoer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r>
              <a:rPr lang="nl-BE" dirty="0">
                <a:latin typeface="Century Gothic"/>
              </a:rPr>
              <a:t>Overige tegemoetkomingen/voordelen</a:t>
            </a:r>
            <a:endParaRPr lang="en-US" dirty="0">
              <a:latin typeface="Century Gothic"/>
            </a:endParaRPr>
          </a:p>
          <a:p>
            <a:pPr marL="1200150" lvl="2" indent="-285750">
              <a:spcBef>
                <a:spcPts val="0"/>
              </a:spcBef>
              <a:buFont typeface="Wingdings,Sans-Serif"/>
              <a:buChar char="ü"/>
            </a:pPr>
            <a:endParaRPr lang="nl-BE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9199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L1O2 | 620621"/>
          <p:cNvSpPr>
            <a:spLocks noChangeAspect="1" noChangeArrowheads="1"/>
          </p:cNvSpPr>
          <p:nvPr/>
        </p:nvSpPr>
        <p:spPr bwMode="auto">
          <a:xfrm>
            <a:off x="1465629" y="346038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4" name="AutoShape 4" descr="L1O2 | 62062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030" name="Picture 6" descr="duimen omhoog en duimen naar beneden icoon. Leuk vinden en afkeer silhouet  teken. het oneens zijn met mee eens symbool. arm gebaar. geïsoleerd Aan wit  achtergrond 17199238 Vectorkunst bij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650" y="1719082"/>
            <a:ext cx="2890594" cy="28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0CB9F8A-AF88-ECA3-7D18-368AF11F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b="1" dirty="0">
                <a:solidFill>
                  <a:srgbClr val="009BEF"/>
                </a:solidFill>
                <a:latin typeface="Century Gothic"/>
              </a:rPr>
              <a:t>Praktische inzichten in sociale voorzieningen voor oncologische patiënten </a:t>
            </a:r>
            <a:endParaRPr lang="nl-BE" b="1">
              <a:latin typeface="Century Gothic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87B1D-C53A-5EAB-DA67-EBB03089C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97874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Stelling </a:t>
            </a:r>
            <a:r>
              <a:rPr lang="nl-BE" sz="2000" b="1" dirty="0" err="1">
                <a:solidFill>
                  <a:srgbClr val="E27022"/>
                </a:solidFill>
                <a:latin typeface="Century Gothic"/>
              </a:rPr>
              <a:t>ivm</a:t>
            </a: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 verzekeringen:</a:t>
            </a:r>
            <a:r>
              <a:rPr lang="nl-BE" sz="1600" b="1" dirty="0">
                <a:solidFill>
                  <a:srgbClr val="E27022"/>
                </a:solidFill>
                <a:latin typeface="Century Gothic"/>
              </a:rPr>
              <a:t> </a:t>
            </a:r>
          </a:p>
          <a:p>
            <a:pPr marL="285750" indent="-285750">
              <a:spcBef>
                <a:spcPts val="0"/>
              </a:spcBef>
              <a:buFont typeface="Arial,Sans-Serif"/>
            </a:pPr>
            <a:r>
              <a:rPr lang="nl-BE" sz="1600" b="1" dirty="0">
                <a:latin typeface="Century Gothic"/>
              </a:rPr>
              <a:t>Iedereen is verplicht een hospitalisatieverzekering af te sluiten?</a:t>
            </a:r>
            <a:endParaRPr lang="en-US" sz="1600" b="1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  <a:p>
            <a:pPr marL="197485" indent="-197485"/>
            <a:r>
              <a:rPr lang="nl-BE" dirty="0">
                <a:latin typeface="Century Gothic"/>
              </a:rPr>
              <a:t> Hospitalisatieverzekering is </a:t>
            </a:r>
            <a:r>
              <a:rPr lang="nl-BE" b="1" dirty="0">
                <a:latin typeface="Century Gothic"/>
              </a:rPr>
              <a:t>geen verplichte verzekering</a:t>
            </a:r>
            <a:r>
              <a:rPr lang="nl-BE" dirty="0">
                <a:latin typeface="Century Gothic"/>
              </a:rPr>
              <a:t>, maar een aanvullende verzekering</a:t>
            </a:r>
            <a:endParaRPr lang="en-US" dirty="0">
              <a:latin typeface="Century Gothic"/>
            </a:endParaRPr>
          </a:p>
          <a:p>
            <a:pPr marL="431800" lvl="1" indent="-212090"/>
            <a:r>
              <a:rPr lang="nl-BE" dirty="0">
                <a:latin typeface="Century Gothic"/>
              </a:rPr>
              <a:t>Via ziekenfonds</a:t>
            </a:r>
            <a:endParaRPr lang="en-US" dirty="0">
              <a:latin typeface="Century Gothic"/>
            </a:endParaRPr>
          </a:p>
          <a:p>
            <a:pPr marL="431800" lvl="1" indent="-212090"/>
            <a:r>
              <a:rPr lang="nl-BE" dirty="0">
                <a:latin typeface="Century Gothic"/>
              </a:rPr>
              <a:t>Via werkgever</a:t>
            </a:r>
            <a:endParaRPr lang="en-US" dirty="0">
              <a:latin typeface="Century Gothic"/>
            </a:endParaRPr>
          </a:p>
          <a:p>
            <a:pPr marL="431800" lvl="1" indent="-212090"/>
            <a:r>
              <a:rPr lang="nl-BE" dirty="0">
                <a:latin typeface="Century Gothic"/>
              </a:rPr>
              <a:t>Via bank/verzekeringsmakelaar</a:t>
            </a:r>
            <a:endParaRPr lang="en-US" dirty="0">
              <a:latin typeface="Century Gothic"/>
            </a:endParaRPr>
          </a:p>
          <a:p>
            <a:pPr marL="197485" indent="-197485"/>
            <a:r>
              <a:rPr lang="nl-BE" dirty="0">
                <a:latin typeface="Century Gothic"/>
              </a:rPr>
              <a:t>Zeker aan te raden om een hospitalisatieverzekering af te sluiten</a:t>
            </a:r>
            <a:endParaRPr lang="en-US" dirty="0">
              <a:latin typeface="Century Gothic"/>
            </a:endParaRPr>
          </a:p>
          <a:p>
            <a:pPr marL="197485" indent="-197485"/>
            <a:r>
              <a:rPr lang="nl-BE" dirty="0">
                <a:latin typeface="Century Gothic"/>
              </a:rPr>
              <a:t>Doorverwijzing naar het ziekenfonds van patiënt: </a:t>
            </a:r>
            <a:endParaRPr lang="en-US" dirty="0">
              <a:latin typeface="Century Gothic"/>
            </a:endParaRP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  rekening houden met wachttijd 3 maanden en geen uitsluiting van ernstige ziekte</a:t>
            </a:r>
            <a:endParaRPr lang="en-US">
              <a:latin typeface="Century Gothic"/>
            </a:endParaRPr>
          </a:p>
          <a:p>
            <a:pPr marL="285750" indent="-285750">
              <a:spcBef>
                <a:spcPts val="0"/>
              </a:spcBef>
              <a:buFont typeface="Arial,Sans-Serif"/>
            </a:pPr>
            <a:endParaRPr lang="nl-BE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0544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AFFC-C7BE-6890-1192-51EDD2C6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9BEF"/>
                </a:solidFill>
                <a:latin typeface="Century Gothic"/>
              </a:rPr>
              <a:t>Praktische inzichten in sociale voorzieningen voor oncologische patiënten </a:t>
            </a:r>
            <a:endParaRPr lang="en-US" dirty="0">
              <a:latin typeface="Century Gothi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4FBCB-E2F6-2A31-614C-080386359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Stelling </a:t>
            </a:r>
            <a:r>
              <a:rPr lang="nl-BE" sz="2000" b="1" err="1">
                <a:solidFill>
                  <a:srgbClr val="E27022"/>
                </a:solidFill>
                <a:latin typeface="Century Gothic"/>
              </a:rPr>
              <a:t>ivm</a:t>
            </a: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 verzekeringen: </a:t>
            </a:r>
            <a:endParaRPr lang="en-US"/>
          </a:p>
          <a:p>
            <a:pPr marL="197485" indent="-197485"/>
            <a:r>
              <a:rPr lang="nl-BE" sz="1600" b="1" dirty="0">
                <a:latin typeface="Century Gothic"/>
              </a:rPr>
              <a:t>Is in iedere polis ernstige ziekte opgenomen?</a:t>
            </a: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endParaRPr lang="nl-BE" b="1" dirty="0">
              <a:solidFill>
                <a:srgbClr val="000000"/>
              </a:solidFill>
              <a:latin typeface="Century Gothic"/>
            </a:endParaRPr>
          </a:p>
          <a:p>
            <a:pPr marL="197485" indent="-197485"/>
            <a:r>
              <a:rPr lang="nl-BE" b="1" dirty="0">
                <a:solidFill>
                  <a:srgbClr val="000000"/>
                </a:solidFill>
                <a:latin typeface="Century Gothic"/>
              </a:rPr>
              <a:t>Neen</a:t>
            </a:r>
            <a:r>
              <a:rPr lang="nl-BE" dirty="0">
                <a:solidFill>
                  <a:srgbClr val="000000"/>
                </a:solidFill>
                <a:latin typeface="Century Gothic"/>
              </a:rPr>
              <a:t>, best na te vragen via de hospitalisatieverzekering</a:t>
            </a: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431800" lvl="1" indent="-212090"/>
            <a:r>
              <a:rPr lang="nl-BE" dirty="0">
                <a:solidFill>
                  <a:srgbClr val="000000"/>
                </a:solidFill>
                <a:latin typeface="Century Gothic"/>
              </a:rPr>
              <a:t>Ernstige ziekte: oncologische aandoening</a:t>
            </a: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431800" lvl="1" indent="-212090"/>
            <a:r>
              <a:rPr lang="nl-BE" dirty="0">
                <a:solidFill>
                  <a:srgbClr val="000000"/>
                </a:solidFill>
                <a:latin typeface="Century Gothic"/>
              </a:rPr>
              <a:t>Tussenkomst medische kosten in en buiten het ziekenhuis die verband houden met je hospitalisatie. </a:t>
            </a: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219710" lvl="1" indent="0">
              <a:buNone/>
            </a:pPr>
            <a:r>
              <a:rPr lang="nl-BE" dirty="0">
                <a:solidFill>
                  <a:srgbClr val="000000"/>
                </a:solidFill>
                <a:latin typeface="Century Gothic"/>
              </a:rPr>
              <a:t>  Voorbeelden zijn medische onderzoeken, consultaties, apotheekkosten, kinesitherapie … </a:t>
            </a:r>
            <a:endParaRPr lang="en-US">
              <a:solidFill>
                <a:srgbClr val="000000"/>
              </a:solidFill>
              <a:latin typeface="Century Gothic"/>
            </a:endParaRPr>
          </a:p>
          <a:p>
            <a:pPr marL="431800" lvl="1" indent="-212090"/>
            <a:r>
              <a:rPr lang="nl-BE" dirty="0">
                <a:solidFill>
                  <a:srgbClr val="000000"/>
                </a:solidFill>
                <a:latin typeface="Century Gothic"/>
              </a:rPr>
              <a:t>Vanuit het OST hebben we aandacht voor het dossier ernstige ziekte in orde te brengen</a:t>
            </a: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431800" lvl="1" indent="-212090"/>
            <a:r>
              <a:rPr lang="nl-BE" dirty="0">
                <a:latin typeface="Century Gothic"/>
              </a:rPr>
              <a:t>Bepaalde tussenkomsten afhankelijk van de verzekeringspolis: voorbeeld hiervan is tussenkomst pruik</a:t>
            </a:r>
          </a:p>
          <a:p>
            <a:pPr marL="219710" lvl="1" indent="0">
              <a:buNone/>
            </a:pPr>
            <a:endParaRPr lang="nl-BE" dirty="0">
              <a:latin typeface="Century Gothic"/>
            </a:endParaRPr>
          </a:p>
          <a:p>
            <a:pPr marL="219710" lvl="1" indent="0">
              <a:buNone/>
            </a:pPr>
            <a:r>
              <a:rPr lang="nl-BE" b="1" dirty="0">
                <a:latin typeface="Century Gothic"/>
              </a:rPr>
              <a:t> Maatzorg!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26EC9A-016A-C4DC-C4C1-BA68871CC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182" y="2049462"/>
            <a:ext cx="2575201" cy="17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6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/>
          <p:cNvSpPr/>
          <p:nvPr/>
        </p:nvSpPr>
        <p:spPr>
          <a:xfrm>
            <a:off x="350419" y="3307054"/>
            <a:ext cx="7535007" cy="21236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nl-BE" sz="2400" dirty="0">
              <a:solidFill>
                <a:schemeClr val="tx2">
                  <a:lumMod val="60000"/>
                  <a:lumOff val="40000"/>
                </a:schemeClr>
              </a:solidFill>
              <a:latin typeface="Century Gothic" panose="020B0502020202020204" pitchFamily="34" charset="0"/>
              <a:ea typeface="+mj-ea"/>
              <a:cs typeface="Calibri"/>
            </a:endParaRPr>
          </a:p>
          <a:p>
            <a:endParaRPr lang="nl-BE" dirty="0"/>
          </a:p>
          <a:p>
            <a:endParaRPr lang="nl-BE" dirty="0">
              <a:latin typeface="+mj-lt"/>
            </a:endParaRPr>
          </a:p>
          <a:p>
            <a:endParaRPr lang="nl-BE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2050" name="Picture 2" descr="Premies en tegemoetkomingen | SodiG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469" y="3432559"/>
            <a:ext cx="2648830" cy="165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A19C50-198B-306E-894B-8A7136B28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9BEF"/>
                </a:solidFill>
                <a:latin typeface="Century Gothic"/>
              </a:rPr>
              <a:t>Praktische inzichten in sociale voorzieningen voor oncologische patiënten</a:t>
            </a:r>
            <a:endParaRPr lang="en-US" dirty="0">
              <a:latin typeface="Century Gothic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41314-21EC-B5E6-6744-32CA8D5FD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Stelling </a:t>
            </a:r>
            <a:r>
              <a:rPr lang="nl-BE" sz="2000" b="1" dirty="0" err="1">
                <a:solidFill>
                  <a:srgbClr val="E27022"/>
                </a:solidFill>
                <a:latin typeface="Century Gothic"/>
              </a:rPr>
              <a:t>ivm</a:t>
            </a: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 tegemoetkomingen: </a:t>
            </a:r>
            <a:endParaRPr lang="en-US"/>
          </a:p>
          <a:p>
            <a:pPr marL="219710" lvl="1" indent="0">
              <a:buNone/>
            </a:pPr>
            <a:r>
              <a:rPr lang="nl-BE" sz="1600" b="1" dirty="0">
                <a:latin typeface="Century Gothic"/>
              </a:rPr>
              <a:t>Elke oncologische patiënt heeft recht op een zorgbudget</a:t>
            </a: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r>
              <a:rPr lang="nl-BE" dirty="0">
                <a:latin typeface="Century Gothic"/>
              </a:rPr>
              <a:t>Jammer genoeg niet.</a:t>
            </a:r>
            <a:r>
              <a:rPr lang="nl-BE" sz="1600" b="1" dirty="0">
                <a:latin typeface="Century Gothic"/>
              </a:rPr>
              <a:t> </a:t>
            </a: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  <a:p>
            <a:pPr marL="219710" lvl="1" indent="0">
              <a:buNone/>
            </a:pPr>
            <a:endParaRPr lang="nl-BE" sz="1600" b="1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4178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9BEF"/>
                </a:solidFill>
                <a:latin typeface="Century Gothic"/>
              </a:rPr>
              <a:t>Praktische inzichten in sociale voorzieningen voor oncologische patiënten</a:t>
            </a:r>
            <a:endParaRPr lang="nl-BE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Tegemoetkomingen</a:t>
            </a:r>
            <a:endParaRPr lang="en-US" dirty="0"/>
          </a:p>
          <a:p>
            <a:pPr marL="197485" indent="-197485"/>
            <a:r>
              <a:rPr lang="nl-BE" sz="2000" b="1" dirty="0">
                <a:solidFill>
                  <a:schemeClr val="accent6">
                    <a:lumMod val="75000"/>
                  </a:schemeClr>
                </a:solidFill>
                <a:latin typeface="Century Gothic"/>
              </a:rPr>
              <a:t>Zorgbudget zwaar zorgbehoevenden </a:t>
            </a:r>
            <a:endParaRPr lang="nl-BE" dirty="0">
              <a:solidFill>
                <a:schemeClr val="accent6">
                  <a:lumMod val="75000"/>
                </a:schemeClr>
              </a:solidFill>
            </a:endParaRPr>
          </a:p>
          <a:p>
            <a:pPr marL="431800" lvl="1" indent="-212090"/>
            <a:r>
              <a:rPr lang="nl-BE" dirty="0"/>
              <a:t>Aanvragen via </a:t>
            </a:r>
            <a:r>
              <a:rPr lang="nl-BE" dirty="0" err="1"/>
              <a:t>zorgkas</a:t>
            </a:r>
            <a:r>
              <a:rPr lang="nl-BE" dirty="0"/>
              <a:t> </a:t>
            </a:r>
          </a:p>
          <a:p>
            <a:pPr marL="431800" lvl="1" indent="-212090"/>
            <a:r>
              <a:rPr lang="nl-BE" dirty="0"/>
              <a:t>Vaststellen zorgbehoefte a.d.h.v. een huisbezoek </a:t>
            </a:r>
          </a:p>
          <a:p>
            <a:pPr marL="431800" lvl="1" indent="-212090"/>
            <a:r>
              <a:rPr lang="nl-BE" dirty="0"/>
              <a:t>Wachttijd: 3 maanden</a:t>
            </a:r>
          </a:p>
          <a:p>
            <a:pPr marL="431800" lvl="1" indent="-212090"/>
            <a:r>
              <a:rPr lang="nl-BE" dirty="0"/>
              <a:t>Uitbetaling: 24</a:t>
            </a:r>
            <a:r>
              <a:rPr lang="nl-BE" baseline="30000" dirty="0"/>
              <a:t>ste</a:t>
            </a:r>
            <a:r>
              <a:rPr lang="nl-BE" dirty="0"/>
              <a:t> van de 4</a:t>
            </a:r>
            <a:r>
              <a:rPr lang="nl-BE" baseline="30000" dirty="0"/>
              <a:t>de</a:t>
            </a:r>
            <a:r>
              <a:rPr lang="nl-BE" dirty="0"/>
              <a:t> maand na aanvraag</a:t>
            </a:r>
          </a:p>
          <a:p>
            <a:pPr marL="431800" lvl="1" indent="-212090"/>
            <a:r>
              <a:rPr lang="nl-BE" dirty="0"/>
              <a:t>140 euro/maand</a:t>
            </a:r>
          </a:p>
          <a:p>
            <a:pPr marL="431800" lvl="1" indent="-212090"/>
            <a:endParaRPr lang="nl-BE" dirty="0"/>
          </a:p>
          <a:p>
            <a:pPr marL="197485" indent="-197485"/>
            <a:r>
              <a:rPr lang="nl-BE" sz="2000" b="1" dirty="0">
                <a:solidFill>
                  <a:schemeClr val="accent6">
                    <a:lumMod val="75000"/>
                  </a:schemeClr>
                </a:solidFill>
                <a:latin typeface="Century Gothic"/>
              </a:rPr>
              <a:t>Gemeentelijke mantelzorgpremie </a:t>
            </a:r>
          </a:p>
          <a:p>
            <a:pPr marL="431800" lvl="1" indent="-212090"/>
            <a:r>
              <a:rPr lang="nl-BE" dirty="0">
                <a:latin typeface="Century Gothic"/>
              </a:rPr>
              <a:t>Aanvragen via de sociale dienst gemeente</a:t>
            </a:r>
          </a:p>
          <a:p>
            <a:pPr marL="431800" lvl="1" indent="-212090"/>
            <a:r>
              <a:rPr lang="nl-BE" dirty="0"/>
              <a:t>Voorwaarden verschillen per gemeente </a:t>
            </a:r>
          </a:p>
          <a:p>
            <a:pPr marL="431800" lvl="1" indent="-212090"/>
            <a:r>
              <a:rPr lang="nl-BE" dirty="0"/>
              <a:t>+/- € 15 - € 75 (afhankelijk van gemeente)</a:t>
            </a:r>
          </a:p>
          <a:p>
            <a:pPr marL="431800" lvl="1" indent="-212090"/>
            <a:endParaRPr lang="nl-BE" dirty="0"/>
          </a:p>
          <a:p>
            <a:pPr marL="431800" lvl="1" indent="-212090"/>
            <a:endParaRPr lang="nl-BE" dirty="0"/>
          </a:p>
          <a:p>
            <a:pPr marL="219075" lvl="1" indent="0">
              <a:buNone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951" y="1303340"/>
            <a:ext cx="4451220" cy="458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0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009BEF"/>
                </a:solidFill>
                <a:latin typeface="Century Gothic"/>
              </a:rPr>
              <a:t>Praktische inzichten in sociale voorzieningen voor oncologische patiënten</a:t>
            </a:r>
            <a:endParaRPr lang="nl-BE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412463"/>
            <a:ext cx="10972800" cy="49456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000" b="1" dirty="0">
                <a:solidFill>
                  <a:srgbClr val="009BEF"/>
                </a:solidFill>
                <a:latin typeface="Century Gothic"/>
              </a:rPr>
              <a:t>Tegemoetkomingen</a:t>
            </a:r>
          </a:p>
          <a:p>
            <a:pPr marL="197485" indent="-197485"/>
            <a:r>
              <a:rPr lang="nl-BE" sz="2000" b="1" dirty="0">
                <a:solidFill>
                  <a:schemeClr val="accent6">
                    <a:lumMod val="75000"/>
                  </a:schemeClr>
                </a:solidFill>
                <a:latin typeface="Century Gothic"/>
              </a:rPr>
              <a:t>Zorgbudget voor personen met een zorgnood + parkeerkaart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entury Gothic"/>
            </a:endParaRPr>
          </a:p>
          <a:p>
            <a:pPr marL="431800" lvl="1" indent="-212090"/>
            <a:r>
              <a:rPr lang="nl-BE" dirty="0"/>
              <a:t>65+ jaar</a:t>
            </a:r>
          </a:p>
          <a:p>
            <a:pPr marL="431800" lvl="1" indent="-212090"/>
            <a:r>
              <a:rPr lang="nl-BE" dirty="0">
                <a:latin typeface="Century Gothic"/>
              </a:rPr>
              <a:t>Aanvraag via DMW ziekenfonds/ Sociaal huis (OCMW)</a:t>
            </a:r>
          </a:p>
          <a:p>
            <a:pPr marL="431800" lvl="1" indent="-212090"/>
            <a:r>
              <a:rPr lang="nl-BE" dirty="0"/>
              <a:t>Aanvraag:</a:t>
            </a:r>
          </a:p>
          <a:p>
            <a:pPr marL="568325" lvl="2" indent="-158115"/>
            <a:r>
              <a:rPr lang="nl-BE" dirty="0">
                <a:latin typeface="Century Gothic"/>
              </a:rPr>
              <a:t>Medisch luik: door de huisarts</a:t>
            </a:r>
          </a:p>
          <a:p>
            <a:pPr marL="568325" lvl="2" indent="-158115"/>
            <a:r>
              <a:rPr lang="nl-BE" dirty="0">
                <a:latin typeface="Century Gothic"/>
              </a:rPr>
              <a:t>Administratief luik: door de patiënt</a:t>
            </a:r>
            <a:endParaRPr lang="nl-BE" dirty="0"/>
          </a:p>
          <a:p>
            <a:pPr marL="431800" lvl="1" indent="-212090"/>
            <a:r>
              <a:rPr lang="nl-BE" dirty="0"/>
              <a:t>Vaststellen zorgbehoefte: erkenning zorgbehoefte</a:t>
            </a:r>
          </a:p>
          <a:p>
            <a:pPr marL="431800" lvl="1" indent="-212090"/>
            <a:endParaRPr lang="nl-BE" dirty="0">
              <a:latin typeface="Century Gothic"/>
            </a:endParaRPr>
          </a:p>
          <a:p>
            <a:pPr marL="431800" lvl="1" indent="-212090"/>
            <a:r>
              <a:rPr lang="nl-BE" b="1" dirty="0">
                <a:latin typeface="Century Gothic"/>
              </a:rPr>
              <a:t>Tegemoetkoming</a:t>
            </a:r>
            <a:r>
              <a:rPr lang="nl-BE" dirty="0">
                <a:latin typeface="Century Gothic"/>
              </a:rPr>
              <a:t> op basis van zelfredzaamheid + inkomen/eigen middelen</a:t>
            </a:r>
          </a:p>
          <a:p>
            <a:pPr marL="431800" lvl="1" indent="-212090"/>
            <a:r>
              <a:rPr lang="nl-BE" b="1" dirty="0">
                <a:latin typeface="Century Gothic"/>
              </a:rPr>
              <a:t>Parkeerkaart</a:t>
            </a:r>
            <a:endParaRPr lang="nl-BE" b="1" dirty="0"/>
          </a:p>
          <a:p>
            <a:pPr marL="431800" lvl="1" indent="-212090"/>
            <a:r>
              <a:rPr lang="nl-BE" b="1" dirty="0">
                <a:latin typeface="Century Gothic"/>
              </a:rPr>
              <a:t>Sociale voordelen:</a:t>
            </a:r>
            <a:r>
              <a:rPr lang="nl-BE" dirty="0">
                <a:latin typeface="Century Gothic"/>
              </a:rPr>
              <a:t> sociaal tarief voor water en elektriciteit, telecom,…</a:t>
            </a:r>
          </a:p>
          <a:p>
            <a:pPr marL="568325" lvl="2" indent="-158115"/>
            <a:r>
              <a:rPr lang="nl-BE" dirty="0"/>
              <a:t>Opvolging</a:t>
            </a:r>
          </a:p>
          <a:p>
            <a:pPr marL="197485" indent="-197485"/>
            <a:endParaRPr lang="nl-BE" dirty="0"/>
          </a:p>
          <a:p>
            <a:pPr marL="197485" indent="-197485"/>
            <a:r>
              <a:rPr lang="nl-BE" sz="2000" b="1" dirty="0">
                <a:solidFill>
                  <a:schemeClr val="accent6">
                    <a:lumMod val="75000"/>
                  </a:schemeClr>
                </a:solidFill>
                <a:latin typeface="Century Gothic"/>
              </a:rPr>
              <a:t>Integratietegemoetkoming (IT)/inkomens vervangende tegemoetkoming (IVT)</a:t>
            </a:r>
          </a:p>
          <a:p>
            <a:pPr marL="431800" lvl="1" indent="-212090"/>
            <a:r>
              <a:rPr lang="nl-BE" dirty="0"/>
              <a:t>-65 jaar</a:t>
            </a:r>
          </a:p>
          <a:p>
            <a:pPr marL="431800" lvl="1" indent="-212090"/>
            <a:r>
              <a:rPr lang="nl-BE" dirty="0">
                <a:latin typeface="Century Gothic"/>
              </a:rPr>
              <a:t>Aanvraag via DMW ziekenfonds/Sociaal huis (OCMW)</a:t>
            </a:r>
          </a:p>
          <a:p>
            <a:pPr marL="219075" lvl="1" indent="0">
              <a:buNone/>
            </a:pP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84B35A-B1AD-E906-CCD1-490838761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292" y="2552700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9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>
                <a:solidFill>
                  <a:srgbClr val="009BEF"/>
                </a:solidFill>
                <a:latin typeface="Century Gothic"/>
              </a:rPr>
              <a:t>Praktische inzichten in sociale voorzieningen voor oncologische patiënten</a:t>
            </a:r>
            <a:br>
              <a:rPr lang="nl-BE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</a:br>
            <a:endParaRPr lang="nl-BE" b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200" b="1" dirty="0">
                <a:solidFill>
                  <a:srgbClr val="009BEF"/>
                </a:solidFill>
                <a:latin typeface="Century Gothic"/>
              </a:rPr>
              <a:t>Tegemoetkomingen</a:t>
            </a:r>
            <a:endParaRPr lang="en-US" dirty="0">
              <a:solidFill>
                <a:srgbClr val="009BEF"/>
              </a:solidFill>
            </a:endParaRPr>
          </a:p>
          <a:p>
            <a:pPr marL="197485" indent="-197485"/>
            <a:r>
              <a:rPr lang="nl-BE" sz="2000" b="1" dirty="0">
                <a:solidFill>
                  <a:schemeClr val="accent6">
                    <a:lumMod val="75000"/>
                  </a:schemeClr>
                </a:solidFill>
                <a:latin typeface="Century Gothic"/>
              </a:rPr>
              <a:t>Palliatief statuut</a:t>
            </a:r>
            <a:endParaRPr lang="nl-BE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nl-BE" dirty="0">
              <a:solidFill>
                <a:schemeClr val="accent6">
                  <a:lumMod val="75000"/>
                </a:schemeClr>
              </a:solidFill>
            </a:endParaRPr>
          </a:p>
          <a:p>
            <a:pPr marL="219710" lvl="1" indent="0">
              <a:buNone/>
            </a:pPr>
            <a:r>
              <a:rPr lang="nl-BE" dirty="0">
                <a:latin typeface="Century Gothic"/>
              </a:rPr>
              <a:t>Aanvraag via de huisarts aan ziekenfonds</a:t>
            </a:r>
            <a:endParaRPr lang="nl-BE" dirty="0"/>
          </a:p>
          <a:p>
            <a:pPr marL="568325" lvl="2" indent="-158115"/>
            <a:r>
              <a:rPr lang="nl-BE" dirty="0"/>
              <a:t>Enkel in thuissituatie</a:t>
            </a:r>
          </a:p>
          <a:p>
            <a:pPr marL="568325" lvl="2" indent="-158115"/>
            <a:r>
              <a:rPr lang="nl-BE" dirty="0"/>
              <a:t>Forfait: 827,99 euro – uitbetaling binnen de week na ontvangst – max. 2 keer</a:t>
            </a:r>
          </a:p>
          <a:p>
            <a:pPr marL="568325" lvl="2" indent="-158115"/>
            <a:r>
              <a:rPr lang="nl-BE" dirty="0"/>
              <a:t>Erkenning: voordelen (remgelden huisarts/kiné/zuurstof/thuisverpleging)</a:t>
            </a:r>
          </a:p>
          <a:p>
            <a:pPr marL="568325" lvl="2" indent="-158115"/>
            <a:r>
              <a:rPr lang="nl-BE" dirty="0"/>
              <a:t>Geen wachttijd</a:t>
            </a:r>
          </a:p>
          <a:p>
            <a:pPr marL="568325" lvl="2" indent="-158115"/>
            <a:r>
              <a:rPr lang="nl-BE" dirty="0"/>
              <a:t>Automatische goedkeuring van ZZZ na aanvraag</a:t>
            </a: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5" name="Picture 4" descr="Afbeelding">
            <a:extLst>
              <a:ext uri="{FF2B5EF4-FFF2-40B4-BE49-F238E27FC236}">
                <a16:creationId xmlns:a16="http://schemas.microsoft.com/office/drawing/2014/main" id="{0E79F986-5106-723D-A2FD-FA4937C42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435" y="3659325"/>
            <a:ext cx="3699566" cy="246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solidFill>
                  <a:srgbClr val="009BEF"/>
                </a:solidFill>
                <a:latin typeface="Century Gothic"/>
              </a:rPr>
              <a:t>Praktische inzichten in sociale voorzieningen voor oncologische patiënten </a:t>
            </a:r>
            <a:r>
              <a:rPr lang="nl-BE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	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Stelling </a:t>
            </a:r>
            <a:r>
              <a:rPr lang="nl-BE" sz="2000" b="1" dirty="0" err="1">
                <a:solidFill>
                  <a:srgbClr val="E27022"/>
                </a:solidFill>
                <a:latin typeface="Century Gothic"/>
              </a:rPr>
              <a:t>ivm</a:t>
            </a:r>
            <a:r>
              <a:rPr lang="nl-BE" sz="2000" b="1" dirty="0">
                <a:solidFill>
                  <a:srgbClr val="E27022"/>
                </a:solidFill>
                <a:latin typeface="Century Gothic"/>
              </a:rPr>
              <a:t> vervoer: </a:t>
            </a:r>
            <a:endParaRPr lang="en-US" dirty="0"/>
          </a:p>
          <a:p>
            <a:pPr marL="197485" indent="-197485"/>
            <a:r>
              <a:rPr lang="nl-BE" sz="1600" b="1" dirty="0">
                <a:latin typeface="Century Gothic"/>
              </a:rPr>
              <a:t>Hoeveel betaalt een patiënt voor één rit via </a:t>
            </a:r>
            <a:r>
              <a:rPr lang="nl-BE" sz="1600" b="1" dirty="0" err="1">
                <a:latin typeface="Century Gothic"/>
              </a:rPr>
              <a:t>mutas</a:t>
            </a:r>
            <a:r>
              <a:rPr lang="nl-BE" sz="1600" b="1" dirty="0">
                <a:latin typeface="Century Gothic"/>
              </a:rPr>
              <a:t> voor zijn oncologische behandeling? </a:t>
            </a:r>
          </a:p>
          <a:p>
            <a:pPr marL="0" indent="0">
              <a:buNone/>
            </a:pPr>
            <a:endParaRPr lang="nl-BE" b="1" dirty="0"/>
          </a:p>
        </p:txBody>
      </p:sp>
      <p:pic>
        <p:nvPicPr>
          <p:cNvPr id="3074" name="Picture 2" descr="Vind je weg in het ziekenvervoer | Vlaams Patienten Platfo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006" y="4172449"/>
            <a:ext cx="3968489" cy="12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78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nl-BE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Tegemoetkoming in reisonkosten voor oncologische patiënten</a:t>
            </a:r>
            <a:endParaRPr lang="nl-BE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nl-BE" b="1" dirty="0">
              <a:solidFill>
                <a:schemeClr val="tx2">
                  <a:lumMod val="60000"/>
                  <a:lumOff val="40000"/>
                </a:schemeClr>
              </a:solidFill>
              <a:latin typeface="Century Gothic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107833"/>
            <a:ext cx="109728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dirty="0">
                <a:latin typeface="Century Gothic"/>
              </a:rPr>
              <a:t>Bij ambulante behandeling (chemo-, </a:t>
            </a:r>
            <a:r>
              <a:rPr lang="nl-BE" dirty="0" err="1">
                <a:latin typeface="Century Gothic"/>
              </a:rPr>
              <a:t>immuno</a:t>
            </a:r>
            <a:r>
              <a:rPr lang="nl-BE" dirty="0">
                <a:latin typeface="Century Gothic"/>
              </a:rPr>
              <a:t>-, radiotherapie)</a:t>
            </a:r>
            <a:endParaRPr lang="nl-BE" dirty="0"/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Follow up consultatie bij de behandelend arts </a:t>
            </a:r>
            <a:endParaRPr lang="nl-BE" dirty="0"/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N.V.T. bij een verblijf/onderzoek/scan/bloedafname </a:t>
            </a: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Geautomatiseerd sinds 1/04/25</a:t>
            </a:r>
          </a:p>
          <a:p>
            <a:pPr marL="219075" lvl="1" indent="0">
              <a:buNone/>
            </a:pPr>
            <a:endParaRPr lang="nl-BE" dirty="0"/>
          </a:p>
          <a:p>
            <a:pPr marL="197485" indent="-197485"/>
            <a:r>
              <a:rPr lang="nl-BE" dirty="0"/>
              <a:t>Eigen vervoer: 0,36 cent/km</a:t>
            </a:r>
          </a:p>
          <a:p>
            <a:pPr marL="197485" indent="-197485"/>
            <a:r>
              <a:rPr lang="nl-BE" dirty="0">
                <a:latin typeface="Century Gothic"/>
              </a:rPr>
              <a:t>Vervoer aangevraagd via </a:t>
            </a:r>
            <a:r>
              <a:rPr lang="nl-BE" dirty="0" err="1">
                <a:latin typeface="Century Gothic"/>
              </a:rPr>
              <a:t>Mutas</a:t>
            </a:r>
            <a:r>
              <a:rPr lang="nl-BE" dirty="0">
                <a:latin typeface="Century Gothic"/>
              </a:rPr>
              <a:t> persoonlijk aandeel afhankelijk van ziekenfonds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i="1" dirty="0"/>
              <a:t>Voorbeeld CM</a:t>
            </a:r>
          </a:p>
          <a:p>
            <a:pPr marL="197485" indent="-197485"/>
            <a:endParaRPr lang="nl-BE" dirty="0">
              <a:solidFill>
                <a:srgbClr val="E27022"/>
              </a:solidFill>
            </a:endParaRPr>
          </a:p>
          <a:p>
            <a:pPr marL="0" indent="0">
              <a:buNone/>
            </a:pPr>
            <a:r>
              <a:rPr lang="nl-BE" dirty="0">
                <a:solidFill>
                  <a:srgbClr val="E27022"/>
                </a:solidFill>
              </a:rPr>
              <a:t>	  </a:t>
            </a:r>
            <a:r>
              <a:rPr lang="nl-BE" i="1" dirty="0">
                <a:solidFill>
                  <a:srgbClr val="E27022"/>
                </a:solidFill>
              </a:rPr>
              <a:t>Behandeling/raadpleging oncoloog per rit			Bloedafname per rit</a:t>
            </a: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845" y="4329986"/>
            <a:ext cx="5010517" cy="210391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783" y="4329986"/>
            <a:ext cx="4193564" cy="198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7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 descr="Think Pin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4550" y="4520595"/>
            <a:ext cx="2310710" cy="120070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1330BFB-46BF-E1A1-150D-CC7A0A3C6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err="1">
                <a:solidFill>
                  <a:srgbClr val="009BEF"/>
                </a:solidFill>
                <a:latin typeface="Century Gothic"/>
              </a:rPr>
              <a:t>Overige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tegemoetkomingen</a:t>
            </a:r>
            <a:r>
              <a:rPr lang="en-US" b="1" dirty="0">
                <a:solidFill>
                  <a:srgbClr val="009BEF"/>
                </a:solidFill>
                <a:latin typeface="Century Gothic"/>
              </a:rPr>
              <a:t>/ </a:t>
            </a:r>
            <a:r>
              <a:rPr lang="en-US" b="1" err="1">
                <a:solidFill>
                  <a:srgbClr val="009BEF"/>
                </a:solidFill>
                <a:latin typeface="Century Gothic"/>
              </a:rPr>
              <a:t>voordelen</a:t>
            </a:r>
            <a:endParaRPr lang="en-US" b="1" err="1">
              <a:solidFill>
                <a:srgbClr val="009BEF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E6A9F-77CB-2FF3-100D-F6A12C5CD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97485" indent="-197485"/>
            <a:r>
              <a:rPr lang="en-US" b="1" err="1">
                <a:solidFill>
                  <a:srgbClr val="E27022"/>
                </a:solidFill>
                <a:latin typeface="Century Gothic"/>
              </a:rPr>
              <a:t>Vanuit</a:t>
            </a:r>
            <a:r>
              <a:rPr lang="en-US" b="1" dirty="0">
                <a:solidFill>
                  <a:srgbClr val="E27022"/>
                </a:solidFill>
                <a:latin typeface="Century Gothic"/>
              </a:rPr>
              <a:t> het </a:t>
            </a:r>
            <a:r>
              <a:rPr lang="en-US" b="1" err="1">
                <a:solidFill>
                  <a:srgbClr val="E27022"/>
                </a:solidFill>
                <a:latin typeface="Century Gothic"/>
              </a:rPr>
              <a:t>ziekenfonds</a:t>
            </a:r>
            <a:r>
              <a:rPr lang="en-US" b="1" dirty="0">
                <a:solidFill>
                  <a:srgbClr val="E27022"/>
                </a:solidFill>
                <a:latin typeface="Century Gothic"/>
              </a:rPr>
              <a:t>:</a:t>
            </a:r>
          </a:p>
          <a:p>
            <a:pPr marL="431800" lvl="1" indent="-212090">
              <a:buFont typeface="Courier New"/>
              <a:buChar char="o"/>
            </a:pPr>
            <a:r>
              <a:rPr lang="en-US" err="1">
                <a:latin typeface="Century Gothic"/>
              </a:rPr>
              <a:t>Maximumfactuur</a:t>
            </a:r>
            <a:r>
              <a:rPr lang="en-US" dirty="0">
                <a:latin typeface="Century Gothic"/>
              </a:rPr>
              <a:t> (</a:t>
            </a:r>
            <a:r>
              <a:rPr lang="en-US" err="1">
                <a:latin typeface="Century Gothic"/>
              </a:rPr>
              <a:t>automatische</a:t>
            </a:r>
            <a:r>
              <a:rPr lang="en-US" dirty="0">
                <a:latin typeface="Century Gothic"/>
              </a:rPr>
              <a:t> </a:t>
            </a:r>
            <a:r>
              <a:rPr lang="en-US" err="1">
                <a:latin typeface="Century Gothic"/>
              </a:rPr>
              <a:t>toekenning</a:t>
            </a:r>
            <a:r>
              <a:rPr lang="en-US" dirty="0">
                <a:latin typeface="Century Gothic"/>
              </a:rPr>
              <a:t>)</a:t>
            </a:r>
          </a:p>
          <a:p>
            <a:pPr marL="431800" lvl="1" indent="-212090">
              <a:buFont typeface="Courier New"/>
              <a:buChar char="o"/>
            </a:pPr>
            <a:r>
              <a:rPr lang="en-US" err="1">
                <a:latin typeface="Century Gothic"/>
              </a:rPr>
              <a:t>Verhoogde</a:t>
            </a:r>
            <a:r>
              <a:rPr lang="en-US" dirty="0">
                <a:latin typeface="Century Gothic"/>
              </a:rPr>
              <a:t> </a:t>
            </a:r>
            <a:r>
              <a:rPr lang="en-US" err="1">
                <a:latin typeface="Century Gothic"/>
              </a:rPr>
              <a:t>tegemoetkoming</a:t>
            </a:r>
            <a:r>
              <a:rPr lang="en-US" dirty="0">
                <a:latin typeface="Century Gothic"/>
              </a:rPr>
              <a:t> (</a:t>
            </a:r>
            <a:r>
              <a:rPr lang="en-US" err="1">
                <a:latin typeface="Century Gothic"/>
              </a:rPr>
              <a:t>automatische</a:t>
            </a:r>
            <a:r>
              <a:rPr lang="en-US" dirty="0">
                <a:latin typeface="Century Gothic"/>
              </a:rPr>
              <a:t> </a:t>
            </a:r>
            <a:r>
              <a:rPr lang="en-US" err="1">
                <a:latin typeface="Century Gothic"/>
              </a:rPr>
              <a:t>toekenning</a:t>
            </a:r>
            <a:r>
              <a:rPr lang="en-US" dirty="0">
                <a:latin typeface="Century Gothic"/>
              </a:rPr>
              <a:t>)</a:t>
            </a:r>
          </a:p>
          <a:p>
            <a:pPr marL="431800" lvl="1" indent="-212090">
              <a:buFont typeface="Courier New"/>
              <a:buChar char="o"/>
            </a:pPr>
            <a:r>
              <a:rPr lang="en-US" dirty="0" err="1">
                <a:latin typeface="Century Gothic"/>
              </a:rPr>
              <a:t>Forfait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Chronisch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Zieken</a:t>
            </a:r>
            <a:r>
              <a:rPr lang="en-US" dirty="0">
                <a:latin typeface="Century Gothic"/>
              </a:rPr>
              <a:t> (</a:t>
            </a:r>
            <a:r>
              <a:rPr lang="en-US" dirty="0" err="1">
                <a:latin typeface="Century Gothic"/>
              </a:rPr>
              <a:t>automatische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toekenning</a:t>
            </a:r>
            <a:r>
              <a:rPr lang="en-US" dirty="0">
                <a:latin typeface="Century Gothic"/>
              </a:rPr>
              <a:t>)</a:t>
            </a:r>
          </a:p>
          <a:p>
            <a:pPr marL="431800" lvl="1" indent="-212090">
              <a:buFont typeface="Courier New"/>
              <a:buChar char="o"/>
            </a:pPr>
            <a:r>
              <a:rPr lang="en-US" err="1">
                <a:latin typeface="Century Gothic"/>
              </a:rPr>
              <a:t>Incontinentieforfait</a:t>
            </a:r>
            <a:r>
              <a:rPr lang="en-US" dirty="0">
                <a:latin typeface="Century Gothic"/>
              </a:rPr>
              <a:t>:</a:t>
            </a:r>
          </a:p>
          <a:p>
            <a:pPr marL="568325" lvl="2" indent="-158115">
              <a:buFont typeface="Wingdings"/>
              <a:buChar char="§"/>
            </a:pPr>
            <a:r>
              <a:rPr lang="en-US" dirty="0">
                <a:latin typeface="Century Gothic"/>
              </a:rPr>
              <a:t>Grote </a:t>
            </a:r>
            <a:r>
              <a:rPr lang="en-US" dirty="0" err="1">
                <a:latin typeface="Century Gothic"/>
              </a:rPr>
              <a:t>forfait</a:t>
            </a:r>
            <a:r>
              <a:rPr lang="en-US" dirty="0">
                <a:latin typeface="Century Gothic"/>
              </a:rPr>
              <a:t>: 630,92 Euro/</a:t>
            </a:r>
            <a:r>
              <a:rPr lang="en-US" dirty="0" err="1">
                <a:latin typeface="Century Gothic"/>
              </a:rPr>
              <a:t>jaar</a:t>
            </a:r>
            <a:endParaRPr lang="en-US" dirty="0">
              <a:latin typeface="Century Gothic"/>
            </a:endParaRPr>
          </a:p>
          <a:p>
            <a:pPr marL="568325" lvl="2" indent="-158115">
              <a:buFont typeface="Wingdings"/>
              <a:buChar char="§"/>
            </a:pPr>
            <a:r>
              <a:rPr lang="en-US" dirty="0">
                <a:latin typeface="Century Gothic"/>
              </a:rPr>
              <a:t>Kleine </a:t>
            </a:r>
            <a:r>
              <a:rPr lang="en-US" dirty="0" err="1">
                <a:latin typeface="Century Gothic"/>
              </a:rPr>
              <a:t>forfait</a:t>
            </a:r>
            <a:r>
              <a:rPr lang="en-US" dirty="0">
                <a:latin typeface="Century Gothic"/>
              </a:rPr>
              <a:t>: 205,93 Euro/</a:t>
            </a:r>
            <a:r>
              <a:rPr lang="en-US" dirty="0" err="1">
                <a:latin typeface="Century Gothic"/>
              </a:rPr>
              <a:t>jaar</a:t>
            </a:r>
            <a:endParaRPr lang="en-US" dirty="0" err="1"/>
          </a:p>
          <a:p>
            <a:pPr marL="431800" lvl="1" indent="-212090">
              <a:buFont typeface="Courier New"/>
              <a:buChar char="o"/>
            </a:pPr>
            <a:r>
              <a:rPr lang="en-US" err="1">
                <a:latin typeface="Century Gothic"/>
              </a:rPr>
              <a:t>Tussenkomst</a:t>
            </a:r>
            <a:r>
              <a:rPr lang="en-US" dirty="0">
                <a:latin typeface="Century Gothic"/>
              </a:rPr>
              <a:t> </a:t>
            </a:r>
            <a:r>
              <a:rPr lang="en-US" err="1">
                <a:latin typeface="Century Gothic"/>
              </a:rPr>
              <a:t>pruik</a:t>
            </a:r>
            <a:r>
              <a:rPr lang="en-US" dirty="0">
                <a:latin typeface="Century Gothic"/>
              </a:rPr>
              <a:t>/</a:t>
            </a:r>
            <a:r>
              <a:rPr lang="en-US" err="1">
                <a:latin typeface="Century Gothic"/>
              </a:rPr>
              <a:t>muts</a:t>
            </a:r>
            <a:r>
              <a:rPr lang="en-US" dirty="0">
                <a:latin typeface="Century Gothic"/>
              </a:rPr>
              <a:t>/</a:t>
            </a:r>
            <a:r>
              <a:rPr lang="en-US" err="1">
                <a:latin typeface="Century Gothic"/>
              </a:rPr>
              <a:t>sjaaltje</a:t>
            </a:r>
            <a:endParaRPr lang="en-US" err="1"/>
          </a:p>
          <a:p>
            <a:pPr marL="568325" lvl="2" indent="-158115">
              <a:buFont typeface="Wingdings"/>
              <a:buChar char="§"/>
            </a:pPr>
            <a:r>
              <a:rPr lang="en-US" dirty="0" err="1">
                <a:latin typeface="Century Gothic"/>
              </a:rPr>
              <a:t>Pruik</a:t>
            </a:r>
            <a:r>
              <a:rPr lang="en-US" dirty="0">
                <a:latin typeface="Century Gothic"/>
              </a:rPr>
              <a:t>: 180 Euro</a:t>
            </a:r>
          </a:p>
          <a:p>
            <a:pPr marL="568325" lvl="2" indent="-158115">
              <a:buFont typeface="Wingdings"/>
              <a:buChar char="§"/>
            </a:pPr>
            <a:r>
              <a:rPr lang="en-US" err="1">
                <a:latin typeface="Century Gothic"/>
              </a:rPr>
              <a:t>Muts</a:t>
            </a:r>
            <a:r>
              <a:rPr lang="en-US" dirty="0">
                <a:latin typeface="Century Gothic"/>
              </a:rPr>
              <a:t>/</a:t>
            </a:r>
            <a:r>
              <a:rPr lang="en-US" err="1">
                <a:latin typeface="Century Gothic"/>
              </a:rPr>
              <a:t>Sjaaltje</a:t>
            </a:r>
            <a:r>
              <a:rPr lang="en-US" dirty="0">
                <a:latin typeface="Century Gothic"/>
              </a:rPr>
              <a:t>: 120 Euro</a:t>
            </a:r>
            <a:endParaRPr lang="en-US">
              <a:latin typeface="Century Gothic"/>
            </a:endParaRPr>
          </a:p>
          <a:p>
            <a:pPr marL="568325" lvl="2" indent="-158115">
              <a:buFont typeface="Wingdings"/>
              <a:buChar char="§"/>
            </a:pPr>
            <a:endParaRPr lang="en-US" dirty="0">
              <a:latin typeface="Century Gothic"/>
            </a:endParaRPr>
          </a:p>
          <a:p>
            <a:pPr marL="197485" indent="-197485"/>
            <a:r>
              <a:rPr lang="en-US" b="1" dirty="0">
                <a:solidFill>
                  <a:srgbClr val="E27022"/>
                </a:solidFill>
                <a:latin typeface="Century Gothic"/>
              </a:rPr>
              <a:t>Andere </a:t>
            </a:r>
            <a:r>
              <a:rPr lang="en-US" b="1" err="1">
                <a:solidFill>
                  <a:srgbClr val="E27022"/>
                </a:solidFill>
                <a:latin typeface="Century Gothic"/>
              </a:rPr>
              <a:t>organisaties</a:t>
            </a:r>
            <a:r>
              <a:rPr lang="en-US" b="1" dirty="0">
                <a:solidFill>
                  <a:srgbClr val="E27022"/>
                </a:solidFill>
                <a:latin typeface="Century Gothic"/>
              </a:rPr>
              <a:t>: </a:t>
            </a:r>
            <a:endParaRPr lang="en-US" b="1">
              <a:solidFill>
                <a:srgbClr val="E27022"/>
              </a:solidFill>
            </a:endParaRPr>
          </a:p>
          <a:p>
            <a:pPr marL="431800" lvl="1" indent="-212090">
              <a:buFont typeface="Courier New"/>
              <a:buChar char="o"/>
            </a:pPr>
            <a:r>
              <a:rPr lang="en-US" dirty="0" err="1">
                <a:latin typeface="Century Gothic"/>
              </a:rPr>
              <a:t>Kankerfonds</a:t>
            </a:r>
            <a:r>
              <a:rPr lang="en-US" dirty="0">
                <a:latin typeface="Century Gothic"/>
              </a:rPr>
              <a:t> KOTK </a:t>
            </a:r>
          </a:p>
          <a:p>
            <a:pPr marL="431800" lvl="1" indent="-212090">
              <a:buFont typeface="Courier New"/>
              <a:buChar char="o"/>
            </a:pPr>
            <a:r>
              <a:rPr lang="en-US" dirty="0" err="1">
                <a:latin typeface="Century Gothic"/>
              </a:rPr>
              <a:t>Kankerfonds</a:t>
            </a:r>
            <a:r>
              <a:rPr lang="en-US" dirty="0">
                <a:latin typeface="Century Gothic"/>
              </a:rPr>
              <a:t> </a:t>
            </a:r>
            <a:r>
              <a:rPr lang="en-US" dirty="0" err="1">
                <a:latin typeface="Century Gothic"/>
              </a:rPr>
              <a:t>Stichting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tegen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Kanker</a:t>
            </a:r>
            <a:endParaRPr lang="en-US" dirty="0">
              <a:latin typeface="Century Gothic"/>
            </a:endParaRPr>
          </a:p>
          <a:p>
            <a:pPr marL="431800" lvl="1" indent="-212090">
              <a:buFont typeface="Courier New"/>
              <a:buChar char="o"/>
            </a:pPr>
            <a:r>
              <a:rPr lang="en-US" dirty="0">
                <a:latin typeface="Century Gothic"/>
              </a:rPr>
              <a:t>Think Pink:</a:t>
            </a:r>
          </a:p>
          <a:p>
            <a:pPr marL="568325" lvl="2" indent="-158115">
              <a:buFont typeface="Wingdings"/>
              <a:buChar char="§"/>
            </a:pPr>
            <a:r>
              <a:rPr lang="en-US" dirty="0" err="1">
                <a:latin typeface="Century Gothic"/>
              </a:rPr>
              <a:t>Geef</a:t>
            </a:r>
            <a:r>
              <a:rPr lang="en-US" dirty="0">
                <a:latin typeface="Century Gothic"/>
              </a:rPr>
              <a:t> om </a:t>
            </a:r>
            <a:r>
              <a:rPr lang="en-US" dirty="0" err="1">
                <a:latin typeface="Century Gothic"/>
              </a:rPr>
              <a:t>haar</a:t>
            </a:r>
            <a:r>
              <a:rPr lang="en-US" dirty="0">
                <a:latin typeface="Century Gothic"/>
              </a:rPr>
              <a:t> (</a:t>
            </a:r>
            <a:r>
              <a:rPr lang="en-US" dirty="0" err="1">
                <a:latin typeface="Century Gothic"/>
              </a:rPr>
              <a:t>tegemoetkoming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pruik</a:t>
            </a:r>
            <a:r>
              <a:rPr lang="en-US" dirty="0">
                <a:latin typeface="Century Gothic"/>
              </a:rPr>
              <a:t>)</a:t>
            </a:r>
          </a:p>
          <a:p>
            <a:pPr marL="568325" lvl="2" indent="-158115">
              <a:buFont typeface="Wingdings"/>
              <a:buChar char="§"/>
            </a:pPr>
            <a:r>
              <a:rPr lang="en-US" dirty="0">
                <a:latin typeface="Century Gothic"/>
              </a:rPr>
              <a:t>Support Them (</a:t>
            </a:r>
            <a:r>
              <a:rPr lang="en-US" dirty="0" err="1">
                <a:latin typeface="Century Gothic"/>
              </a:rPr>
              <a:t>tegemoetkoming</a:t>
            </a:r>
            <a:r>
              <a:rPr lang="en-US" dirty="0">
                <a:latin typeface="Century Gothic"/>
              </a:rPr>
              <a:t> </a:t>
            </a:r>
            <a:r>
              <a:rPr lang="en-US" dirty="0" err="1">
                <a:latin typeface="Century Gothic"/>
              </a:rPr>
              <a:t>aangepaste</a:t>
            </a:r>
            <a:r>
              <a:rPr lang="en-US" dirty="0">
                <a:latin typeface="Century Gothic"/>
              </a:rPr>
              <a:t> lingerie)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C7B31E-382D-AA8B-AAB0-2397E5219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510" y="3600726"/>
            <a:ext cx="2371587" cy="13241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9EDFBE-A761-229F-2436-041F6CBE6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342" y="2387462"/>
            <a:ext cx="2311401" cy="121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3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Casus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609600" y="1202637"/>
            <a:ext cx="10972800" cy="513335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BE" dirty="0">
                <a:latin typeface="Century Gothic"/>
              </a:rPr>
              <a:t>67 jarige alleenstaande dame met een gemetastaseerd longcarcinoom. </a:t>
            </a:r>
            <a:endParaRPr lang="en-US" dirty="0">
              <a:latin typeface="Century Gothic"/>
            </a:endParaRP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Komt op vrijdag voor haar </a:t>
            </a:r>
            <a:r>
              <a:rPr lang="nl-BE" dirty="0" err="1">
                <a:latin typeface="Century Gothic"/>
              </a:rPr>
              <a:t>bloedname</a:t>
            </a:r>
            <a:r>
              <a:rPr lang="nl-BE" dirty="0">
                <a:latin typeface="Century Gothic"/>
              </a:rPr>
              <a:t> en op maandag voor haar chemotherapie op het dagziekenhuis. </a:t>
            </a:r>
            <a:endParaRPr lang="en-US" dirty="0">
              <a:latin typeface="Century Gothic"/>
            </a:endParaRP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Mevrouw woont op een gelijkvloers huurappartement.  Ze heeft 1 dochter waarmee ze een goed contact heeft. </a:t>
            </a: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Er komt dagelijks een thuisverpleegkundige om haar steunkousen aan te doen. Wanneer ze zich minder goed voelt, helpt haar thuisverpleegkundige haar met haar toilet. Ze heeft 2x /week gezinshulp en 1x/2 weken een poetshulp. Ze heeft een PAS. Voor verplaatsingen buitenshuis maakt ze gebruik van een rollator. </a:t>
            </a:r>
            <a:endParaRPr lang="en-US" dirty="0">
              <a:latin typeface="Century Gothic"/>
            </a:endParaRPr>
          </a:p>
          <a:p>
            <a:pPr marL="0" indent="0">
              <a:buNone/>
            </a:pPr>
            <a:endParaRPr lang="nl-BE" dirty="0">
              <a:latin typeface="Century Gothic"/>
            </a:endParaRP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Mevrouw heeft een normaal pensioen. </a:t>
            </a:r>
          </a:p>
          <a:p>
            <a:pPr marL="0" indent="0">
              <a:buNone/>
            </a:pPr>
            <a:r>
              <a:rPr lang="nl-BE" dirty="0">
                <a:latin typeface="Century Gothic"/>
              </a:rPr>
              <a:t>Patiënte heeft van haar behandelend arts te horen gekregen dat er geen andere behandelingsopties meer zijn na deze  chemotherapie. (prognose minder dan 6 </a:t>
            </a:r>
            <a:r>
              <a:rPr lang="nl-BE" dirty="0" err="1">
                <a:latin typeface="Century Gothic"/>
              </a:rPr>
              <a:t>mndn</a:t>
            </a:r>
            <a:r>
              <a:rPr lang="nl-BE" dirty="0">
                <a:latin typeface="Century Gothic"/>
              </a:rPr>
              <a:t>)</a:t>
            </a:r>
          </a:p>
          <a:p>
            <a:pPr marL="0" indent="0">
              <a:buNone/>
            </a:pPr>
            <a:endParaRPr lang="nl-BE" dirty="0">
              <a:latin typeface="Century Gothic"/>
            </a:endParaRPr>
          </a:p>
          <a:p>
            <a:pPr marL="197485" indent="-197485"/>
            <a:r>
              <a:rPr lang="nl-BE" b="1" dirty="0">
                <a:solidFill>
                  <a:srgbClr val="E27022"/>
                </a:solidFill>
                <a:latin typeface="Century Gothic"/>
              </a:rPr>
              <a:t>Welke tegemoetkomingen zou je voor patiënt kunnen aanvragen?</a:t>
            </a:r>
            <a:r>
              <a:rPr lang="nl-BE" dirty="0">
                <a:latin typeface="Century Gothic"/>
              </a:rPr>
              <a:t> </a:t>
            </a:r>
          </a:p>
          <a:p>
            <a:pPr marL="431800" lvl="1" indent="-212090">
              <a:buFont typeface="Courier New"/>
              <a:buChar char="o"/>
            </a:pPr>
            <a:r>
              <a:rPr lang="nl-BE" dirty="0">
                <a:latin typeface="Century Gothic"/>
              </a:rPr>
              <a:t>Palliatief statuut</a:t>
            </a:r>
          </a:p>
          <a:p>
            <a:pPr marL="431800" lvl="1" indent="-212090">
              <a:buFont typeface="Courier New"/>
              <a:buChar char="o"/>
            </a:pPr>
            <a:r>
              <a:rPr lang="nl-BE" dirty="0">
                <a:latin typeface="Century Gothic"/>
              </a:rPr>
              <a:t>ZZZ na aanvraag Palliatief statuut</a:t>
            </a:r>
          </a:p>
          <a:p>
            <a:pPr marL="431800" lvl="1" indent="-212090">
              <a:buFont typeface="Courier New"/>
              <a:buChar char="o"/>
            </a:pPr>
            <a:r>
              <a:rPr lang="nl-BE" dirty="0">
                <a:latin typeface="Century Gothic"/>
              </a:rPr>
              <a:t>ZOZ tegemoetkoming en parkeerkaart</a:t>
            </a:r>
          </a:p>
          <a:p>
            <a:pPr marL="431800" lvl="1" indent="-212090">
              <a:buFont typeface="Courier New"/>
              <a:buChar char="o"/>
            </a:pPr>
            <a:endParaRPr lang="nl-BE" dirty="0">
              <a:latin typeface="Century Gothic"/>
            </a:endParaRPr>
          </a:p>
          <a:p>
            <a:pPr marL="197485" indent="-197485"/>
            <a:r>
              <a:rPr lang="nl-BE" b="1" dirty="0">
                <a:solidFill>
                  <a:srgbClr val="E27022"/>
                </a:solidFill>
                <a:latin typeface="Century Gothic"/>
              </a:rPr>
              <a:t>Hoe zou je het vervoer regelen voor patiënte zodat het voor patiënte betaalbaar blijft?</a:t>
            </a:r>
          </a:p>
          <a:p>
            <a:pPr marL="431800" lvl="1" indent="-212090">
              <a:buFont typeface="Courier New"/>
              <a:buChar char="o"/>
            </a:pPr>
            <a:r>
              <a:rPr lang="nl-BE" dirty="0">
                <a:latin typeface="Century Gothic"/>
              </a:rPr>
              <a:t>Op vrijdag vragen of de dochter / familie haar zou kunnen begeleiden naar het ziekenhuis </a:t>
            </a:r>
          </a:p>
          <a:p>
            <a:pPr marL="568325" lvl="2" indent="-158115">
              <a:buFont typeface="Wingdings"/>
              <a:buChar char="§"/>
            </a:pPr>
            <a:r>
              <a:rPr lang="nl-BE" dirty="0">
                <a:latin typeface="Century Gothic"/>
              </a:rPr>
              <a:t>Dan krijgt patiënte 0,36 euro/km</a:t>
            </a:r>
          </a:p>
          <a:p>
            <a:pPr marL="431800" lvl="1" indent="-212090">
              <a:buFont typeface="Courier New"/>
              <a:buChar char="o"/>
            </a:pPr>
            <a:r>
              <a:rPr lang="nl-BE" dirty="0">
                <a:latin typeface="Century Gothic"/>
              </a:rPr>
              <a:t>Op maandag vervoer via </a:t>
            </a:r>
            <a:r>
              <a:rPr lang="nl-BE" dirty="0" err="1">
                <a:latin typeface="Century Gothic"/>
              </a:rPr>
              <a:t>Mutas</a:t>
            </a:r>
            <a:r>
              <a:rPr lang="nl-BE" dirty="0">
                <a:latin typeface="Century Gothic"/>
              </a:rPr>
              <a:t> aanvragen. </a:t>
            </a:r>
          </a:p>
          <a:p>
            <a:pPr marL="568325" lvl="2" indent="-158115">
              <a:buFont typeface="Wingdings"/>
              <a:buChar char="§"/>
            </a:pPr>
            <a:r>
              <a:rPr lang="nl-BE" dirty="0">
                <a:latin typeface="Century Gothic"/>
              </a:rPr>
              <a:t>Dan betaald patiënte 10,50 euro/rit. Indien lid van CM</a:t>
            </a:r>
          </a:p>
        </p:txBody>
      </p:sp>
    </p:spTree>
    <p:extLst>
      <p:ext uri="{BB962C8B-B14F-4D97-AF65-F5344CB8AC3E}">
        <p14:creationId xmlns:p14="http://schemas.microsoft.com/office/powerpoint/2010/main" val="389725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/>
              </a:rPr>
              <a:t>Vragen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8841" y="2140686"/>
            <a:ext cx="3421673" cy="226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6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127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P_wit voorblad.pptx" id="{92A7A245-221A-40A2-A893-E5DE42D92419}" vid="{9EEEBDB3-B55E-4582-A1D8-A1B192BC4D9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5658BF3739A4BA21F8530C4DF1510" ma:contentTypeVersion="19" ma:contentTypeDescription="Een nieuw document maken." ma:contentTypeScope="" ma:versionID="7fcf3905b9a3f513315e12e5531a227c">
  <xsd:schema xmlns:xsd="http://www.w3.org/2001/XMLSchema" xmlns:xs="http://www.w3.org/2001/XMLSchema" xmlns:p="http://schemas.microsoft.com/office/2006/metadata/properties" xmlns:ns2="1989d431-ede0-44f8-b739-2a36df78c789" xmlns:ns3="2ae6ceb8-3edd-4c48-b3bc-097375b38eca" targetNamespace="http://schemas.microsoft.com/office/2006/metadata/properties" ma:root="true" ma:fieldsID="f6902be2f573ac2839588ad28248f741" ns2:_="" ns3:_="">
    <xsd:import namespace="1989d431-ede0-44f8-b739-2a36df78c789"/>
    <xsd:import namespace="2ae6ceb8-3edd-4c48-b3bc-097375b38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Omschrijving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9d431-ede0-44f8-b739-2a36df78c7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ec77171d-44d2-43ef-b68d-c6ea51d199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6ceb8-3edd-4c48-b3bc-097375b38ec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Omschrijving" ma:index="12" nillable="true" ma:displayName="Omschrijving" ma:internalName="Omschrijving" ma:readOnly="fals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1590609-0633-44e6-873e-5bdc42d1565e}" ma:internalName="TaxCatchAll" ma:showField="CatchAllData" ma:web="2ae6ceb8-3edd-4c48-b3bc-097375b38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Inhoudstype"/>
        <xsd:element ref="dc:title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mschrijving xmlns="2ae6ceb8-3edd-4c48-b3bc-097375b38eca" xsi:nil="true"/>
    <TaxCatchAll xmlns="2ae6ceb8-3edd-4c48-b3bc-097375b38eca" xsi:nil="true"/>
    <lcf76f155ced4ddcb4097134ff3c332f xmlns="1989d431-ede0-44f8-b739-2a36df78c78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92DF301-4720-45F1-9B86-7127A515E6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D159A2-046F-4969-A592-556AB43331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89d431-ede0-44f8-b739-2a36df78c789"/>
    <ds:schemaRef ds:uri="2ae6ceb8-3edd-4c48-b3bc-097375b38e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8C0641-AD8F-4436-9947-13F9B26DE488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2ae6ceb8-3edd-4c48-b3bc-097375b38eca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989d431-ede0-44f8-b739-2a36df78c789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SFZ_ppt_sjabloon_wit voorblad (2)</Template>
  <TotalTime>249</TotalTime>
  <Words>652</Words>
  <Application>Microsoft Office PowerPoint</Application>
  <PresentationFormat>Widescreen</PresentationFormat>
  <Paragraphs>166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Office-thema</vt:lpstr>
      <vt:lpstr>Oncoclinics </vt:lpstr>
      <vt:lpstr>Inhoud</vt:lpstr>
      <vt:lpstr>Voorstelling OST</vt:lpstr>
      <vt:lpstr>De rol van de sociale dienst bij oncologische patiënten</vt:lpstr>
      <vt:lpstr>Praktische inzichten in sociale voorzieningen voor oncologische patiënten </vt:lpstr>
      <vt:lpstr>Praktische inzichten in sociale voorzieningen voor oncologische patiënten </vt:lpstr>
      <vt:lpstr>Praktische inzichten in sociale voorzieningen voor oncologische patiënten</vt:lpstr>
      <vt:lpstr>Praktische inzichten in sociale voorzieningen voor oncologische patiënten</vt:lpstr>
      <vt:lpstr>Praktische inzichten in sociale voorzieningen voor oncologische patiënten</vt:lpstr>
      <vt:lpstr>Praktische inzichten in sociale voorzieningen voor oncologische patiënten </vt:lpstr>
      <vt:lpstr>Praktische inzichten in sociale voorzieningen voor oncologische patiënten  </vt:lpstr>
      <vt:lpstr>Tegemoetkoming in reisonkosten voor oncologische patiënten </vt:lpstr>
      <vt:lpstr>Overige tegemoetkomingen/ voordelen</vt:lpstr>
      <vt:lpstr>Casus</vt:lpstr>
      <vt:lpstr>Vragen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Ilse Luypaerts</dc:creator>
  <cp:lastModifiedBy>Kelly Steenaerts</cp:lastModifiedBy>
  <cp:revision>1185</cp:revision>
  <dcterms:created xsi:type="dcterms:W3CDTF">2025-01-03T09:17:48Z</dcterms:created>
  <dcterms:modified xsi:type="dcterms:W3CDTF">2025-06-20T11:34:31Z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0x0101005815658BF3739A4BA21F8530C4DF1510</vt:lpwstr>
  </property>
</Properties>
</file>