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258" r:id="rId6"/>
    <p:sldId id="444" r:id="rId7"/>
    <p:sldId id="445" r:id="rId8"/>
    <p:sldId id="446" r:id="rId9"/>
    <p:sldId id="447" r:id="rId10"/>
    <p:sldId id="448" r:id="rId11"/>
    <p:sldId id="452" r:id="rId12"/>
    <p:sldId id="453" r:id="rId13"/>
    <p:sldId id="454" r:id="rId14"/>
    <p:sldId id="455" r:id="rId15"/>
    <p:sldId id="456" r:id="rId16"/>
  </p:sldIdLst>
  <p:sldSz cx="12192000" cy="6858000"/>
  <p:notesSz cx="6858000" cy="9144000"/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EF"/>
    <a:srgbClr val="643993"/>
    <a:srgbClr val="184A36"/>
    <a:srgbClr val="3A4E8C"/>
    <a:srgbClr val="E27022"/>
    <a:srgbClr val="F78D1E"/>
    <a:srgbClr val="16654D"/>
    <a:srgbClr val="BC5897"/>
    <a:srgbClr val="E49924"/>
    <a:srgbClr val="76A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00" autoAdjust="0"/>
  </p:normalViewPr>
  <p:slideViewPr>
    <p:cSldViewPr snapToGrid="0" snapToObjects="1">
      <p:cViewPr varScale="1">
        <p:scale>
          <a:sx n="104" d="100"/>
          <a:sy n="104" d="100"/>
        </p:scale>
        <p:origin x="144" y="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92359-6C89-462F-A75E-67374FF2992C}" type="datetimeFigureOut">
              <a:rPr lang="nl-BE" smtClean="0"/>
              <a:t>14/11/2025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B85CF7-FFD5-4803-A5A1-29A049F0F8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5352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1576" y="3784881"/>
            <a:ext cx="10363200" cy="73339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31576" y="4662731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007B630A-4AA9-6E4F-DE94-E2717BDAE28A}"/>
              </a:ext>
            </a:extLst>
          </p:cNvPr>
          <p:cNvSpPr/>
          <p:nvPr userDrawn="1"/>
        </p:nvSpPr>
        <p:spPr>
          <a:xfrm>
            <a:off x="427839" y="184558"/>
            <a:ext cx="2122414" cy="153518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 descr="Afbeelding met tekst, Graphics, logo, Lettertype&#10;&#10;Automatisch gegenereerde beschrijving">
            <a:extLst>
              <a:ext uri="{FF2B5EF4-FFF2-40B4-BE49-F238E27FC236}">
                <a16:creationId xmlns:a16="http://schemas.microsoft.com/office/drawing/2014/main" id="{9E8A4548-6E74-053C-E735-7347178EF4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2510" y="442669"/>
            <a:ext cx="1933072" cy="160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594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baseline="0">
                <a:latin typeface="Century Gothic" panose="020B0502020202020204" pitchFamily="34" charset="0"/>
              </a:defRPr>
            </a:lvl1pPr>
          </a:lstStyle>
          <a:p>
            <a:r>
              <a:rPr lang="nl-NL" dirty="0" err="1"/>
              <a:t>ddddd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03301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el en obj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Century Gothic" panose="020B0502020202020204" pitchFamily="34" charset="0"/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30114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1240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233303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8415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65083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ekop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>
            <p:ph type="ctrTitle"/>
          </p:nvPr>
        </p:nvSpPr>
        <p:spPr>
          <a:xfrm>
            <a:off x="6143121" y="2101143"/>
            <a:ext cx="4344257" cy="806730"/>
          </a:xfrm>
        </p:spPr>
        <p:txBody>
          <a:bodyPr>
            <a:normAutofit/>
          </a:bodyPr>
          <a:lstStyle>
            <a:lvl1pPr algn="r">
              <a:defRPr sz="2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31376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en objec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11869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2273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6356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8854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1673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3684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06376"/>
            <a:ext cx="2743200" cy="4387851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06376"/>
            <a:ext cx="8026400" cy="438785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C33A9D56-7ABE-8F4B-A5B4-2B3D3D4B1351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DEEC1314-B6D1-464E-A8C5-970A6F543A8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0075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Klik om de tekststijl van het model te bewerken</a:t>
            </a:r>
          </a:p>
          <a:p>
            <a:pPr lvl="1"/>
            <a:r>
              <a:rPr lang="nl-BE" dirty="0"/>
              <a:t>Tweede niveau</a:t>
            </a:r>
          </a:p>
          <a:p>
            <a:pPr lvl="2"/>
            <a:r>
              <a:rPr lang="nl-BE" dirty="0"/>
              <a:t>Derde niveau</a:t>
            </a:r>
          </a:p>
        </p:txBody>
      </p:sp>
    </p:spTree>
    <p:extLst>
      <p:ext uri="{BB962C8B-B14F-4D97-AF65-F5344CB8AC3E}">
        <p14:creationId xmlns:p14="http://schemas.microsoft.com/office/powerpoint/2010/main" val="102162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6" r:id="rId3"/>
    <p:sldLayoutId id="2147483651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2400" kern="1200" baseline="0">
          <a:solidFill>
            <a:schemeClr val="tx1"/>
          </a:solidFill>
          <a:latin typeface="Century Gothic" panose="020B0502020202020204" pitchFamily="34" charset="0"/>
          <a:ea typeface="+mj-ea"/>
          <a:cs typeface="Calibri"/>
        </a:defRPr>
      </a:lvl1pPr>
    </p:titleStyle>
    <p:bodyStyle>
      <a:lvl1pPr marL="198000" indent="-1980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1pPr>
      <a:lvl2pPr marL="432000" indent="-2124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j-lt"/>
          <a:ea typeface="+mn-ea"/>
          <a:cs typeface="+mn-cs"/>
        </a:defRPr>
      </a:lvl2pPr>
      <a:lvl3pPr marL="568800" indent="-1584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3390/healthcare11030437" TargetMode="External"/><Relationship Id="rId13" Type="http://schemas.openxmlformats.org/officeDocument/2006/relationships/image" Target="../media/image10.png"/><Relationship Id="rId3" Type="http://schemas.openxmlformats.org/officeDocument/2006/relationships/hyperlink" Target="https://doi.org/10.1080/07347324.2025.2505815" TargetMode="External"/><Relationship Id="rId7" Type="http://schemas.openxmlformats.org/officeDocument/2006/relationships/hyperlink" Target="https://doi.org/10.1186/s12905-023-02214-w" TargetMode="External"/><Relationship Id="rId12" Type="http://schemas.openxmlformats.org/officeDocument/2006/relationships/hyperlink" Target="https://doi.org/10.1111/ppc.12787" TargetMode="External"/><Relationship Id="rId2" Type="http://schemas.openxmlformats.org/officeDocument/2006/relationships/hyperlink" Target="https://doi.org/10.4103/ipj.ipj_119_21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doi.org/10.3390/healthcare13111268" TargetMode="External"/><Relationship Id="rId11" Type="http://schemas.openxmlformats.org/officeDocument/2006/relationships/hyperlink" Target="https://doi.org/10.1186/s12905-024-03038-9" TargetMode="External"/><Relationship Id="rId5" Type="http://schemas.openxmlformats.org/officeDocument/2006/relationships/hyperlink" Target="https://doi.org/10.1016/j.gocm.2024.100239" TargetMode="External"/><Relationship Id="rId10" Type="http://schemas.openxmlformats.org/officeDocument/2006/relationships/hyperlink" Target="https://doi.org/10.1007/s00737-022-01281-1" TargetMode="External"/><Relationship Id="rId4" Type="http://schemas.openxmlformats.org/officeDocument/2006/relationships/hyperlink" Target="https://doi.org/10.1186/s43043-025-00228-7" TargetMode="External"/><Relationship Id="rId9" Type="http://schemas.openxmlformats.org/officeDocument/2006/relationships/hyperlink" Target="https://doi.org/10.1111/jog.1520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3920218"/>
            <a:ext cx="10363200" cy="733391"/>
          </a:xfrm>
        </p:spPr>
        <p:txBody>
          <a:bodyPr>
            <a:noAutofit/>
          </a:bodyPr>
          <a:lstStyle/>
          <a:p>
            <a:r>
              <a:rPr lang="nl-NL" sz="1950" b="1" dirty="0"/>
              <a:t>Seksuele uitdagingen en kansen tijdens de Menopauze</a:t>
            </a:r>
            <a:br>
              <a:rPr lang="nl-NL" sz="1950" b="1" dirty="0">
                <a:solidFill>
                  <a:schemeClr val="accent6"/>
                </a:solidFill>
              </a:rPr>
            </a:br>
            <a:endParaRPr lang="nl-NL" sz="1950" b="1" dirty="0">
              <a:solidFill>
                <a:schemeClr val="accent6"/>
              </a:solidFill>
            </a:endParaRP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241051" y="5748581"/>
            <a:ext cx="8534400" cy="1752600"/>
          </a:xfrm>
        </p:spPr>
        <p:txBody>
          <a:bodyPr/>
          <a:lstStyle/>
          <a:p>
            <a:r>
              <a:rPr lang="nl-BE" sz="2000" dirty="0"/>
              <a:t>Sam Geuens</a:t>
            </a:r>
          </a:p>
          <a:p>
            <a:r>
              <a:rPr lang="nl-BE" sz="1200" dirty="0"/>
              <a:t>Klinisch Seksuoloog VVS</a:t>
            </a:r>
          </a:p>
          <a:p>
            <a:r>
              <a:rPr lang="nl-BE" sz="1200" dirty="0"/>
              <a:t>Oplossingsgericht Psychotherapeut</a:t>
            </a:r>
          </a:p>
          <a:p>
            <a:endParaRPr lang="nl-NL" dirty="0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45C925AD-7D6A-7E0C-65FE-9A037500B50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3357" y="6227064"/>
            <a:ext cx="658643" cy="5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70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5F283B2D-BF16-4ACC-5079-B4C715BE8A74}"/>
              </a:ext>
            </a:extLst>
          </p:cNvPr>
          <p:cNvSpPr txBox="1">
            <a:spLocks/>
          </p:cNvSpPr>
          <p:nvPr/>
        </p:nvSpPr>
        <p:spPr>
          <a:xfrm>
            <a:off x="3383493" y="279383"/>
            <a:ext cx="5425015" cy="1138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Calibri"/>
              </a:defRPr>
            </a:lvl1pPr>
          </a:lstStyle>
          <a:p>
            <a:r>
              <a:rPr lang="nl-BE" sz="3600" b="1" dirty="0" err="1"/>
              <a:t>What’s</a:t>
            </a:r>
            <a:r>
              <a:rPr lang="nl-BE" sz="3600" b="1" dirty="0"/>
              <a:t> in a name?</a:t>
            </a:r>
          </a:p>
        </p:txBody>
      </p:sp>
      <p:sp>
        <p:nvSpPr>
          <p:cNvPr id="5" name="Tijdelijke aanduiding voor inhoud 9">
            <a:extLst>
              <a:ext uri="{FF2B5EF4-FFF2-40B4-BE49-F238E27FC236}">
                <a16:creationId xmlns:a16="http://schemas.microsoft.com/office/drawing/2014/main" id="{B2F28267-5928-A958-34B9-5D01299ACCA9}"/>
              </a:ext>
            </a:extLst>
          </p:cNvPr>
          <p:cNvSpPr txBox="1">
            <a:spLocks/>
          </p:cNvSpPr>
          <p:nvPr/>
        </p:nvSpPr>
        <p:spPr>
          <a:xfrm>
            <a:off x="956092" y="2088200"/>
            <a:ext cx="3038148" cy="369781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98000" indent="-1980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32000" indent="-2124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68800" indent="-158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Sexual</a:t>
            </a:r>
            <a:r>
              <a:rPr lang="nl-BE" sz="3200" b="1" dirty="0">
                <a:latin typeface="Arial" panose="020B0604020202020204" pitchFamily="34" charset="0"/>
                <a:cs typeface="Arial" panose="020B0604020202020204" pitchFamily="34" charset="0"/>
              </a:rPr>
              <a:t> Health?</a:t>
            </a:r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/>
              <a:t>"Sexual health is a state of </a:t>
            </a:r>
            <a:r>
              <a:rPr lang="en-US" dirty="0">
                <a:solidFill>
                  <a:srgbClr val="AE9A64"/>
                </a:solidFill>
              </a:rPr>
              <a:t>physical, emotional, mental and social </a:t>
            </a:r>
            <a:r>
              <a:rPr lang="en-US" dirty="0"/>
              <a:t>well-being in relation to sexuality; it is not merely the absence of disease, dysfunction or infirmity. Sexual health requires a positive and respectful approach to sexuality and sexual relationships, as well as </a:t>
            </a:r>
            <a:r>
              <a:rPr lang="en-US" dirty="0">
                <a:solidFill>
                  <a:srgbClr val="AE9A64"/>
                </a:solidFill>
              </a:rPr>
              <a:t>the possibility of having pleasurable and safe sexual experiences</a:t>
            </a:r>
            <a:r>
              <a:rPr lang="en-US" dirty="0"/>
              <a:t>, free of coercion, discrimination and violence. </a:t>
            </a:r>
          </a:p>
          <a:p>
            <a:pPr marL="0" indent="0" algn="ctr">
              <a:buNone/>
            </a:pPr>
            <a:r>
              <a:rPr lang="en-US" sz="1500" b="1" i="1" dirty="0">
                <a:latin typeface="Arial" panose="020B0604020202020204" pitchFamily="34" charset="0"/>
                <a:cs typeface="Arial" panose="020B0604020202020204" pitchFamily="34" charset="0"/>
              </a:rPr>
              <a:t>- WHO, 2006 -</a:t>
            </a:r>
            <a:endParaRPr lang="nl-BE" sz="15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jdelijke aanduiding voor inhoud 9">
            <a:extLst>
              <a:ext uri="{FF2B5EF4-FFF2-40B4-BE49-F238E27FC236}">
                <a16:creationId xmlns:a16="http://schemas.microsoft.com/office/drawing/2014/main" id="{D79F134F-9C76-BB5C-D331-2953DA0B5459}"/>
              </a:ext>
            </a:extLst>
          </p:cNvPr>
          <p:cNvSpPr txBox="1">
            <a:spLocks/>
          </p:cNvSpPr>
          <p:nvPr/>
        </p:nvSpPr>
        <p:spPr>
          <a:xfrm>
            <a:off x="8197761" y="1099045"/>
            <a:ext cx="3782298" cy="36978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6350" indent="-635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30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2200" b="1" i="0" kern="1200">
                <a:solidFill>
                  <a:srgbClr val="AE9A6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79388" indent="-173038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ClrTx/>
              <a:buSzPct val="120000"/>
              <a:buFont typeface="Systeemlettertype regulier"/>
              <a:buChar char="•"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358775" indent="-173038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SzPct val="130000"/>
              <a:buFont typeface="Systeemlettertype regulier"/>
              <a:buChar char="-"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350" indent="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err="1"/>
              <a:t>Sexual</a:t>
            </a:r>
            <a:r>
              <a:rPr lang="nl-BE" dirty="0"/>
              <a:t> </a:t>
            </a:r>
            <a:r>
              <a:rPr lang="nl-BE" dirty="0" err="1"/>
              <a:t>Satisfaction</a:t>
            </a:r>
            <a:r>
              <a:rPr lang="nl-BE" dirty="0"/>
              <a:t>?</a:t>
            </a:r>
          </a:p>
          <a:p>
            <a:endParaRPr lang="en-US" sz="1400" b="0" dirty="0"/>
          </a:p>
          <a:p>
            <a:pPr algn="ctr"/>
            <a:r>
              <a:rPr lang="en-US" sz="1400" b="0" dirty="0"/>
              <a:t>“Sexual satisfaction is a </a:t>
            </a:r>
            <a:r>
              <a:rPr lang="en-US" sz="1400" b="0" dirty="0">
                <a:solidFill>
                  <a:srgbClr val="AE9A64"/>
                </a:solidFill>
              </a:rPr>
              <a:t>subjective evaluation </a:t>
            </a:r>
            <a:r>
              <a:rPr lang="en-US" sz="1400" b="0" dirty="0"/>
              <a:t>of the positive and negative aspects of one's sexual relationship, influenced by the level of sexual pleasure, the level of emotional connection, alignment of desires and experiences, partner-communication.”</a:t>
            </a:r>
          </a:p>
          <a:p>
            <a:pPr algn="ctr"/>
            <a:r>
              <a:rPr lang="en-US" sz="1400" i="1" dirty="0"/>
              <a:t>- </a:t>
            </a:r>
            <a:r>
              <a:rPr lang="nl-BE" sz="1400" i="1" dirty="0"/>
              <a:t>Pascoal, Rosa, &amp; Pereira, 2014 -</a:t>
            </a: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55395324-8B99-ACCE-7159-E13D3E8C643D}"/>
              </a:ext>
            </a:extLst>
          </p:cNvPr>
          <p:cNvSpPr/>
          <p:nvPr/>
        </p:nvSpPr>
        <p:spPr>
          <a:xfrm>
            <a:off x="4391760" y="2235590"/>
            <a:ext cx="3086100" cy="1924050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ijdelijke aanduiding voor inhoud 9">
            <a:extLst>
              <a:ext uri="{FF2B5EF4-FFF2-40B4-BE49-F238E27FC236}">
                <a16:creationId xmlns:a16="http://schemas.microsoft.com/office/drawing/2014/main" id="{85EDCE5F-90A2-B912-F074-A97DF6714FD6}"/>
              </a:ext>
            </a:extLst>
          </p:cNvPr>
          <p:cNvSpPr txBox="1">
            <a:spLocks/>
          </p:cNvSpPr>
          <p:nvPr/>
        </p:nvSpPr>
        <p:spPr>
          <a:xfrm>
            <a:off x="4521229" y="2404362"/>
            <a:ext cx="2846127" cy="15933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6350" indent="-635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30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2200" b="1" i="0" kern="1200">
                <a:solidFill>
                  <a:srgbClr val="AE9A6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79388" indent="-173038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ClrTx/>
              <a:buSzPct val="120000"/>
              <a:buFont typeface="Systeemlettertype regulier"/>
              <a:buChar char="•"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358775" indent="-173038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SzPct val="130000"/>
              <a:buFont typeface="Systeemlettertype regulier"/>
              <a:buChar char="-"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350" indent="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b="0" dirty="0"/>
          </a:p>
          <a:p>
            <a:pPr algn="ctr"/>
            <a:r>
              <a:rPr lang="en-US" sz="1400" b="0" dirty="0"/>
              <a:t>“In studies of middle-aged women […], </a:t>
            </a:r>
            <a:r>
              <a:rPr lang="en-US" sz="1400" dirty="0">
                <a:solidFill>
                  <a:srgbClr val="009BEF"/>
                </a:solidFill>
              </a:rPr>
              <a:t>nearly half report no or little desire before sex is initiated</a:t>
            </a:r>
            <a:r>
              <a:rPr lang="en-US" sz="1400" b="0" dirty="0"/>
              <a:t>, but fewer than 15% report discontent with their sexual experiences.”</a:t>
            </a:r>
          </a:p>
          <a:p>
            <a:pPr algn="ctr"/>
            <a:r>
              <a:rPr lang="en-US" sz="1400" i="1" dirty="0"/>
              <a:t>- </a:t>
            </a:r>
            <a:r>
              <a:rPr lang="nl-BE" sz="1400" i="1" dirty="0"/>
              <a:t>Avis et.al, 2005 -</a:t>
            </a:r>
          </a:p>
        </p:txBody>
      </p:sp>
      <p:sp>
        <p:nvSpPr>
          <p:cNvPr id="11" name="Tijdelijke aanduiding voor inhoud 9">
            <a:extLst>
              <a:ext uri="{FF2B5EF4-FFF2-40B4-BE49-F238E27FC236}">
                <a16:creationId xmlns:a16="http://schemas.microsoft.com/office/drawing/2014/main" id="{F3B75A08-0D99-CFD2-1712-D5020EA72C97}"/>
              </a:ext>
            </a:extLst>
          </p:cNvPr>
          <p:cNvSpPr txBox="1">
            <a:spLocks/>
          </p:cNvSpPr>
          <p:nvPr/>
        </p:nvSpPr>
        <p:spPr>
          <a:xfrm>
            <a:off x="6776997" y="4436936"/>
            <a:ext cx="3225571" cy="36978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6350" indent="-635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30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2200" b="1" i="0" kern="1200">
                <a:solidFill>
                  <a:srgbClr val="AE9A6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79388" indent="-173038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ClrTx/>
              <a:buSzPct val="120000"/>
              <a:buFont typeface="Systeemlettertype regulier"/>
              <a:buChar char="•"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358775" indent="-173038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SzPct val="130000"/>
              <a:buFont typeface="Systeemlettertype regulier"/>
              <a:buChar char="-"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350" indent="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err="1"/>
              <a:t>Sexual</a:t>
            </a:r>
            <a:r>
              <a:rPr lang="nl-BE" dirty="0"/>
              <a:t> </a:t>
            </a:r>
            <a:r>
              <a:rPr lang="nl-BE" dirty="0" err="1"/>
              <a:t>Pleasure</a:t>
            </a:r>
            <a:r>
              <a:rPr lang="nl-BE" dirty="0"/>
              <a:t>?</a:t>
            </a:r>
          </a:p>
          <a:p>
            <a:pPr algn="ctr"/>
            <a:endParaRPr lang="en-US" sz="1400" b="0" dirty="0"/>
          </a:p>
          <a:p>
            <a:pPr algn="ctr"/>
            <a:r>
              <a:rPr lang="en-US" sz="1400" b="0" dirty="0"/>
              <a:t>“Sexual pleasure is the </a:t>
            </a:r>
            <a:r>
              <a:rPr lang="en-US" sz="1400" b="0" dirty="0">
                <a:solidFill>
                  <a:srgbClr val="AE9A64"/>
                </a:solidFill>
              </a:rPr>
              <a:t>physical and/or psychological </a:t>
            </a:r>
            <a:r>
              <a:rPr lang="en-US" sz="1400" b="0" dirty="0"/>
              <a:t>satisfaction and enjoyment derived from </a:t>
            </a:r>
            <a:r>
              <a:rPr lang="en-US" sz="1400" b="0" dirty="0">
                <a:solidFill>
                  <a:srgbClr val="AE9A64"/>
                </a:solidFill>
              </a:rPr>
              <a:t>solitary or shared erotic experiences</a:t>
            </a:r>
            <a:r>
              <a:rPr lang="en-US" sz="1400" b="0" dirty="0"/>
              <a:t>, including thoughts, fantasies, dreams, emotions, and feelings.”</a:t>
            </a:r>
          </a:p>
          <a:p>
            <a:pPr algn="ctr"/>
            <a:r>
              <a:rPr lang="en-US" sz="1400" i="1" dirty="0"/>
              <a:t>- Advisory Board for Sexual Health and Wellbeing, 2016 -</a:t>
            </a:r>
            <a:endParaRPr lang="nl-BE" sz="1400" i="1" dirty="0"/>
          </a:p>
        </p:txBody>
      </p:sp>
      <p:pic>
        <p:nvPicPr>
          <p:cNvPr id="12" name="object 4">
            <a:extLst>
              <a:ext uri="{FF2B5EF4-FFF2-40B4-BE49-F238E27FC236}">
                <a16:creationId xmlns:a16="http://schemas.microsoft.com/office/drawing/2014/main" id="{FA239C5B-84C6-82A8-DE9B-FB9AB683D28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3357" y="6227064"/>
            <a:ext cx="658643" cy="5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71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9F8DA8AB-E8BB-1A6F-A225-C6C36265D74D}"/>
              </a:ext>
            </a:extLst>
          </p:cNvPr>
          <p:cNvSpPr txBox="1">
            <a:spLocks/>
          </p:cNvSpPr>
          <p:nvPr/>
        </p:nvSpPr>
        <p:spPr>
          <a:xfrm>
            <a:off x="1751542" y="993616"/>
            <a:ext cx="10460435" cy="1138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Calibri"/>
              </a:defRPr>
            </a:lvl1pPr>
          </a:lstStyle>
          <a:p>
            <a:r>
              <a:rPr lang="nl-BE" b="1" dirty="0"/>
              <a:t>Seksuele gezondheid bij 40+ vrouwen</a:t>
            </a:r>
          </a:p>
        </p:txBody>
      </p:sp>
      <p:sp>
        <p:nvSpPr>
          <p:cNvPr id="6" name="Tijdelijke aanduiding voor tekst 2">
            <a:extLst>
              <a:ext uri="{FF2B5EF4-FFF2-40B4-BE49-F238E27FC236}">
                <a16:creationId xmlns:a16="http://schemas.microsoft.com/office/drawing/2014/main" id="{62CCF84A-9292-3FF1-F80B-5084F0E7F3A2}"/>
              </a:ext>
            </a:extLst>
          </p:cNvPr>
          <p:cNvSpPr txBox="1">
            <a:spLocks/>
          </p:cNvSpPr>
          <p:nvPr/>
        </p:nvSpPr>
        <p:spPr>
          <a:xfrm>
            <a:off x="3732364" y="231288"/>
            <a:ext cx="3800432" cy="672571"/>
          </a:xfrm>
          <a:prstGeom prst="rect">
            <a:avLst/>
          </a:prstGeom>
        </p:spPr>
        <p:txBody>
          <a:bodyPr/>
          <a:lstStyle>
            <a:lvl1pPr marL="198000" indent="-1980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32000" indent="-2124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568800" indent="-158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3600" b="1" dirty="0">
                <a:latin typeface="Century Gothic" panose="020B0502020202020204" pitchFamily="34" charset="0"/>
                <a:ea typeface="+mj-ea"/>
                <a:cs typeface="Calibri"/>
              </a:rPr>
              <a:t>Waarom Seks?</a:t>
            </a:r>
          </a:p>
        </p:txBody>
      </p:sp>
      <p:sp>
        <p:nvSpPr>
          <p:cNvPr id="7" name="Tijdelijke aanduiding voor inhoud 3">
            <a:extLst>
              <a:ext uri="{FF2B5EF4-FFF2-40B4-BE49-F238E27FC236}">
                <a16:creationId xmlns:a16="http://schemas.microsoft.com/office/drawing/2014/main" id="{2EB7A0AC-48C7-9D82-CB30-0493A247EBD3}"/>
              </a:ext>
            </a:extLst>
          </p:cNvPr>
          <p:cNvSpPr txBox="1">
            <a:spLocks/>
          </p:cNvSpPr>
          <p:nvPr/>
        </p:nvSpPr>
        <p:spPr>
          <a:xfrm>
            <a:off x="7403963" y="868518"/>
            <a:ext cx="4655733" cy="1271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8000" indent="-1980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32000" indent="-2124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68800" indent="-158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dirty="0">
                <a:latin typeface="+mn-lt"/>
              </a:rPr>
              <a:t>“The PRESIDE study (USA, n = 31,000) found that </a:t>
            </a:r>
            <a:r>
              <a:rPr lang="en-US" sz="1800" dirty="0">
                <a:solidFill>
                  <a:srgbClr val="AE9A64"/>
                </a:solidFill>
                <a:latin typeface="+mn-lt"/>
              </a:rPr>
              <a:t>44.6% of women</a:t>
            </a:r>
            <a:r>
              <a:rPr lang="en-US" sz="1800" dirty="0">
                <a:latin typeface="+mn-lt"/>
              </a:rPr>
              <a:t> aged 45 to 64 years reported sexual complaints.” </a:t>
            </a:r>
          </a:p>
          <a:p>
            <a:pPr marL="0" indent="0" algn="ctr">
              <a:buNone/>
            </a:pPr>
            <a:r>
              <a:rPr lang="en-US" sz="1800" b="1" i="1" dirty="0">
                <a:latin typeface="+mn-lt"/>
              </a:rPr>
              <a:t>- </a:t>
            </a:r>
            <a:r>
              <a:rPr lang="en-US" sz="1800" b="1" i="1" dirty="0" err="1">
                <a:latin typeface="+mn-lt"/>
              </a:rPr>
              <a:t>Shifren</a:t>
            </a:r>
            <a:r>
              <a:rPr lang="en-US" sz="1800" b="1" i="1" dirty="0">
                <a:latin typeface="+mn-lt"/>
              </a:rPr>
              <a:t> et.al., 2008 -</a:t>
            </a:r>
          </a:p>
          <a:p>
            <a:endParaRPr lang="en-US" sz="1800" dirty="0">
              <a:latin typeface="+mn-lt"/>
            </a:endParaRPr>
          </a:p>
          <a:p>
            <a:endParaRPr lang="en-US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140AF47-93BF-20E8-7170-043554BB7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22" y="1941293"/>
            <a:ext cx="5499178" cy="3833334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29F840FA-6415-3D9B-8162-6767E4E056D8}"/>
              </a:ext>
            </a:extLst>
          </p:cNvPr>
          <p:cNvSpPr txBox="1"/>
          <p:nvPr/>
        </p:nvSpPr>
        <p:spPr>
          <a:xfrm>
            <a:off x="7536266" y="4815084"/>
            <a:ext cx="465573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“Patients are also </a:t>
            </a:r>
            <a:r>
              <a:rPr lang="en-US" dirty="0">
                <a:solidFill>
                  <a:srgbClr val="AE9A64"/>
                </a:solidFill>
              </a:rPr>
              <a:t>often reluctant to discuss sexual health concerns</a:t>
            </a:r>
            <a:r>
              <a:rPr lang="en-US" dirty="0"/>
              <a:t> with their primary care providers; in a survey of older adults across the United States, </a:t>
            </a:r>
            <a:r>
              <a:rPr lang="en-US" dirty="0">
                <a:solidFill>
                  <a:srgbClr val="AE9A64"/>
                </a:solidFill>
              </a:rPr>
              <a:t>96% of women </a:t>
            </a:r>
            <a:r>
              <a:rPr lang="en-US" dirty="0"/>
              <a:t>who had at least one sexual problem had </a:t>
            </a:r>
            <a:r>
              <a:rPr lang="en-US" dirty="0">
                <a:solidFill>
                  <a:srgbClr val="AE9A64"/>
                </a:solidFill>
              </a:rPr>
              <a:t>not sought help</a:t>
            </a:r>
            <a:r>
              <a:rPr lang="en-US" dirty="0"/>
              <a:t>.”</a:t>
            </a:r>
          </a:p>
          <a:p>
            <a:pPr algn="ctr"/>
            <a:r>
              <a:rPr lang="en-US" b="1" i="1" dirty="0"/>
              <a:t> - Lindau et.al., 2007 -</a:t>
            </a:r>
          </a:p>
          <a:p>
            <a:endParaRPr lang="en-US" dirty="0"/>
          </a:p>
          <a:p>
            <a:endParaRPr lang="nl-BE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3E0C97C-0521-EB5E-DCB2-3A09E1C58600}"/>
              </a:ext>
            </a:extLst>
          </p:cNvPr>
          <p:cNvSpPr txBox="1"/>
          <p:nvPr/>
        </p:nvSpPr>
        <p:spPr>
          <a:xfrm>
            <a:off x="139622" y="5846135"/>
            <a:ext cx="744378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i="1" dirty="0">
                <a:cs typeface="Arial" panose="020B0604020202020204" pitchFamily="34" charset="0"/>
              </a:rPr>
              <a:t>Kuhle et.al. 2020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4833722-0F47-3BC2-864E-1E5208325B42}"/>
              </a:ext>
            </a:extLst>
          </p:cNvPr>
          <p:cNvSpPr txBox="1"/>
          <p:nvPr/>
        </p:nvSpPr>
        <p:spPr>
          <a:xfrm>
            <a:off x="5632580" y="2775483"/>
            <a:ext cx="40992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“In Vlaanderen </a:t>
            </a:r>
            <a:r>
              <a:rPr lang="en-US" dirty="0" err="1"/>
              <a:t>ervaart</a:t>
            </a:r>
            <a:r>
              <a:rPr lang="en-US" dirty="0"/>
              <a:t> </a:t>
            </a:r>
            <a:r>
              <a:rPr lang="en-US" dirty="0">
                <a:solidFill>
                  <a:srgbClr val="AE9A64"/>
                </a:solidFill>
              </a:rPr>
              <a:t>38,8%</a:t>
            </a:r>
            <a:r>
              <a:rPr lang="en-US" dirty="0"/>
              <a:t> van </a:t>
            </a:r>
            <a:r>
              <a:rPr lang="en-US" dirty="0" err="1"/>
              <a:t>vrouwen</a:t>
            </a:r>
            <a:r>
              <a:rPr lang="en-US" dirty="0"/>
              <a:t> </a:t>
            </a:r>
            <a:r>
              <a:rPr lang="en-US" dirty="0" err="1"/>
              <a:t>tussen</a:t>
            </a:r>
            <a:r>
              <a:rPr lang="en-US" dirty="0"/>
              <a:t> de 40 </a:t>
            </a:r>
            <a:r>
              <a:rPr lang="en-US" dirty="0" err="1"/>
              <a:t>en</a:t>
            </a:r>
            <a:r>
              <a:rPr lang="en-US" dirty="0"/>
              <a:t> 49 </a:t>
            </a:r>
            <a:r>
              <a:rPr lang="en-US" dirty="0" err="1"/>
              <a:t>jaar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>
                <a:solidFill>
                  <a:srgbClr val="AE9A64"/>
                </a:solidFill>
              </a:rPr>
              <a:t>49% </a:t>
            </a:r>
            <a:r>
              <a:rPr lang="en-US" dirty="0"/>
              <a:t>van </a:t>
            </a:r>
            <a:r>
              <a:rPr lang="en-US" dirty="0" err="1"/>
              <a:t>vrouwen</a:t>
            </a:r>
            <a:r>
              <a:rPr lang="en-US" dirty="0"/>
              <a:t> </a:t>
            </a:r>
            <a:r>
              <a:rPr lang="en-US" dirty="0" err="1"/>
              <a:t>tussen</a:t>
            </a:r>
            <a:r>
              <a:rPr lang="en-US" dirty="0"/>
              <a:t> 50 </a:t>
            </a:r>
            <a:r>
              <a:rPr lang="en-US" dirty="0" err="1"/>
              <a:t>en</a:t>
            </a:r>
            <a:r>
              <a:rPr lang="en-US" dirty="0"/>
              <a:t> 59 </a:t>
            </a:r>
            <a:r>
              <a:rPr lang="en-US" dirty="0" err="1"/>
              <a:t>jaar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verstoorde</a:t>
            </a:r>
            <a:r>
              <a:rPr lang="en-US" dirty="0"/>
              <a:t> </a:t>
            </a:r>
            <a:r>
              <a:rPr lang="en-US" dirty="0" err="1"/>
              <a:t>seksuele</a:t>
            </a:r>
            <a:r>
              <a:rPr lang="en-US" dirty="0"/>
              <a:t> </a:t>
            </a:r>
            <a:r>
              <a:rPr lang="en-US" dirty="0" err="1"/>
              <a:t>functie</a:t>
            </a:r>
            <a:r>
              <a:rPr lang="en-US" dirty="0"/>
              <a:t>.”</a:t>
            </a:r>
          </a:p>
          <a:p>
            <a:pPr algn="ctr"/>
            <a:r>
              <a:rPr lang="en-US" dirty="0"/>
              <a:t> </a:t>
            </a:r>
            <a:r>
              <a:rPr lang="en-US" b="1" i="1" dirty="0"/>
              <a:t> </a:t>
            </a:r>
          </a:p>
          <a:p>
            <a:pPr algn="ctr"/>
            <a:r>
              <a:rPr lang="en-US" b="1" i="1" dirty="0"/>
              <a:t>- Hendrickx &amp; </a:t>
            </a:r>
            <a:r>
              <a:rPr lang="en-US" b="1" i="1" dirty="0" err="1"/>
              <a:t>Enzlin</a:t>
            </a:r>
            <a:r>
              <a:rPr lang="en-US" b="1" i="1" dirty="0"/>
              <a:t>, 2014 -</a:t>
            </a:r>
          </a:p>
          <a:p>
            <a:endParaRPr lang="en-US" dirty="0"/>
          </a:p>
          <a:p>
            <a:endParaRPr lang="nl-BE" dirty="0"/>
          </a:p>
        </p:txBody>
      </p:sp>
      <p:pic>
        <p:nvPicPr>
          <p:cNvPr id="12" name="object 4">
            <a:extLst>
              <a:ext uri="{FF2B5EF4-FFF2-40B4-BE49-F238E27FC236}">
                <a16:creationId xmlns:a16="http://schemas.microsoft.com/office/drawing/2014/main" id="{27ED2371-99C0-B1E5-47C3-C918583061C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33357" y="6227064"/>
            <a:ext cx="658643" cy="5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243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736731FC-2461-1075-924E-11FF07041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280" y="339877"/>
            <a:ext cx="7141439" cy="781270"/>
          </a:xfrm>
        </p:spPr>
        <p:txBody>
          <a:bodyPr/>
          <a:lstStyle/>
          <a:p>
            <a:r>
              <a:rPr lang="nl-BE" sz="3600" b="1" dirty="0"/>
              <a:t>De Kip of Het Ei?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EA1342C-8D82-CE75-019E-4B0D7EED76A4}"/>
              </a:ext>
            </a:extLst>
          </p:cNvPr>
          <p:cNvSpPr txBox="1"/>
          <p:nvPr/>
        </p:nvSpPr>
        <p:spPr>
          <a:xfrm>
            <a:off x="670985" y="1472992"/>
            <a:ext cx="1152101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000" b="1" dirty="0"/>
              <a:t>Directe Vs. Indirecte effecten: ‘</a:t>
            </a:r>
            <a:r>
              <a:rPr lang="nl-BE" sz="2000" b="1" i="1" dirty="0"/>
              <a:t>Waar’ richten we ‘welke’ pijlen op?</a:t>
            </a:r>
          </a:p>
          <a:p>
            <a:endParaRPr lang="nl-BE" sz="2000" b="1" i="1" dirty="0"/>
          </a:p>
          <a:p>
            <a:endParaRPr lang="nl-BE" dirty="0"/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3BD124DE-3266-21BF-CA36-AB5BB3306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111292"/>
              </p:ext>
            </p:extLst>
          </p:nvPr>
        </p:nvGraphicFramePr>
        <p:xfrm>
          <a:off x="764981" y="2297659"/>
          <a:ext cx="10189158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94579">
                  <a:extLst>
                    <a:ext uri="{9D8B030D-6E8A-4147-A177-3AD203B41FA5}">
                      <a16:colId xmlns:a16="http://schemas.microsoft.com/office/drawing/2014/main" val="2032187930"/>
                    </a:ext>
                  </a:extLst>
                </a:gridCol>
                <a:gridCol w="5094579">
                  <a:extLst>
                    <a:ext uri="{9D8B030D-6E8A-4147-A177-3AD203B41FA5}">
                      <a16:colId xmlns:a16="http://schemas.microsoft.com/office/drawing/2014/main" val="66926800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nl-BE" dirty="0"/>
                        <a:t>Factoren met een direct negatief effect op seksualiteit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34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Angst (</a:t>
                      </a:r>
                      <a:r>
                        <a:rPr lang="nl-BE" dirty="0" err="1"/>
                        <a:t>onafh</a:t>
                      </a:r>
                      <a:r>
                        <a:rPr lang="nl-BE" dirty="0"/>
                        <a:t>. voorspeller seksuele problemen)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Vb. Masoudi et.al., 2023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46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Negatief affect / </a:t>
                      </a:r>
                      <a:r>
                        <a:rPr lang="nl-BE" dirty="0" err="1"/>
                        <a:t>mood</a:t>
                      </a:r>
                      <a:r>
                        <a:rPr lang="nl-BE" dirty="0"/>
                        <a:t> swings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Vb. </a:t>
                      </a:r>
                      <a:r>
                        <a:rPr lang="en-US" sz="1800" dirty="0"/>
                        <a:t>Tuncer &amp; </a:t>
                      </a:r>
                      <a:r>
                        <a:rPr lang="en-US" sz="1800" dirty="0" err="1"/>
                        <a:t>Kadioglu</a:t>
                      </a:r>
                      <a:r>
                        <a:rPr lang="en-US" sz="1800" dirty="0"/>
                        <a:t>, 2021 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70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Irritatie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Vb. </a:t>
                      </a:r>
                      <a:r>
                        <a:rPr lang="nl-BE" sz="1800" dirty="0"/>
                        <a:t>Pérez-</a:t>
                      </a:r>
                      <a:r>
                        <a:rPr lang="nl-BE" sz="1800" dirty="0" err="1"/>
                        <a:t>Herrezuelo</a:t>
                      </a:r>
                      <a:r>
                        <a:rPr lang="nl-BE" sz="1800" dirty="0"/>
                        <a:t> et.al., 2023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027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Gebrek aan levenslust / motivatie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Vb. </a:t>
                      </a:r>
                      <a:r>
                        <a:rPr lang="nl-BE" dirty="0" err="1"/>
                        <a:t>Kirat</a:t>
                      </a:r>
                      <a:r>
                        <a:rPr lang="nl-BE" dirty="0"/>
                        <a:t>, 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7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Verminderd concentratievermogen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Vb. </a:t>
                      </a:r>
                      <a:r>
                        <a:rPr lang="en-US" sz="1800" dirty="0"/>
                        <a:t>Markovic &amp; Markovic, 2025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28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Verstoord slaappatroon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Vb. </a:t>
                      </a:r>
                      <a:r>
                        <a:rPr lang="en-US" sz="1800" dirty="0"/>
                        <a:t>Shiferaw &amp; Anand, 2024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852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Hoofdpijn / migraine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Vb. Kamel et.al.,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52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Gewrichtspijn / spierpijn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Vb. </a:t>
                      </a:r>
                      <a:r>
                        <a:rPr lang="en-US" sz="1800" dirty="0"/>
                        <a:t>Singh et.al., 2024</a:t>
                      </a:r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09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568556"/>
                  </a:ext>
                </a:extLst>
              </a:tr>
            </a:tbl>
          </a:graphicData>
        </a:graphic>
      </p:graphicFrame>
      <p:pic>
        <p:nvPicPr>
          <p:cNvPr id="8" name="object 4">
            <a:extLst>
              <a:ext uri="{FF2B5EF4-FFF2-40B4-BE49-F238E27FC236}">
                <a16:creationId xmlns:a16="http://schemas.microsoft.com/office/drawing/2014/main" id="{5D81DA95-42FF-6835-E81B-91E5B5D8740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3357" y="6227064"/>
            <a:ext cx="658643" cy="5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38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28201713-98F0-5ABA-8EAD-49E9FBEFEB9B}"/>
              </a:ext>
            </a:extLst>
          </p:cNvPr>
          <p:cNvSpPr txBox="1">
            <a:spLocks/>
          </p:cNvSpPr>
          <p:nvPr/>
        </p:nvSpPr>
        <p:spPr>
          <a:xfrm>
            <a:off x="2860771" y="553755"/>
            <a:ext cx="7141439" cy="781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Calibri"/>
              </a:defRPr>
            </a:lvl1pPr>
          </a:lstStyle>
          <a:p>
            <a:r>
              <a:rPr lang="nl-BE" sz="3600" b="1" dirty="0"/>
              <a:t>De Kip of Het Ei?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B5D548F-218D-7DD5-344C-DD1700B0742B}"/>
              </a:ext>
            </a:extLst>
          </p:cNvPr>
          <p:cNvSpPr txBox="1"/>
          <p:nvPr/>
        </p:nvSpPr>
        <p:spPr>
          <a:xfrm>
            <a:off x="670982" y="1363027"/>
            <a:ext cx="11521015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b="1" dirty="0"/>
              <a:t>Attentie!</a:t>
            </a:r>
          </a:p>
          <a:p>
            <a:r>
              <a:rPr lang="nl-BE" sz="2000" dirty="0"/>
              <a:t>‘Weinig zin’ of ‘opwindingsmoeilijkheden’ niet te snel zien als direct gelinkt aan ‘de menopauze’.</a:t>
            </a:r>
          </a:p>
          <a:p>
            <a:r>
              <a:rPr lang="nl-BE" sz="2000" dirty="0"/>
              <a:t>		Veel klachten veroorzaakt door de </a:t>
            </a:r>
            <a:r>
              <a:rPr lang="nl-BE" sz="2000" dirty="0" err="1"/>
              <a:t>menopauzale</a:t>
            </a:r>
            <a:r>
              <a:rPr lang="nl-BE" sz="2000" dirty="0"/>
              <a:t> veranderingen </a:t>
            </a:r>
            <a:r>
              <a:rPr lang="nl-BE" sz="2000" dirty="0">
                <a:solidFill>
                  <a:srgbClr val="AE9A64"/>
                </a:solidFill>
              </a:rPr>
              <a:t>‘trappen op de seksuele rem’.</a:t>
            </a:r>
          </a:p>
          <a:p>
            <a:endParaRPr lang="nl-BE" sz="2000" dirty="0"/>
          </a:p>
          <a:p>
            <a:r>
              <a:rPr lang="nl-BE" sz="2000" dirty="0"/>
              <a:t>1 op 4 van de vrouwen heeft ‘last van de menopauze / vertoont menopauze-symptomen. </a:t>
            </a:r>
          </a:p>
          <a:p>
            <a:r>
              <a:rPr lang="nl-BE" sz="2000" dirty="0"/>
              <a:t>																		</a:t>
            </a:r>
            <a:r>
              <a:rPr lang="nl-BE" sz="1400" dirty="0"/>
              <a:t>(British </a:t>
            </a:r>
            <a:r>
              <a:rPr lang="nl-BE" sz="1400" dirty="0" err="1"/>
              <a:t>Menopause</a:t>
            </a:r>
            <a:r>
              <a:rPr lang="nl-BE" sz="1400" dirty="0"/>
              <a:t> Society, 2025)</a:t>
            </a:r>
          </a:p>
          <a:p>
            <a:endParaRPr lang="nl-BE" sz="1400" dirty="0"/>
          </a:p>
          <a:p>
            <a:r>
              <a:rPr lang="nl-BE" sz="2000" dirty="0"/>
              <a:t>		Slechts een deel van hen ervaart een negatieve impact op hun seksualiteitsbeleving. </a:t>
            </a:r>
          </a:p>
          <a:p>
            <a:endParaRPr lang="nl-BE" sz="2000" dirty="0"/>
          </a:p>
          <a:p>
            <a:r>
              <a:rPr lang="nl-BE" sz="2000" dirty="0"/>
              <a:t>		Verminderd verlangen (en opwindingsmoeilijkheden) zijn het indirecte gevolg van andere 				menopauze-	symptomen. </a:t>
            </a:r>
          </a:p>
          <a:p>
            <a:endParaRPr lang="nl-BE" sz="2000" dirty="0"/>
          </a:p>
          <a:p>
            <a:r>
              <a:rPr lang="nl-BE" sz="2000" dirty="0"/>
              <a:t>Seksuele klachten direct gerelateerd aan de fysieke veranderingen in de menopauze: </a:t>
            </a:r>
          </a:p>
          <a:p>
            <a:r>
              <a:rPr lang="nl-BE" sz="2000" dirty="0"/>
              <a:t>		Penetratiepijn tgv urogenitale atrofie</a:t>
            </a:r>
          </a:p>
          <a:p>
            <a:r>
              <a:rPr lang="nl-BE" sz="2000" dirty="0"/>
              <a:t>			Timing? +2 jaar na FMP</a:t>
            </a:r>
          </a:p>
        </p:txBody>
      </p:sp>
      <p:sp>
        <p:nvSpPr>
          <p:cNvPr id="7" name="Pijl: gebogen omhoog 6">
            <a:extLst>
              <a:ext uri="{FF2B5EF4-FFF2-40B4-BE49-F238E27FC236}">
                <a16:creationId xmlns:a16="http://schemas.microsoft.com/office/drawing/2014/main" id="{CB24F7BB-8C84-0E61-5156-D7E697314164}"/>
              </a:ext>
            </a:extLst>
          </p:cNvPr>
          <p:cNvSpPr/>
          <p:nvPr/>
        </p:nvSpPr>
        <p:spPr>
          <a:xfrm rot="5400000">
            <a:off x="869892" y="3228392"/>
            <a:ext cx="629818" cy="401217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" name="Pijl: gebogen omhoog 7">
            <a:extLst>
              <a:ext uri="{FF2B5EF4-FFF2-40B4-BE49-F238E27FC236}">
                <a16:creationId xmlns:a16="http://schemas.microsoft.com/office/drawing/2014/main" id="{03E4DBE7-799A-0248-7A5B-AD178C914D7C}"/>
              </a:ext>
            </a:extLst>
          </p:cNvPr>
          <p:cNvSpPr/>
          <p:nvPr/>
        </p:nvSpPr>
        <p:spPr>
          <a:xfrm rot="5400000">
            <a:off x="863733" y="3908950"/>
            <a:ext cx="629818" cy="401217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Pijl: rechts 8">
            <a:extLst>
              <a:ext uri="{FF2B5EF4-FFF2-40B4-BE49-F238E27FC236}">
                <a16:creationId xmlns:a16="http://schemas.microsoft.com/office/drawing/2014/main" id="{7DE67185-AC2F-8D77-42FE-8B2795464053}"/>
              </a:ext>
            </a:extLst>
          </p:cNvPr>
          <p:cNvSpPr/>
          <p:nvPr/>
        </p:nvSpPr>
        <p:spPr>
          <a:xfrm>
            <a:off x="1217459" y="5494973"/>
            <a:ext cx="335902" cy="15862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10" name="Pijl: rechts 9">
            <a:extLst>
              <a:ext uri="{FF2B5EF4-FFF2-40B4-BE49-F238E27FC236}">
                <a16:creationId xmlns:a16="http://schemas.microsoft.com/office/drawing/2014/main" id="{DE1B877C-5194-6A82-DAAF-2EC6A1B54A4B}"/>
              </a:ext>
            </a:extLst>
          </p:cNvPr>
          <p:cNvSpPr/>
          <p:nvPr/>
        </p:nvSpPr>
        <p:spPr>
          <a:xfrm>
            <a:off x="1652637" y="5792676"/>
            <a:ext cx="335902" cy="15862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object 4">
            <a:extLst>
              <a:ext uri="{FF2B5EF4-FFF2-40B4-BE49-F238E27FC236}">
                <a16:creationId xmlns:a16="http://schemas.microsoft.com/office/drawing/2014/main" id="{9B0E322D-4A06-62B5-8BC7-47C53B2044E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3357" y="6227064"/>
            <a:ext cx="658643" cy="5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16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19E7E2CC-596F-582B-C32A-94A86FC19E20}"/>
              </a:ext>
            </a:extLst>
          </p:cNvPr>
          <p:cNvSpPr txBox="1">
            <a:spLocks/>
          </p:cNvSpPr>
          <p:nvPr/>
        </p:nvSpPr>
        <p:spPr>
          <a:xfrm>
            <a:off x="2954077" y="320940"/>
            <a:ext cx="7141439" cy="781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Calibri"/>
              </a:defRPr>
            </a:lvl1pPr>
          </a:lstStyle>
          <a:p>
            <a:r>
              <a:rPr lang="nl-BE" sz="3600" b="1" dirty="0"/>
              <a:t>De Kip of Het Ei?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39E29C8-7823-44A7-68B7-80BBA13B65BD}"/>
              </a:ext>
            </a:extLst>
          </p:cNvPr>
          <p:cNvSpPr txBox="1"/>
          <p:nvPr/>
        </p:nvSpPr>
        <p:spPr>
          <a:xfrm>
            <a:off x="472247" y="1325881"/>
            <a:ext cx="11521015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sz="2000" dirty="0"/>
          </a:p>
          <a:p>
            <a:r>
              <a:rPr lang="nl-BE" sz="2000" b="1" i="1" dirty="0"/>
              <a:t>“1 op 4 van de vrouwen heeft ‘last van de menopauze / vertoont menopauze-symptomen” </a:t>
            </a:r>
          </a:p>
          <a:p>
            <a:r>
              <a:rPr lang="nl-BE" sz="2000" dirty="0"/>
              <a:t>	</a:t>
            </a:r>
          </a:p>
          <a:p>
            <a:r>
              <a:rPr lang="nl-BE" sz="2000" dirty="0"/>
              <a:t>	Als slechts 1 op 4 van de vrouwen last heeft van de menopauze, dan heeft ‘de rest’ van de 39% en 49% 	van de vrouwen die seksuele moeilijkheden heeft, deze problemen </a:t>
            </a:r>
            <a:r>
              <a:rPr lang="nl-BE" sz="2000" dirty="0" err="1"/>
              <a:t>owv</a:t>
            </a:r>
            <a:r>
              <a:rPr lang="nl-BE" sz="2000" dirty="0"/>
              <a:t> </a:t>
            </a:r>
            <a:r>
              <a:rPr lang="nl-BE" sz="2000" dirty="0">
                <a:solidFill>
                  <a:srgbClr val="AE9A64"/>
                </a:solidFill>
              </a:rPr>
              <a:t>andere redenen eigen aan deze 	levensfase.</a:t>
            </a:r>
            <a:r>
              <a:rPr lang="nl-BE" sz="2000" dirty="0"/>
              <a:t> </a:t>
            </a:r>
          </a:p>
          <a:p>
            <a:r>
              <a:rPr lang="nl-BE" sz="2000" dirty="0"/>
              <a:t>		</a:t>
            </a:r>
          </a:p>
          <a:p>
            <a:r>
              <a:rPr lang="nl-BE" sz="2000" dirty="0"/>
              <a:t>	</a:t>
            </a:r>
            <a:r>
              <a:rPr lang="nl-BE" dirty="0"/>
              <a:t>vb. Chronische ziekte, medicatiegebruik, verminderde relatiekwaliteit, verminderde prikkelwaarde van de partner, 	negatiever body image, minder vertrouwen in het eigen lichaam, preoccupatie met sociale veranderingen zoals 	</a:t>
            </a:r>
            <a:r>
              <a:rPr lang="nl-BE" dirty="0" err="1"/>
              <a:t>jobverlies</a:t>
            </a:r>
            <a:r>
              <a:rPr lang="nl-BE" dirty="0"/>
              <a:t>, pensionnering, echtscheiding, partnerverlies, lege-nest-syndroom, aanpassen aan de grootouderrol, etc. </a:t>
            </a:r>
          </a:p>
          <a:p>
            <a:r>
              <a:rPr lang="nl-BE" sz="2000" dirty="0"/>
              <a:t>							</a:t>
            </a:r>
          </a:p>
          <a:p>
            <a:endParaRPr lang="nl-BE" sz="1400" dirty="0"/>
          </a:p>
          <a:p>
            <a:r>
              <a:rPr lang="nl-BE" sz="2000" b="1" i="1" dirty="0"/>
              <a:t>“Slechts een deel van hen ervaart een negatieve impact op hun seksualiteitsbeleving.”</a:t>
            </a:r>
          </a:p>
          <a:p>
            <a:endParaRPr lang="nl-BE" sz="2000" b="1" dirty="0"/>
          </a:p>
          <a:p>
            <a:r>
              <a:rPr lang="nl-BE" sz="2000" b="1" dirty="0"/>
              <a:t>	Verklaring? </a:t>
            </a:r>
          </a:p>
          <a:p>
            <a:r>
              <a:rPr lang="nl-BE" sz="2000" dirty="0"/>
              <a:t>	De overige vrouwen blijven hard genoeg op de </a:t>
            </a:r>
            <a:r>
              <a:rPr lang="nl-BE" sz="2000" dirty="0">
                <a:solidFill>
                  <a:srgbClr val="AE9A64"/>
                </a:solidFill>
              </a:rPr>
              <a:t>‘seksuele gas trappen’</a:t>
            </a:r>
            <a:r>
              <a:rPr lang="nl-BE" sz="2000" dirty="0"/>
              <a:t>?!</a:t>
            </a:r>
          </a:p>
        </p:txBody>
      </p:sp>
      <p:pic>
        <p:nvPicPr>
          <p:cNvPr id="7" name="Tijdelijke aanduiding voor inhoud 5" descr="Afbeelding met tekst, Lettertype, logo, cirkel&#10;&#10;Door AI gegenereerde inhoud is mogelijk onjuist.">
            <a:extLst>
              <a:ext uri="{FF2B5EF4-FFF2-40B4-BE49-F238E27FC236}">
                <a16:creationId xmlns:a16="http://schemas.microsoft.com/office/drawing/2014/main" id="{F6414433-62C3-EBEF-1601-D9B9CCC1C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5200" y="4612507"/>
            <a:ext cx="1924553" cy="1924553"/>
          </a:xfrm>
          <a:prstGeom prst="rect">
            <a:avLst/>
          </a:prstGeom>
        </p:spPr>
      </p:pic>
      <p:pic>
        <p:nvPicPr>
          <p:cNvPr id="8" name="object 4">
            <a:extLst>
              <a:ext uri="{FF2B5EF4-FFF2-40B4-BE49-F238E27FC236}">
                <a16:creationId xmlns:a16="http://schemas.microsoft.com/office/drawing/2014/main" id="{99B2B4E1-A2C4-64F9-192C-F65E6D99F24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33357" y="6227064"/>
            <a:ext cx="658643" cy="5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08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58D569CC-246B-7ACF-A79B-44F0D7587566}"/>
              </a:ext>
            </a:extLst>
          </p:cNvPr>
          <p:cNvSpPr txBox="1"/>
          <p:nvPr/>
        </p:nvSpPr>
        <p:spPr>
          <a:xfrm>
            <a:off x="932688" y="1298418"/>
            <a:ext cx="10780776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2800" b="1" dirty="0"/>
              <a:t>Attentie!</a:t>
            </a:r>
          </a:p>
          <a:p>
            <a:endParaRPr lang="nl-BE" sz="2000" b="1" dirty="0"/>
          </a:p>
          <a:p>
            <a:r>
              <a:rPr lang="nl-BE" dirty="0"/>
              <a:t>Fysieke problemen vragen een medische aanpak</a:t>
            </a:r>
          </a:p>
          <a:p>
            <a:r>
              <a:rPr lang="nl-BE" dirty="0"/>
              <a:t>		Opvliegers, hoofdpijn, hartkloppingen, spierpijn, vaginale atrofie		  HRT</a:t>
            </a:r>
          </a:p>
          <a:p>
            <a:r>
              <a:rPr lang="nl-BE" sz="4000" dirty="0"/>
              <a:t>			</a:t>
            </a:r>
            <a:r>
              <a:rPr lang="nl-BE" sz="1400" dirty="0"/>
              <a:t>		</a:t>
            </a:r>
            <a:r>
              <a:rPr lang="nl-BE" dirty="0"/>
              <a:t>&amp;</a:t>
            </a:r>
          </a:p>
          <a:p>
            <a:r>
              <a:rPr lang="nl-BE" dirty="0"/>
              <a:t>Resterende psychosociaal veroorzaakte problemen vragen een “psychosociale aanpak”</a:t>
            </a:r>
          </a:p>
          <a:p>
            <a:r>
              <a:rPr lang="nl-BE" dirty="0"/>
              <a:t>		Nog steeds lager seksueel verlangen, moeilijker opgewonden worden/klaarkomen           (Seks)therapie</a:t>
            </a:r>
          </a:p>
          <a:p>
            <a:endParaRPr lang="nl-BE" dirty="0"/>
          </a:p>
          <a:p>
            <a:endParaRPr lang="nl-BE" dirty="0"/>
          </a:p>
          <a:p>
            <a:r>
              <a:rPr lang="nl-BE" dirty="0">
                <a:solidFill>
                  <a:srgbClr val="AE9A64"/>
                </a:solidFill>
              </a:rPr>
              <a:t>Enkel HRT of T-Therapie </a:t>
            </a:r>
            <a:r>
              <a:rPr lang="nl-BE" dirty="0"/>
              <a:t>voor seksuele problemen bij (peri)</a:t>
            </a:r>
            <a:r>
              <a:rPr lang="nl-BE" dirty="0" err="1"/>
              <a:t>menopauzale</a:t>
            </a:r>
            <a:r>
              <a:rPr lang="nl-BE" dirty="0"/>
              <a:t> vrouwen heeft een </a:t>
            </a:r>
            <a:r>
              <a:rPr lang="nl-BE" dirty="0">
                <a:solidFill>
                  <a:srgbClr val="AE9A64"/>
                </a:solidFill>
              </a:rPr>
              <a:t>kleine kans </a:t>
            </a:r>
            <a:r>
              <a:rPr lang="nl-BE" dirty="0"/>
              <a:t>op succes!</a:t>
            </a:r>
          </a:p>
          <a:p>
            <a:r>
              <a:rPr lang="nl-BE" dirty="0"/>
              <a:t>Zelfs als er geen andere oorzaken zijn voor de seksuele moeilijkheden, zal T-therapie enkel het seksueel systeem ontvankelijker maken voor ‘triggers’. </a:t>
            </a:r>
          </a:p>
          <a:p>
            <a:r>
              <a:rPr lang="nl-BE" dirty="0"/>
              <a:t>Als er geen triggers zijn/gezocht worden, </a:t>
            </a:r>
            <a:r>
              <a:rPr lang="nl-BE" dirty="0" err="1"/>
              <a:t>maw</a:t>
            </a:r>
            <a:r>
              <a:rPr lang="nl-BE" dirty="0"/>
              <a:t> </a:t>
            </a:r>
            <a:r>
              <a:rPr lang="nl-BE" dirty="0">
                <a:solidFill>
                  <a:srgbClr val="AE9A64"/>
                </a:solidFill>
              </a:rPr>
              <a:t>“als je niet doelbewust op de gas trapt”</a:t>
            </a:r>
            <a:r>
              <a:rPr lang="nl-BE" dirty="0"/>
              <a:t>, schiet het seksueel systeem niet in gang. </a:t>
            </a:r>
          </a:p>
          <a:p>
            <a:endParaRPr lang="nl-B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5D4CB9E4-571E-B659-04F6-C0381DB1729E}"/>
              </a:ext>
            </a:extLst>
          </p:cNvPr>
          <p:cNvSpPr txBox="1">
            <a:spLocks/>
          </p:cNvSpPr>
          <p:nvPr/>
        </p:nvSpPr>
        <p:spPr>
          <a:xfrm>
            <a:off x="2954077" y="320940"/>
            <a:ext cx="7141439" cy="781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Calibri"/>
              </a:defRPr>
            </a:lvl1pPr>
          </a:lstStyle>
          <a:p>
            <a:r>
              <a:rPr lang="nl-BE" sz="3600" b="1" dirty="0"/>
              <a:t>De Kip of Het Ei? </a:t>
            </a:r>
          </a:p>
        </p:txBody>
      </p:sp>
      <p:sp>
        <p:nvSpPr>
          <p:cNvPr id="7" name="Pijl: rechts 6">
            <a:extLst>
              <a:ext uri="{FF2B5EF4-FFF2-40B4-BE49-F238E27FC236}">
                <a16:creationId xmlns:a16="http://schemas.microsoft.com/office/drawing/2014/main" id="{7AE0CE8F-0EAD-8687-8113-3535004736FA}"/>
              </a:ext>
            </a:extLst>
          </p:cNvPr>
          <p:cNvSpPr/>
          <p:nvPr/>
        </p:nvSpPr>
        <p:spPr>
          <a:xfrm>
            <a:off x="8194331" y="2394773"/>
            <a:ext cx="335902" cy="15862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8" name="Pijl: rechts 7">
            <a:extLst>
              <a:ext uri="{FF2B5EF4-FFF2-40B4-BE49-F238E27FC236}">
                <a16:creationId xmlns:a16="http://schemas.microsoft.com/office/drawing/2014/main" id="{3E6668F1-00A9-90D8-A7EC-B6AF8E023094}"/>
              </a:ext>
            </a:extLst>
          </p:cNvPr>
          <p:cNvSpPr/>
          <p:nvPr/>
        </p:nvSpPr>
        <p:spPr>
          <a:xfrm>
            <a:off x="9672611" y="3584635"/>
            <a:ext cx="335902" cy="15862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9" name="object 4">
            <a:extLst>
              <a:ext uri="{FF2B5EF4-FFF2-40B4-BE49-F238E27FC236}">
                <a16:creationId xmlns:a16="http://schemas.microsoft.com/office/drawing/2014/main" id="{67581434-689B-E015-537B-8A870316472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3357" y="6227064"/>
            <a:ext cx="658643" cy="5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19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7DFD68E1-C50F-E7AD-2C03-118B11195ADE}"/>
              </a:ext>
            </a:extLst>
          </p:cNvPr>
          <p:cNvSpPr txBox="1">
            <a:spLocks/>
          </p:cNvSpPr>
          <p:nvPr/>
        </p:nvSpPr>
        <p:spPr>
          <a:xfrm>
            <a:off x="1527826" y="256406"/>
            <a:ext cx="5425015" cy="1138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Calibri"/>
              </a:defRPr>
            </a:lvl1pPr>
          </a:lstStyle>
          <a:p>
            <a:r>
              <a:rPr lang="nl-BE" sz="3600" b="1" dirty="0"/>
              <a:t>In de praktijk…</a:t>
            </a:r>
          </a:p>
        </p:txBody>
      </p:sp>
      <p:sp>
        <p:nvSpPr>
          <p:cNvPr id="6" name="Tijdelijke aanduiding voor inhoud 4">
            <a:extLst>
              <a:ext uri="{FF2B5EF4-FFF2-40B4-BE49-F238E27FC236}">
                <a16:creationId xmlns:a16="http://schemas.microsoft.com/office/drawing/2014/main" id="{BDEBB012-84B4-37ED-1CBA-606F3DAFF9E7}"/>
              </a:ext>
            </a:extLst>
          </p:cNvPr>
          <p:cNvSpPr txBox="1">
            <a:spLocks/>
          </p:cNvSpPr>
          <p:nvPr/>
        </p:nvSpPr>
        <p:spPr>
          <a:xfrm>
            <a:off x="822149" y="1541859"/>
            <a:ext cx="4410982" cy="4713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8000" indent="-1980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32000" indent="-2124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68800" indent="-158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2400" b="1" dirty="0"/>
              <a:t>Begeleiding</a:t>
            </a:r>
          </a:p>
          <a:p>
            <a:pPr marL="0" indent="0">
              <a:buNone/>
            </a:pPr>
            <a:r>
              <a:rPr lang="nl-BE" sz="1800" dirty="0"/>
              <a:t>Take 1. </a:t>
            </a:r>
            <a:r>
              <a:rPr lang="nl-BE" sz="1800" dirty="0">
                <a:solidFill>
                  <a:srgbClr val="AE9A64"/>
                </a:solidFill>
              </a:rPr>
              <a:t>“De gas harder induwen”</a:t>
            </a:r>
            <a:endParaRPr lang="nl-BE" dirty="0"/>
          </a:p>
          <a:p>
            <a:endParaRPr lang="nl-BE" dirty="0"/>
          </a:p>
        </p:txBody>
      </p:sp>
      <p:sp>
        <p:nvSpPr>
          <p:cNvPr id="7" name="Stroomdiagram: Alternatief proces 6">
            <a:extLst>
              <a:ext uri="{FF2B5EF4-FFF2-40B4-BE49-F238E27FC236}">
                <a16:creationId xmlns:a16="http://schemas.microsoft.com/office/drawing/2014/main" id="{8C17269E-5DAC-844F-2B09-8AAEAA2517DD}"/>
              </a:ext>
            </a:extLst>
          </p:cNvPr>
          <p:cNvSpPr/>
          <p:nvPr/>
        </p:nvSpPr>
        <p:spPr>
          <a:xfrm>
            <a:off x="6817641" y="256406"/>
            <a:ext cx="4791075" cy="2461986"/>
          </a:xfrm>
          <a:prstGeom prst="flowChartAlternateProcess">
            <a:avLst/>
          </a:prstGeom>
          <a:solidFill>
            <a:schemeClr val="bg1"/>
          </a:solidFill>
          <a:ln w="76200">
            <a:solidFill>
              <a:schemeClr val="tx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Gelijkbenige driehoek 7">
            <a:extLst>
              <a:ext uri="{FF2B5EF4-FFF2-40B4-BE49-F238E27FC236}">
                <a16:creationId xmlns:a16="http://schemas.microsoft.com/office/drawing/2014/main" id="{F44E462E-FDBA-95C8-0AE5-8E4DB8A963F6}"/>
              </a:ext>
            </a:extLst>
          </p:cNvPr>
          <p:cNvSpPr/>
          <p:nvPr/>
        </p:nvSpPr>
        <p:spPr>
          <a:xfrm rot="10800000">
            <a:off x="8000575" y="467618"/>
            <a:ext cx="2582595" cy="190519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6A332F53-A19B-E73E-BBD4-87F6440EBA1D}"/>
              </a:ext>
            </a:extLst>
          </p:cNvPr>
          <p:cNvSpPr/>
          <p:nvPr/>
        </p:nvSpPr>
        <p:spPr>
          <a:xfrm>
            <a:off x="5146838" y="108982"/>
            <a:ext cx="256993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Context</a:t>
            </a:r>
            <a:endParaRPr lang="nl-NL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0238551-2C8E-E33C-1D96-E479A425762E}"/>
              </a:ext>
            </a:extLst>
          </p:cNvPr>
          <p:cNvSpPr/>
          <p:nvPr/>
        </p:nvSpPr>
        <p:spPr>
          <a:xfrm>
            <a:off x="6179126" y="640755"/>
            <a:ext cx="256993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‘Denken’</a:t>
            </a:r>
            <a:endParaRPr lang="nl-NL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AED8691-555E-F1D5-36DC-BC1F03340A8D}"/>
              </a:ext>
            </a:extLst>
          </p:cNvPr>
          <p:cNvSpPr/>
          <p:nvPr/>
        </p:nvSpPr>
        <p:spPr>
          <a:xfrm>
            <a:off x="9770872" y="582414"/>
            <a:ext cx="256993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‘Voelen’</a:t>
            </a:r>
            <a:endParaRPr lang="nl-NL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DF6A178C-1BDB-B69A-173C-9A520A026248}"/>
              </a:ext>
            </a:extLst>
          </p:cNvPr>
          <p:cNvSpPr/>
          <p:nvPr/>
        </p:nvSpPr>
        <p:spPr>
          <a:xfrm>
            <a:off x="8477843" y="2328233"/>
            <a:ext cx="162805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‘Doen’</a:t>
            </a:r>
            <a:endParaRPr lang="nl-NL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8FD8957-774F-8704-5402-25922EF22DF0}"/>
              </a:ext>
            </a:extLst>
          </p:cNvPr>
          <p:cNvSpPr txBox="1"/>
          <p:nvPr/>
        </p:nvSpPr>
        <p:spPr>
          <a:xfrm>
            <a:off x="801131" y="2544963"/>
            <a:ext cx="990496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b="1" dirty="0"/>
              <a:t>Aanpassen van de seksuele gewoontes </a:t>
            </a:r>
            <a:r>
              <a:rPr lang="nl-BE" sz="1800" b="0" dirty="0"/>
              <a:t>kan door:</a:t>
            </a:r>
          </a:p>
          <a:p>
            <a:r>
              <a:rPr lang="nl-BE" dirty="0">
                <a:solidFill>
                  <a:srgbClr val="AE9A64"/>
                </a:solidFill>
              </a:rPr>
              <a:t>	</a:t>
            </a:r>
          </a:p>
          <a:p>
            <a:r>
              <a:rPr lang="nl-BE" dirty="0"/>
              <a:t>	Aanwezige, dankbare prikkels intensifiëren (intensiteit     of duur    ).</a:t>
            </a:r>
            <a:endParaRPr lang="nl-BE" sz="1800" b="0" dirty="0"/>
          </a:p>
          <a:p>
            <a:r>
              <a:rPr lang="nl-BE" dirty="0"/>
              <a:t>	P</a:t>
            </a:r>
            <a:r>
              <a:rPr lang="nl-BE" sz="1800" b="0" dirty="0"/>
              <a:t>rikkels die goed werkten in het verleden herintroduceren. </a:t>
            </a:r>
          </a:p>
          <a:p>
            <a:r>
              <a:rPr lang="nl-BE" dirty="0"/>
              <a:t>	Nieuwe prikkels ontdekken. </a:t>
            </a:r>
          </a:p>
          <a:p>
            <a:r>
              <a:rPr lang="nl-BE" sz="1800" b="0" dirty="0"/>
              <a:t>		Vanuit fantasie, nieuwsgierigheid, nog niet genomen stappen, …</a:t>
            </a:r>
          </a:p>
          <a:p>
            <a:r>
              <a:rPr lang="nl-BE" dirty="0"/>
              <a:t>		Op aangeven van een hulpverlener. </a:t>
            </a:r>
          </a:p>
          <a:p>
            <a:endParaRPr lang="nl-BE" sz="1800" b="0" dirty="0"/>
          </a:p>
          <a:p>
            <a:r>
              <a:rPr lang="nl-BE" dirty="0"/>
              <a:t>			</a:t>
            </a:r>
            <a:r>
              <a:rPr lang="nl-BE" i="1" dirty="0">
                <a:solidFill>
                  <a:srgbClr val="AE9A64"/>
                </a:solidFill>
              </a:rPr>
              <a:t>Seksuele kansen van de (peri)menopauze!</a:t>
            </a:r>
          </a:p>
          <a:p>
            <a:endParaRPr lang="nl-BE" dirty="0"/>
          </a:p>
          <a:p>
            <a:r>
              <a:rPr lang="nl-BE" dirty="0"/>
              <a:t>Seksueel tevreden blijven op lange termijn vraagt onherroepelijk aanpassing van de seksuele gewoontes. Als men nu (soms noodgedwongen) het </a:t>
            </a:r>
            <a:r>
              <a:rPr lang="nl-BE" dirty="0">
                <a:solidFill>
                  <a:srgbClr val="AE9A64"/>
                </a:solidFill>
              </a:rPr>
              <a:t>seksueel repertoire kan verbreden</a:t>
            </a:r>
            <a:r>
              <a:rPr lang="nl-BE" dirty="0"/>
              <a:t>, plukt men er de rest van het leven de vruchten van. </a:t>
            </a:r>
            <a:endParaRPr lang="nl-BE" sz="1800" dirty="0"/>
          </a:p>
          <a:p>
            <a:endParaRPr lang="nl-BE" sz="1800" b="0" dirty="0"/>
          </a:p>
        </p:txBody>
      </p:sp>
      <p:sp>
        <p:nvSpPr>
          <p:cNvPr id="14" name="Pijl: rechts 13">
            <a:extLst>
              <a:ext uri="{FF2B5EF4-FFF2-40B4-BE49-F238E27FC236}">
                <a16:creationId xmlns:a16="http://schemas.microsoft.com/office/drawing/2014/main" id="{4F72256C-DA94-D943-5610-6117F19B33E6}"/>
              </a:ext>
            </a:extLst>
          </p:cNvPr>
          <p:cNvSpPr/>
          <p:nvPr/>
        </p:nvSpPr>
        <p:spPr>
          <a:xfrm rot="16200000">
            <a:off x="6384453" y="3106172"/>
            <a:ext cx="226998" cy="132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Pijl: rechts 14">
            <a:extLst>
              <a:ext uri="{FF2B5EF4-FFF2-40B4-BE49-F238E27FC236}">
                <a16:creationId xmlns:a16="http://schemas.microsoft.com/office/drawing/2014/main" id="{D04F5935-DC21-1AD1-6E59-8BBEB02E466B}"/>
              </a:ext>
            </a:extLst>
          </p:cNvPr>
          <p:cNvSpPr/>
          <p:nvPr/>
        </p:nvSpPr>
        <p:spPr>
          <a:xfrm rot="16200000">
            <a:off x="7284449" y="3156385"/>
            <a:ext cx="226998" cy="13229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6" name="object 4">
            <a:extLst>
              <a:ext uri="{FF2B5EF4-FFF2-40B4-BE49-F238E27FC236}">
                <a16:creationId xmlns:a16="http://schemas.microsoft.com/office/drawing/2014/main" id="{49E69BFE-6944-4DC3-4FB1-6C9C8DC5BB7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3357" y="6227064"/>
            <a:ext cx="658643" cy="5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71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4">
            <a:extLst>
              <a:ext uri="{FF2B5EF4-FFF2-40B4-BE49-F238E27FC236}">
                <a16:creationId xmlns:a16="http://schemas.microsoft.com/office/drawing/2014/main" id="{A5E0ABD5-D821-9BBF-3503-284DE0414A71}"/>
              </a:ext>
            </a:extLst>
          </p:cNvPr>
          <p:cNvSpPr txBox="1">
            <a:spLocks/>
          </p:cNvSpPr>
          <p:nvPr/>
        </p:nvSpPr>
        <p:spPr>
          <a:xfrm>
            <a:off x="874992" y="1719680"/>
            <a:ext cx="4410982" cy="4713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8000" indent="-1980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32000" indent="-2124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68800" indent="-158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2400" b="1" dirty="0"/>
              <a:t>Begeleiding</a:t>
            </a:r>
          </a:p>
          <a:p>
            <a:pPr marL="0" indent="0">
              <a:buNone/>
            </a:pPr>
            <a:r>
              <a:rPr lang="nl-BE" sz="1800" dirty="0"/>
              <a:t>Take 2. </a:t>
            </a:r>
            <a:r>
              <a:rPr lang="nl-BE" sz="1800" dirty="0">
                <a:solidFill>
                  <a:srgbClr val="AE9A64"/>
                </a:solidFill>
              </a:rPr>
              <a:t>“De voet van de rem halen”	</a:t>
            </a:r>
          </a:p>
          <a:p>
            <a:endParaRPr lang="nl-BE" dirty="0"/>
          </a:p>
          <a:p>
            <a:endParaRPr lang="nl-BE" dirty="0"/>
          </a:p>
        </p:txBody>
      </p:sp>
      <p:sp>
        <p:nvSpPr>
          <p:cNvPr id="7" name="Stroomdiagram: Alternatief proces 6">
            <a:extLst>
              <a:ext uri="{FF2B5EF4-FFF2-40B4-BE49-F238E27FC236}">
                <a16:creationId xmlns:a16="http://schemas.microsoft.com/office/drawing/2014/main" id="{27DC8E0A-6FB0-F5AC-2C56-ED63E4762FC9}"/>
              </a:ext>
            </a:extLst>
          </p:cNvPr>
          <p:cNvSpPr/>
          <p:nvPr/>
        </p:nvSpPr>
        <p:spPr>
          <a:xfrm>
            <a:off x="6847155" y="555868"/>
            <a:ext cx="4791075" cy="2461986"/>
          </a:xfrm>
          <a:prstGeom prst="flowChartAlternateProcess">
            <a:avLst/>
          </a:prstGeom>
          <a:solidFill>
            <a:schemeClr val="bg1"/>
          </a:solidFill>
          <a:ln w="76200">
            <a:solidFill>
              <a:schemeClr val="tx2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Gelijkbenige driehoek 7">
            <a:extLst>
              <a:ext uri="{FF2B5EF4-FFF2-40B4-BE49-F238E27FC236}">
                <a16:creationId xmlns:a16="http://schemas.microsoft.com/office/drawing/2014/main" id="{042E7D3B-4DF9-6BDF-FBD9-AC1E6D11A5EC}"/>
              </a:ext>
            </a:extLst>
          </p:cNvPr>
          <p:cNvSpPr/>
          <p:nvPr/>
        </p:nvSpPr>
        <p:spPr>
          <a:xfrm rot="10800000">
            <a:off x="8030089" y="767080"/>
            <a:ext cx="2582595" cy="1905199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903EA16-802D-535C-92DD-66E2E0F79D0B}"/>
              </a:ext>
            </a:extLst>
          </p:cNvPr>
          <p:cNvSpPr/>
          <p:nvPr/>
        </p:nvSpPr>
        <p:spPr>
          <a:xfrm>
            <a:off x="5126139" y="405651"/>
            <a:ext cx="256993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Context</a:t>
            </a:r>
            <a:endParaRPr lang="nl-NL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A83C17BE-91D2-3DA8-FCE4-441026625DBB}"/>
              </a:ext>
            </a:extLst>
          </p:cNvPr>
          <p:cNvSpPr/>
          <p:nvPr/>
        </p:nvSpPr>
        <p:spPr>
          <a:xfrm>
            <a:off x="6179126" y="640755"/>
            <a:ext cx="256993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‘Denken’</a:t>
            </a:r>
            <a:endParaRPr lang="nl-NL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C0A17509-8629-324B-83C7-35213A24C572}"/>
              </a:ext>
            </a:extLst>
          </p:cNvPr>
          <p:cNvSpPr/>
          <p:nvPr/>
        </p:nvSpPr>
        <p:spPr>
          <a:xfrm>
            <a:off x="9770872" y="582414"/>
            <a:ext cx="2569935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‘Voelen’</a:t>
            </a:r>
            <a:endParaRPr lang="nl-NL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4F02A6F1-FBC4-6EEF-C905-838B8606F745}"/>
              </a:ext>
            </a:extLst>
          </p:cNvPr>
          <p:cNvSpPr/>
          <p:nvPr/>
        </p:nvSpPr>
        <p:spPr>
          <a:xfrm>
            <a:off x="8507357" y="2627695"/>
            <a:ext cx="162805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‘Doen’</a:t>
            </a:r>
            <a:endParaRPr lang="nl-NL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7FFDD67-D0EA-14CA-9976-F6D2342A38E7}"/>
              </a:ext>
            </a:extLst>
          </p:cNvPr>
          <p:cNvSpPr txBox="1"/>
          <p:nvPr/>
        </p:nvSpPr>
        <p:spPr>
          <a:xfrm>
            <a:off x="801131" y="2716399"/>
            <a:ext cx="990496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800" b="1" dirty="0"/>
              <a:t>Aanpassen van de seksuele gewoontes </a:t>
            </a:r>
            <a:r>
              <a:rPr lang="nl-BE" sz="1800" b="0" dirty="0"/>
              <a:t>kan door:</a:t>
            </a:r>
          </a:p>
          <a:p>
            <a:r>
              <a:rPr lang="nl-BE" dirty="0"/>
              <a:t>	</a:t>
            </a:r>
          </a:p>
          <a:p>
            <a:r>
              <a:rPr lang="nl-BE" dirty="0"/>
              <a:t>Aanwezige, remmende prikkels uit te schakelen.</a:t>
            </a:r>
            <a:endParaRPr lang="nl-BE" sz="1800" b="0" dirty="0"/>
          </a:p>
          <a:p>
            <a:r>
              <a:rPr lang="nl-BE" dirty="0"/>
              <a:t>		In de partnerdynamiek: door ze te benoemen. </a:t>
            </a:r>
            <a:endParaRPr lang="nl-BE" sz="1800" b="0" dirty="0"/>
          </a:p>
          <a:p>
            <a:r>
              <a:rPr lang="nl-BE" dirty="0"/>
              <a:t>		In de context: door de context aan te pakken. </a:t>
            </a:r>
          </a:p>
          <a:p>
            <a:r>
              <a:rPr lang="nl-BE" sz="1800" b="0" dirty="0"/>
              <a:t>		In ‘m’n hoofd’: via zelfreflectie en/of therapie. </a:t>
            </a:r>
          </a:p>
          <a:p>
            <a:r>
              <a:rPr lang="nl-BE" dirty="0"/>
              <a:t>		</a:t>
            </a:r>
            <a:endParaRPr lang="nl-BE" sz="1800" b="0" dirty="0"/>
          </a:p>
          <a:p>
            <a:r>
              <a:rPr lang="nl-BE" dirty="0"/>
              <a:t>			</a:t>
            </a:r>
            <a:r>
              <a:rPr lang="nl-BE" i="1" dirty="0">
                <a:solidFill>
                  <a:srgbClr val="AE9A64"/>
                </a:solidFill>
              </a:rPr>
              <a:t>Seksuele kansen van de (peri)menopauze!</a:t>
            </a:r>
          </a:p>
          <a:p>
            <a:endParaRPr lang="nl-BE" dirty="0"/>
          </a:p>
          <a:p>
            <a:r>
              <a:rPr lang="nl-BE" dirty="0"/>
              <a:t>Als men </a:t>
            </a:r>
            <a:r>
              <a:rPr lang="nl-BE" dirty="0">
                <a:solidFill>
                  <a:srgbClr val="AE9A64"/>
                </a:solidFill>
              </a:rPr>
              <a:t>leert</a:t>
            </a:r>
            <a:r>
              <a:rPr lang="nl-BE" dirty="0"/>
              <a:t> zien wat ‘seksueel remt’, en </a:t>
            </a:r>
            <a:r>
              <a:rPr lang="nl-BE" dirty="0">
                <a:solidFill>
                  <a:srgbClr val="AE9A64"/>
                </a:solidFill>
              </a:rPr>
              <a:t>leert</a:t>
            </a:r>
            <a:r>
              <a:rPr lang="nl-BE" dirty="0"/>
              <a:t> hoe de voet van de rem te halen, plukt men er de rest van het leven de vruchten van. </a:t>
            </a:r>
            <a:endParaRPr lang="nl-BE" sz="1800" dirty="0"/>
          </a:p>
          <a:p>
            <a:endParaRPr lang="nl-BE" sz="1800" b="0" dirty="0"/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5A032C58-291D-96E7-04D3-E2F4C0374F62}"/>
              </a:ext>
            </a:extLst>
          </p:cNvPr>
          <p:cNvSpPr txBox="1">
            <a:spLocks/>
          </p:cNvSpPr>
          <p:nvPr/>
        </p:nvSpPr>
        <p:spPr>
          <a:xfrm>
            <a:off x="1527826" y="256406"/>
            <a:ext cx="5425015" cy="1138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Calibri"/>
              </a:defRPr>
            </a:lvl1pPr>
          </a:lstStyle>
          <a:p>
            <a:r>
              <a:rPr lang="nl-BE" sz="3600" b="1" dirty="0"/>
              <a:t>In de praktijk…</a:t>
            </a:r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7B052AA9-18BA-FDA1-3949-DC15C1B65D1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3357" y="6227064"/>
            <a:ext cx="658643" cy="5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751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inhoud 4">
            <a:extLst>
              <a:ext uri="{FF2B5EF4-FFF2-40B4-BE49-F238E27FC236}">
                <a16:creationId xmlns:a16="http://schemas.microsoft.com/office/drawing/2014/main" id="{B2911EB7-650A-067D-E261-1A016888810E}"/>
              </a:ext>
            </a:extLst>
          </p:cNvPr>
          <p:cNvSpPr txBox="1">
            <a:spLocks/>
          </p:cNvSpPr>
          <p:nvPr/>
        </p:nvSpPr>
        <p:spPr>
          <a:xfrm>
            <a:off x="901669" y="1686059"/>
            <a:ext cx="11004582" cy="369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8000" indent="-1980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32000" indent="-2124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68800" indent="-158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BE" sz="2400" b="1" dirty="0"/>
              <a:t>Begeleiding</a:t>
            </a:r>
          </a:p>
          <a:p>
            <a:endParaRPr lang="nl-BE" dirty="0"/>
          </a:p>
          <a:p>
            <a:pPr algn="ctr"/>
            <a:r>
              <a:rPr lang="nl-BE" sz="1800" i="1" dirty="0">
                <a:solidFill>
                  <a:srgbClr val="AE9A64"/>
                </a:solidFill>
              </a:rPr>
              <a:t>“In </a:t>
            </a:r>
            <a:r>
              <a:rPr lang="nl-BE" sz="1800" i="1" dirty="0" err="1">
                <a:solidFill>
                  <a:srgbClr val="AE9A64"/>
                </a:solidFill>
              </a:rPr>
              <a:t>the</a:t>
            </a:r>
            <a:r>
              <a:rPr lang="nl-BE" sz="1800" i="1" dirty="0">
                <a:solidFill>
                  <a:srgbClr val="AE9A64"/>
                </a:solidFill>
              </a:rPr>
              <a:t> end, </a:t>
            </a:r>
            <a:r>
              <a:rPr lang="nl-BE" sz="1800" i="1" dirty="0" err="1">
                <a:solidFill>
                  <a:srgbClr val="AE9A64"/>
                </a:solidFill>
              </a:rPr>
              <a:t>Sex</a:t>
            </a:r>
            <a:r>
              <a:rPr lang="nl-BE" sz="1800" i="1" dirty="0">
                <a:solidFill>
                  <a:srgbClr val="AE9A64"/>
                </a:solidFill>
              </a:rPr>
              <a:t> is </a:t>
            </a:r>
            <a:r>
              <a:rPr lang="nl-BE" sz="1800" i="1" dirty="0" err="1">
                <a:solidFill>
                  <a:srgbClr val="AE9A64"/>
                </a:solidFill>
              </a:rPr>
              <a:t>something</a:t>
            </a:r>
            <a:r>
              <a:rPr lang="nl-BE" sz="1800" i="1" dirty="0">
                <a:solidFill>
                  <a:srgbClr val="AE9A64"/>
                </a:solidFill>
              </a:rPr>
              <a:t> we do, </a:t>
            </a:r>
            <a:r>
              <a:rPr lang="nl-BE" sz="1800" i="1" dirty="0" err="1">
                <a:solidFill>
                  <a:srgbClr val="AE9A64"/>
                </a:solidFill>
              </a:rPr>
              <a:t>with</a:t>
            </a:r>
            <a:r>
              <a:rPr lang="nl-BE" sz="1800" i="1" dirty="0">
                <a:solidFill>
                  <a:srgbClr val="AE9A64"/>
                </a:solidFill>
              </a:rPr>
              <a:t> </a:t>
            </a:r>
            <a:r>
              <a:rPr lang="nl-BE" sz="1800" i="1" dirty="0" err="1">
                <a:solidFill>
                  <a:srgbClr val="AE9A64"/>
                </a:solidFill>
              </a:rPr>
              <a:t>ourselves</a:t>
            </a:r>
            <a:r>
              <a:rPr lang="nl-BE" sz="1800" i="1" dirty="0">
                <a:solidFill>
                  <a:srgbClr val="AE9A64"/>
                </a:solidFill>
              </a:rPr>
              <a:t>, or a partner.” </a:t>
            </a:r>
          </a:p>
          <a:p>
            <a:pPr marL="0" indent="0">
              <a:buNone/>
            </a:pPr>
            <a:r>
              <a:rPr lang="nl-BE" sz="1800" dirty="0"/>
              <a:t>Voldoende aandacht voor ‘hoe’ men verandering in de praktijk aanpakt maakt de drempel om actief dingen anders aan te pakken veel lager. </a:t>
            </a:r>
          </a:p>
          <a:p>
            <a:endParaRPr lang="nl-BE" dirty="0"/>
          </a:p>
        </p:txBody>
      </p:sp>
      <p:sp>
        <p:nvSpPr>
          <p:cNvPr id="7" name="Tijdelijke aanduiding voor inhoud 9">
            <a:extLst>
              <a:ext uri="{FF2B5EF4-FFF2-40B4-BE49-F238E27FC236}">
                <a16:creationId xmlns:a16="http://schemas.microsoft.com/office/drawing/2014/main" id="{351860A9-ECA4-9F5B-6DCA-064906D86AF9}"/>
              </a:ext>
            </a:extLst>
          </p:cNvPr>
          <p:cNvSpPr txBox="1">
            <a:spLocks/>
          </p:cNvSpPr>
          <p:nvPr/>
        </p:nvSpPr>
        <p:spPr>
          <a:xfrm>
            <a:off x="8295444" y="3160185"/>
            <a:ext cx="3225571" cy="36978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6350" indent="-635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30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2200" b="1" i="0" kern="1200">
                <a:solidFill>
                  <a:srgbClr val="AE9A6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79388" indent="-173038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ClrTx/>
              <a:buSzPct val="120000"/>
              <a:buFont typeface="Systeemlettertype regulier"/>
              <a:buChar char="•"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358775" indent="-173038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SzPct val="130000"/>
              <a:buFont typeface="Systeemlettertype regulier"/>
              <a:buChar char="-"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350" indent="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b="0" dirty="0"/>
          </a:p>
          <a:p>
            <a:pPr algn="ctr"/>
            <a:r>
              <a:rPr lang="en-US" sz="1400" b="0" dirty="0"/>
              <a:t>“</a:t>
            </a:r>
            <a:r>
              <a:rPr lang="en-US" sz="1400" dirty="0" err="1"/>
              <a:t>Glijmiddel</a:t>
            </a:r>
            <a:r>
              <a:rPr lang="en-US" sz="1400" b="0" dirty="0"/>
              <a:t> </a:t>
            </a:r>
            <a:r>
              <a:rPr lang="en-US" sz="1400" b="0" dirty="0" err="1"/>
              <a:t>heb</a:t>
            </a:r>
            <a:r>
              <a:rPr lang="en-US" sz="1400" b="0" dirty="0"/>
              <a:t> je in </a:t>
            </a:r>
            <a:r>
              <a:rPr lang="en-US" sz="1400" b="0" dirty="0" err="1"/>
              <a:t>verschillende</a:t>
            </a:r>
            <a:r>
              <a:rPr lang="en-US" sz="1400" b="0" dirty="0"/>
              <a:t> </a:t>
            </a:r>
            <a:r>
              <a:rPr lang="en-US" sz="1400" b="0" dirty="0" err="1"/>
              <a:t>vormen</a:t>
            </a:r>
            <a:r>
              <a:rPr lang="en-US" sz="1400" b="0" dirty="0"/>
              <a:t>, </a:t>
            </a:r>
            <a:r>
              <a:rPr lang="en-US" sz="1400" b="0" dirty="0" err="1"/>
              <a:t>geuren</a:t>
            </a:r>
            <a:r>
              <a:rPr lang="en-US" sz="1400" b="0" dirty="0"/>
              <a:t>, </a:t>
            </a:r>
            <a:r>
              <a:rPr lang="en-US" sz="1400" b="0" dirty="0" err="1"/>
              <a:t>smaken</a:t>
            </a:r>
            <a:r>
              <a:rPr lang="en-US" sz="1400" b="0" dirty="0"/>
              <a:t>, etc. </a:t>
            </a:r>
            <a:r>
              <a:rPr lang="en-US" sz="1400" b="0" dirty="0">
                <a:solidFill>
                  <a:srgbClr val="AE9A64"/>
                </a:solidFill>
              </a:rPr>
              <a:t>Wat </a:t>
            </a:r>
            <a:r>
              <a:rPr lang="en-US" sz="1400" b="0" dirty="0" err="1">
                <a:solidFill>
                  <a:srgbClr val="AE9A64"/>
                </a:solidFill>
              </a:rPr>
              <a:t>spreekt</a:t>
            </a:r>
            <a:r>
              <a:rPr lang="en-US" sz="1400" b="0" dirty="0">
                <a:solidFill>
                  <a:srgbClr val="AE9A64"/>
                </a:solidFill>
              </a:rPr>
              <a:t> </a:t>
            </a:r>
            <a:r>
              <a:rPr lang="en-US" sz="1400" b="0" dirty="0" err="1">
                <a:solidFill>
                  <a:srgbClr val="AE9A64"/>
                </a:solidFill>
              </a:rPr>
              <a:t>jou</a:t>
            </a:r>
            <a:r>
              <a:rPr lang="en-US" sz="1400" b="0" dirty="0">
                <a:solidFill>
                  <a:srgbClr val="AE9A64"/>
                </a:solidFill>
              </a:rPr>
              <a:t> </a:t>
            </a:r>
            <a:r>
              <a:rPr lang="en-US" sz="1400" b="0" dirty="0" err="1">
                <a:solidFill>
                  <a:srgbClr val="AE9A64"/>
                </a:solidFill>
              </a:rPr>
              <a:t>aan</a:t>
            </a:r>
            <a:r>
              <a:rPr lang="en-US" sz="1400" b="0" dirty="0"/>
              <a:t>? Breng </a:t>
            </a:r>
            <a:r>
              <a:rPr lang="en-US" sz="1400" b="0" dirty="0" err="1"/>
              <a:t>zeker</a:t>
            </a:r>
            <a:r>
              <a:rPr lang="en-US" sz="1400" b="0" dirty="0"/>
              <a:t> </a:t>
            </a:r>
            <a:r>
              <a:rPr lang="en-US" sz="1400" b="0" dirty="0" err="1"/>
              <a:t>genoeg</a:t>
            </a:r>
            <a:r>
              <a:rPr lang="en-US" sz="1400" b="0" dirty="0"/>
              <a:t> </a:t>
            </a:r>
            <a:r>
              <a:rPr lang="en-US" sz="1400" b="0" dirty="0" err="1"/>
              <a:t>aan</a:t>
            </a:r>
            <a:r>
              <a:rPr lang="en-US" sz="1400" b="0" dirty="0"/>
              <a:t>, </a:t>
            </a:r>
            <a:r>
              <a:rPr lang="en-US" sz="1400" dirty="0" err="1"/>
              <a:t>én</a:t>
            </a:r>
            <a:r>
              <a:rPr lang="en-US" sz="1400" dirty="0"/>
              <a:t> </a:t>
            </a:r>
            <a:r>
              <a:rPr lang="en-US" sz="1400" dirty="0" err="1"/>
              <a:t>bij</a:t>
            </a:r>
            <a:r>
              <a:rPr lang="en-US" sz="1400" dirty="0"/>
              <a:t> </a:t>
            </a:r>
            <a:r>
              <a:rPr lang="en-US" sz="1400" dirty="0" err="1"/>
              <a:t>jou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</a:t>
            </a:r>
            <a:r>
              <a:rPr lang="en-US" sz="1400" dirty="0" err="1"/>
              <a:t>bij</a:t>
            </a:r>
            <a:r>
              <a:rPr lang="en-US" sz="1400" dirty="0"/>
              <a:t> hem</a:t>
            </a:r>
            <a:r>
              <a:rPr lang="en-US" sz="1400" b="0" dirty="0"/>
              <a:t>. </a:t>
            </a:r>
          </a:p>
          <a:p>
            <a:pPr algn="ctr"/>
            <a:r>
              <a:rPr lang="en-US" sz="1400" b="0" dirty="0"/>
              <a:t>Doe </a:t>
            </a:r>
            <a:r>
              <a:rPr lang="en-US" sz="1400" b="0" dirty="0" err="1"/>
              <a:t>genoeg</a:t>
            </a:r>
            <a:r>
              <a:rPr lang="en-US" sz="1400" b="0" dirty="0"/>
              <a:t> </a:t>
            </a:r>
            <a:r>
              <a:rPr lang="en-US" sz="1400" b="0" dirty="0" err="1"/>
              <a:t>glijmiddel</a:t>
            </a:r>
            <a:r>
              <a:rPr lang="en-US" sz="1400" b="0" dirty="0"/>
              <a:t> in je hand </a:t>
            </a:r>
            <a:r>
              <a:rPr lang="en-US" sz="1400" b="0" dirty="0" err="1"/>
              <a:t>en</a:t>
            </a:r>
            <a:r>
              <a:rPr lang="en-US" sz="1400" b="0" dirty="0"/>
              <a:t> </a:t>
            </a:r>
            <a:r>
              <a:rPr lang="en-US" sz="1400" b="0" dirty="0" err="1"/>
              <a:t>smeer</a:t>
            </a:r>
            <a:r>
              <a:rPr lang="en-US" sz="1400" b="0" dirty="0"/>
              <a:t> de </a:t>
            </a:r>
            <a:r>
              <a:rPr lang="en-US" sz="1400" b="0" dirty="0" err="1"/>
              <a:t>ganse</a:t>
            </a:r>
            <a:r>
              <a:rPr lang="en-US" sz="1400" b="0" dirty="0"/>
              <a:t> </a:t>
            </a:r>
            <a:r>
              <a:rPr lang="en-US" sz="1400" b="0" dirty="0" err="1"/>
              <a:t>schacht</a:t>
            </a:r>
            <a:r>
              <a:rPr lang="en-US" sz="1400" b="0" dirty="0"/>
              <a:t> van </a:t>
            </a:r>
            <a:r>
              <a:rPr lang="en-US" sz="1400" b="0" dirty="0" err="1"/>
              <a:t>zijn</a:t>
            </a:r>
            <a:r>
              <a:rPr lang="en-US" sz="1400" b="0" dirty="0"/>
              <a:t> penis in. Laat </a:t>
            </a:r>
            <a:r>
              <a:rPr lang="en-US" sz="1400" b="0" dirty="0" err="1"/>
              <a:t>daarna</a:t>
            </a:r>
            <a:r>
              <a:rPr lang="en-US" sz="1400" b="0" dirty="0"/>
              <a:t> </a:t>
            </a:r>
            <a:r>
              <a:rPr lang="en-US" sz="1400" b="0" dirty="0" err="1"/>
              <a:t>een</a:t>
            </a:r>
            <a:r>
              <a:rPr lang="en-US" sz="1400" b="0" dirty="0"/>
              <a:t> van je </a:t>
            </a:r>
            <a:r>
              <a:rPr lang="en-US" sz="1400" b="0" dirty="0" err="1"/>
              <a:t>vingers</a:t>
            </a:r>
            <a:r>
              <a:rPr lang="en-US" sz="1400" b="0" dirty="0"/>
              <a:t>, die </a:t>
            </a:r>
            <a:r>
              <a:rPr lang="en-US" sz="1400" b="0" dirty="0" err="1"/>
              <a:t>onder</a:t>
            </a:r>
            <a:r>
              <a:rPr lang="en-US" sz="1400" b="0" dirty="0"/>
              <a:t> het </a:t>
            </a:r>
            <a:r>
              <a:rPr lang="en-US" sz="1400" b="0" dirty="0" err="1"/>
              <a:t>glijmiddel</a:t>
            </a:r>
            <a:r>
              <a:rPr lang="en-US" sz="1400" b="0" dirty="0"/>
              <a:t> zit, </a:t>
            </a:r>
            <a:r>
              <a:rPr lang="en-US" sz="1400" b="0" dirty="0" err="1"/>
              <a:t>bij</a:t>
            </a:r>
            <a:r>
              <a:rPr lang="en-US" sz="1400" b="0" dirty="0"/>
              <a:t> </a:t>
            </a:r>
            <a:r>
              <a:rPr lang="en-US" sz="1400" b="0" dirty="0" err="1"/>
              <a:t>jezelf</a:t>
            </a:r>
            <a:r>
              <a:rPr lang="en-US" sz="1400" b="0" dirty="0"/>
              <a:t> </a:t>
            </a:r>
            <a:r>
              <a:rPr lang="en-US" sz="1400" b="0" dirty="0" err="1"/>
              <a:t>naar</a:t>
            </a:r>
            <a:r>
              <a:rPr lang="en-US" sz="1400" b="0" dirty="0"/>
              <a:t> </a:t>
            </a:r>
            <a:r>
              <a:rPr lang="en-US" sz="1400" b="0" dirty="0" err="1"/>
              <a:t>binnen</a:t>
            </a:r>
            <a:r>
              <a:rPr lang="en-US" sz="1400" b="0" dirty="0"/>
              <a:t> </a:t>
            </a:r>
            <a:r>
              <a:rPr lang="en-US" sz="1400" b="0" dirty="0" err="1"/>
              <a:t>glijden</a:t>
            </a:r>
            <a:r>
              <a:rPr lang="en-US" sz="1400" b="0" dirty="0"/>
              <a:t>. Zo </a:t>
            </a:r>
            <a:r>
              <a:rPr lang="en-US" sz="1400" b="0" dirty="0" err="1"/>
              <a:t>hebben</a:t>
            </a:r>
            <a:r>
              <a:rPr lang="en-US" sz="1400" b="0" dirty="0"/>
              <a:t> </a:t>
            </a:r>
            <a:r>
              <a:rPr lang="en-US" sz="1400" b="0" dirty="0" err="1"/>
              <a:t>jullie</a:t>
            </a:r>
            <a:r>
              <a:rPr lang="en-US" sz="1400" b="0" dirty="0"/>
              <a:t> er </a:t>
            </a:r>
            <a:r>
              <a:rPr lang="en-US" sz="1400" b="0" dirty="0" err="1"/>
              <a:t>beiden</a:t>
            </a:r>
            <a:r>
              <a:rPr lang="en-US" sz="1400" b="0" dirty="0"/>
              <a:t> </a:t>
            </a:r>
            <a:r>
              <a:rPr lang="en-US" sz="1400" dirty="0" err="1"/>
              <a:t>optimaal</a:t>
            </a:r>
            <a:r>
              <a:rPr lang="en-US" sz="1400" dirty="0"/>
              <a:t> </a:t>
            </a:r>
            <a:r>
              <a:rPr lang="en-US" sz="1400" dirty="0" err="1"/>
              <a:t>voordeel</a:t>
            </a:r>
            <a:r>
              <a:rPr lang="en-US" sz="1400" dirty="0"/>
              <a:t> </a:t>
            </a:r>
            <a:r>
              <a:rPr lang="en-US" sz="1400" b="0" dirty="0"/>
              <a:t>van. </a:t>
            </a:r>
          </a:p>
          <a:p>
            <a:pPr algn="ctr"/>
            <a:r>
              <a:rPr lang="en-US" sz="1400" b="0" dirty="0"/>
              <a:t>Of, </a:t>
            </a:r>
            <a:r>
              <a:rPr lang="en-US" sz="1400" b="0" dirty="0" err="1"/>
              <a:t>als</a:t>
            </a:r>
            <a:r>
              <a:rPr lang="en-US" sz="1400" b="0" dirty="0"/>
              <a:t> </a:t>
            </a:r>
            <a:r>
              <a:rPr lang="en-US" sz="1400" b="0" dirty="0" err="1"/>
              <a:t>dat</a:t>
            </a:r>
            <a:r>
              <a:rPr lang="en-US" sz="1400" b="0" dirty="0"/>
              <a:t> </a:t>
            </a:r>
            <a:r>
              <a:rPr lang="en-US" sz="1400" b="0" dirty="0" err="1"/>
              <a:t>beter</a:t>
            </a:r>
            <a:r>
              <a:rPr lang="en-US" sz="1400" b="0" dirty="0"/>
              <a:t> </a:t>
            </a:r>
            <a:r>
              <a:rPr lang="en-US" sz="1400" b="0" dirty="0" err="1"/>
              <a:t>aanvoelt</a:t>
            </a:r>
            <a:r>
              <a:rPr lang="en-US" sz="1400" b="0" dirty="0"/>
              <a:t>, </a:t>
            </a:r>
            <a:r>
              <a:rPr lang="en-US" sz="1400" b="0" dirty="0" err="1"/>
              <a:t>vraag</a:t>
            </a:r>
            <a:r>
              <a:rPr lang="en-US" sz="1400" b="0" dirty="0"/>
              <a:t> hem om het in je </a:t>
            </a:r>
            <a:r>
              <a:rPr lang="en-US" sz="1400" b="0" dirty="0" err="1"/>
              <a:t>plaats</a:t>
            </a:r>
            <a:r>
              <a:rPr lang="en-US" sz="1400" b="0" dirty="0"/>
              <a:t> </a:t>
            </a:r>
            <a:r>
              <a:rPr lang="en-US" sz="1400" b="0" dirty="0" err="1"/>
              <a:t>te</a:t>
            </a:r>
            <a:r>
              <a:rPr lang="en-US" sz="1400" b="0" dirty="0"/>
              <a:t> </a:t>
            </a:r>
            <a:r>
              <a:rPr lang="en-US" sz="1400" b="0" dirty="0" err="1"/>
              <a:t>doen</a:t>
            </a:r>
            <a:r>
              <a:rPr lang="en-US" sz="1400" b="0" dirty="0"/>
              <a:t>.”</a:t>
            </a:r>
          </a:p>
        </p:txBody>
      </p:sp>
      <p:sp>
        <p:nvSpPr>
          <p:cNvPr id="8" name="Tijdelijke aanduiding voor inhoud 9">
            <a:extLst>
              <a:ext uri="{FF2B5EF4-FFF2-40B4-BE49-F238E27FC236}">
                <a16:creationId xmlns:a16="http://schemas.microsoft.com/office/drawing/2014/main" id="{2F3DE342-606E-6BF0-B732-BE6581D7078F}"/>
              </a:ext>
            </a:extLst>
          </p:cNvPr>
          <p:cNvSpPr txBox="1">
            <a:spLocks/>
          </p:cNvSpPr>
          <p:nvPr/>
        </p:nvSpPr>
        <p:spPr>
          <a:xfrm>
            <a:off x="4483214" y="4397589"/>
            <a:ext cx="3225571" cy="36978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6350" indent="-635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30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2200" b="1" i="0" kern="1200">
                <a:solidFill>
                  <a:srgbClr val="AE9A6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79388" indent="-173038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ClrTx/>
              <a:buSzPct val="120000"/>
              <a:buFont typeface="Systeemlettertype regulier"/>
              <a:buChar char="•"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358775" indent="-173038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SzPct val="130000"/>
              <a:buFont typeface="Systeemlettertype regulier"/>
              <a:buChar char="-"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350" indent="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 b="0" dirty="0"/>
          </a:p>
          <a:p>
            <a:pPr algn="ctr"/>
            <a:r>
              <a:rPr lang="en-US" sz="1400" b="0" dirty="0"/>
              <a:t>“</a:t>
            </a:r>
            <a:r>
              <a:rPr lang="en-US" sz="1400" b="0" dirty="0">
                <a:solidFill>
                  <a:srgbClr val="AE9A64"/>
                </a:solidFill>
              </a:rPr>
              <a:t>Elk </a:t>
            </a:r>
            <a:r>
              <a:rPr lang="en-US" sz="1400" b="0" dirty="0" err="1">
                <a:solidFill>
                  <a:srgbClr val="AE9A64"/>
                </a:solidFill>
              </a:rPr>
              <a:t>zintuig</a:t>
            </a:r>
            <a:r>
              <a:rPr lang="en-US" sz="1400" b="0" dirty="0">
                <a:solidFill>
                  <a:srgbClr val="AE9A64"/>
                </a:solidFill>
              </a:rPr>
              <a:t> </a:t>
            </a:r>
            <a:r>
              <a:rPr lang="en-US" sz="1400" b="0" dirty="0" err="1"/>
              <a:t>kan</a:t>
            </a:r>
            <a:r>
              <a:rPr lang="en-US" sz="1400" b="0" dirty="0"/>
              <a:t> op je </a:t>
            </a:r>
            <a:r>
              <a:rPr lang="en-US" sz="1400" dirty="0" err="1"/>
              <a:t>gaspedaal</a:t>
            </a:r>
            <a:r>
              <a:rPr lang="en-US" sz="1400" b="0" dirty="0"/>
              <a:t> </a:t>
            </a:r>
            <a:r>
              <a:rPr lang="en-US" sz="1400" b="0" dirty="0" err="1"/>
              <a:t>duwen</a:t>
            </a:r>
            <a:r>
              <a:rPr lang="en-US" sz="1400" b="0" dirty="0"/>
              <a:t>. Welke </a:t>
            </a:r>
            <a:r>
              <a:rPr lang="en-US" sz="1400" b="0" dirty="0" err="1"/>
              <a:t>geur</a:t>
            </a:r>
            <a:r>
              <a:rPr lang="en-US" sz="1400" b="0" dirty="0"/>
              <a:t> </a:t>
            </a:r>
            <a:r>
              <a:rPr lang="en-US" sz="1400" b="0" dirty="0" err="1"/>
              <a:t>vind</a:t>
            </a:r>
            <a:r>
              <a:rPr lang="en-US" sz="1400" b="0" dirty="0"/>
              <a:t> je </a:t>
            </a:r>
            <a:r>
              <a:rPr lang="en-US" sz="1400" b="0" dirty="0" err="1"/>
              <a:t>leuk</a:t>
            </a:r>
            <a:r>
              <a:rPr lang="en-US" sz="1400" b="0" dirty="0"/>
              <a:t>? Hou je van </a:t>
            </a:r>
            <a:r>
              <a:rPr lang="en-US" sz="1400" b="0" dirty="0" err="1"/>
              <a:t>hardere</a:t>
            </a:r>
            <a:r>
              <a:rPr lang="en-US" sz="1400" b="0" dirty="0"/>
              <a:t> of </a:t>
            </a:r>
            <a:r>
              <a:rPr lang="en-US" sz="1400" b="0" dirty="0" err="1"/>
              <a:t>zachtere</a:t>
            </a:r>
            <a:r>
              <a:rPr lang="en-US" sz="1400" b="0" dirty="0"/>
              <a:t> </a:t>
            </a:r>
            <a:r>
              <a:rPr lang="en-US" sz="1400" b="0" dirty="0" err="1"/>
              <a:t>aanraking</a:t>
            </a:r>
            <a:r>
              <a:rPr lang="en-US" sz="1400" b="0" dirty="0"/>
              <a:t>? Welke </a:t>
            </a:r>
            <a:r>
              <a:rPr lang="en-US" sz="1400" b="0" dirty="0" err="1"/>
              <a:t>muziek</a:t>
            </a:r>
            <a:r>
              <a:rPr lang="en-US" sz="1400" b="0" dirty="0"/>
              <a:t> </a:t>
            </a:r>
            <a:r>
              <a:rPr lang="en-US" sz="1400" b="0" dirty="0" err="1"/>
              <a:t>brengt</a:t>
            </a:r>
            <a:r>
              <a:rPr lang="en-US" sz="1400" b="0" dirty="0"/>
              <a:t> je </a:t>
            </a:r>
            <a:r>
              <a:rPr lang="en-US" sz="1400" b="0" dirty="0" err="1"/>
              <a:t>eventueel</a:t>
            </a:r>
            <a:r>
              <a:rPr lang="en-US" sz="1400" b="0" dirty="0"/>
              <a:t> in </a:t>
            </a:r>
            <a:r>
              <a:rPr lang="en-US" sz="1400" b="0" dirty="0" err="1"/>
              <a:t>een</a:t>
            </a:r>
            <a:r>
              <a:rPr lang="en-US" sz="1400" b="0" dirty="0"/>
              <a:t> </a:t>
            </a:r>
            <a:r>
              <a:rPr lang="en-US" sz="1400" b="0" dirty="0" err="1"/>
              <a:t>positieve</a:t>
            </a:r>
            <a:r>
              <a:rPr lang="en-US" sz="1400" b="0" dirty="0"/>
              <a:t> stemming? Welk </a:t>
            </a:r>
            <a:r>
              <a:rPr lang="en-US" sz="1400" b="0" dirty="0" err="1"/>
              <a:t>deel</a:t>
            </a:r>
            <a:r>
              <a:rPr lang="en-US" sz="1400" b="0" dirty="0"/>
              <a:t> van je partner </a:t>
            </a:r>
            <a:r>
              <a:rPr lang="en-US" sz="1400" b="0" dirty="0" err="1"/>
              <a:t>z’n</a:t>
            </a:r>
            <a:r>
              <a:rPr lang="en-US" sz="1400" b="0" dirty="0"/>
              <a:t> </a:t>
            </a:r>
            <a:r>
              <a:rPr lang="en-US" sz="1400" b="0" dirty="0" err="1"/>
              <a:t>lijf</a:t>
            </a:r>
            <a:r>
              <a:rPr lang="en-US" sz="1400" b="0" dirty="0"/>
              <a:t> </a:t>
            </a:r>
            <a:r>
              <a:rPr lang="en-US" sz="1400" b="0" dirty="0" err="1"/>
              <a:t>vind</a:t>
            </a:r>
            <a:r>
              <a:rPr lang="en-US" sz="1400" b="0" dirty="0"/>
              <a:t> je het </a:t>
            </a:r>
            <a:r>
              <a:rPr lang="en-US" sz="1400" b="0" dirty="0" err="1"/>
              <a:t>meest</a:t>
            </a:r>
            <a:r>
              <a:rPr lang="en-US" sz="1400" b="0" dirty="0"/>
              <a:t> </a:t>
            </a:r>
            <a:r>
              <a:rPr lang="en-US" sz="1400" b="0" dirty="0" err="1"/>
              <a:t>aantrekkelijk</a:t>
            </a:r>
            <a:r>
              <a:rPr lang="en-US" sz="1400" b="0" dirty="0"/>
              <a:t>? </a:t>
            </a:r>
            <a:r>
              <a:rPr lang="en-US" sz="1400" b="0" dirty="0">
                <a:solidFill>
                  <a:srgbClr val="AE9A64"/>
                </a:solidFill>
              </a:rPr>
              <a:t>Hoe </a:t>
            </a:r>
            <a:r>
              <a:rPr lang="en-US" sz="1400" b="0" dirty="0" err="1">
                <a:solidFill>
                  <a:srgbClr val="AE9A64"/>
                </a:solidFill>
              </a:rPr>
              <a:t>meer</a:t>
            </a:r>
            <a:r>
              <a:rPr lang="en-US" sz="1400" b="0" dirty="0">
                <a:solidFill>
                  <a:srgbClr val="AE9A64"/>
                </a:solidFill>
              </a:rPr>
              <a:t> </a:t>
            </a:r>
            <a:r>
              <a:rPr lang="en-US" sz="1400" b="0" dirty="0" err="1">
                <a:solidFill>
                  <a:srgbClr val="AE9A64"/>
                </a:solidFill>
              </a:rPr>
              <a:t>potentiële</a:t>
            </a:r>
            <a:r>
              <a:rPr lang="en-US" sz="1400" b="0" dirty="0">
                <a:solidFill>
                  <a:srgbClr val="AE9A64"/>
                </a:solidFill>
              </a:rPr>
              <a:t> </a:t>
            </a:r>
            <a:r>
              <a:rPr lang="en-US" sz="1400" b="0" dirty="0" err="1">
                <a:solidFill>
                  <a:srgbClr val="AE9A64"/>
                </a:solidFill>
              </a:rPr>
              <a:t>positieve</a:t>
            </a:r>
            <a:r>
              <a:rPr lang="en-US" sz="1400" b="0" dirty="0">
                <a:solidFill>
                  <a:srgbClr val="AE9A64"/>
                </a:solidFill>
              </a:rPr>
              <a:t> </a:t>
            </a:r>
            <a:r>
              <a:rPr lang="en-US" sz="1400" b="0" dirty="0" err="1">
                <a:solidFill>
                  <a:srgbClr val="AE9A64"/>
                </a:solidFill>
              </a:rPr>
              <a:t>prikkels</a:t>
            </a:r>
            <a:r>
              <a:rPr lang="en-US" sz="1400" b="0" dirty="0">
                <a:solidFill>
                  <a:srgbClr val="AE9A64"/>
                </a:solidFill>
              </a:rPr>
              <a:t> </a:t>
            </a:r>
            <a:r>
              <a:rPr lang="en-US" sz="1400" b="0" dirty="0"/>
              <a:t>we </a:t>
            </a:r>
            <a:r>
              <a:rPr lang="en-US" sz="1400" b="0" dirty="0" err="1"/>
              <a:t>installeren</a:t>
            </a:r>
            <a:r>
              <a:rPr lang="en-US" sz="1400" b="0" dirty="0"/>
              <a:t>, </a:t>
            </a:r>
            <a:r>
              <a:rPr lang="en-US" sz="1400" b="0" dirty="0">
                <a:solidFill>
                  <a:srgbClr val="AE9A64"/>
                </a:solidFill>
              </a:rPr>
              <a:t>hoe </a:t>
            </a:r>
            <a:r>
              <a:rPr lang="en-US" sz="1400" b="0" dirty="0" err="1">
                <a:solidFill>
                  <a:srgbClr val="AE9A64"/>
                </a:solidFill>
              </a:rPr>
              <a:t>groter</a:t>
            </a:r>
            <a:r>
              <a:rPr lang="en-US" sz="1400" b="0" dirty="0">
                <a:solidFill>
                  <a:srgbClr val="AE9A64"/>
                </a:solidFill>
              </a:rPr>
              <a:t> de </a:t>
            </a:r>
            <a:r>
              <a:rPr lang="en-US" sz="1400" b="0" dirty="0" err="1">
                <a:solidFill>
                  <a:srgbClr val="AE9A64"/>
                </a:solidFill>
              </a:rPr>
              <a:t>kans</a:t>
            </a:r>
            <a:r>
              <a:rPr lang="en-US" sz="1400" b="0" dirty="0"/>
              <a:t> </a:t>
            </a:r>
            <a:r>
              <a:rPr lang="en-US" sz="1400" b="0" dirty="0" err="1"/>
              <a:t>dat</a:t>
            </a:r>
            <a:r>
              <a:rPr lang="en-US" sz="1400" b="0" dirty="0"/>
              <a:t> </a:t>
            </a:r>
            <a:r>
              <a:rPr lang="en-US" sz="1400" b="0" dirty="0" err="1"/>
              <a:t>onze</a:t>
            </a:r>
            <a:r>
              <a:rPr lang="en-US" sz="1400" b="0" dirty="0"/>
              <a:t> gas (hard) </a:t>
            </a:r>
            <a:r>
              <a:rPr lang="en-US" sz="1400" b="0" dirty="0" err="1"/>
              <a:t>ingedrukt</a:t>
            </a:r>
            <a:r>
              <a:rPr lang="en-US" sz="1400" b="0" dirty="0"/>
              <a:t> </a:t>
            </a:r>
            <a:r>
              <a:rPr lang="en-US" sz="1400" b="0" dirty="0" err="1"/>
              <a:t>wordt</a:t>
            </a:r>
            <a:r>
              <a:rPr lang="en-US" sz="1400" b="0" dirty="0"/>
              <a:t>, op het moment </a:t>
            </a:r>
            <a:r>
              <a:rPr lang="en-US" sz="1400" b="0" dirty="0" err="1"/>
              <a:t>dat</a:t>
            </a:r>
            <a:r>
              <a:rPr lang="en-US" sz="1400" b="0" dirty="0"/>
              <a:t> we </a:t>
            </a:r>
            <a:r>
              <a:rPr lang="en-US" sz="1400" b="0" dirty="0" err="1"/>
              <a:t>dat</a:t>
            </a:r>
            <a:r>
              <a:rPr lang="en-US" sz="1400" b="0" dirty="0"/>
              <a:t> </a:t>
            </a:r>
            <a:r>
              <a:rPr lang="en-US" sz="1400" b="0" dirty="0" err="1"/>
              <a:t>willen</a:t>
            </a:r>
            <a:r>
              <a:rPr lang="en-US" sz="1400" b="0" dirty="0"/>
              <a:t>.” </a:t>
            </a:r>
          </a:p>
        </p:txBody>
      </p:sp>
      <p:sp>
        <p:nvSpPr>
          <p:cNvPr id="9" name="Tijdelijke aanduiding voor inhoud 9">
            <a:extLst>
              <a:ext uri="{FF2B5EF4-FFF2-40B4-BE49-F238E27FC236}">
                <a16:creationId xmlns:a16="http://schemas.microsoft.com/office/drawing/2014/main" id="{7919D80A-710E-25E4-93A6-320524AB522F}"/>
              </a:ext>
            </a:extLst>
          </p:cNvPr>
          <p:cNvSpPr txBox="1">
            <a:spLocks/>
          </p:cNvSpPr>
          <p:nvPr/>
        </p:nvSpPr>
        <p:spPr>
          <a:xfrm>
            <a:off x="670985" y="3901176"/>
            <a:ext cx="3225571" cy="36978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6350" indent="-635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3000" b="1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2200" b="1" i="0" kern="1200">
                <a:solidFill>
                  <a:srgbClr val="AE9A6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79388" indent="-173038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ClrTx/>
              <a:buSzPct val="120000"/>
              <a:buFont typeface="Systeemlettertype regulier"/>
              <a:buChar char="•"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358775" indent="-173038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SzPct val="130000"/>
              <a:buFont typeface="Systeemlettertype regulier"/>
              <a:buChar char="-"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350" indent="0" algn="l" defTabSz="914400" rtl="0" eaLnBrk="1" latinLnBrk="0" hangingPunct="1">
              <a:lnSpc>
                <a:spcPct val="85000"/>
              </a:lnSpc>
              <a:spcBef>
                <a:spcPts val="300"/>
              </a:spcBef>
              <a:spcAft>
                <a:spcPts val="300"/>
              </a:spcAft>
              <a:buFontTx/>
              <a:buNone/>
              <a:tabLst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0" dirty="0"/>
              <a:t>“Wat </a:t>
            </a:r>
            <a:r>
              <a:rPr lang="en-US" sz="1400" b="0" dirty="0" err="1"/>
              <a:t>kan</a:t>
            </a:r>
            <a:r>
              <a:rPr lang="en-US" sz="1400" b="0" dirty="0"/>
              <a:t> </a:t>
            </a:r>
            <a:r>
              <a:rPr lang="en-US" sz="1400" b="0" dirty="0" err="1"/>
              <a:t>jou</a:t>
            </a:r>
            <a:r>
              <a:rPr lang="en-US" sz="1400" b="0" dirty="0"/>
              <a:t> </a:t>
            </a:r>
            <a:r>
              <a:rPr lang="en-US" sz="1400" b="0" dirty="0" err="1"/>
              <a:t>terug</a:t>
            </a:r>
            <a:r>
              <a:rPr lang="en-US" sz="1400" b="0" dirty="0"/>
              <a:t> het </a:t>
            </a:r>
            <a:r>
              <a:rPr lang="en-US" sz="1400" b="0" dirty="0" err="1">
                <a:solidFill>
                  <a:srgbClr val="AE9A64"/>
                </a:solidFill>
              </a:rPr>
              <a:t>gevoel</a:t>
            </a:r>
            <a:r>
              <a:rPr lang="en-US" sz="1400" b="0" dirty="0"/>
              <a:t> </a:t>
            </a:r>
            <a:r>
              <a:rPr lang="en-US" sz="1400" b="0" dirty="0" err="1"/>
              <a:t>geven</a:t>
            </a:r>
            <a:r>
              <a:rPr lang="en-US" sz="1400" b="0" dirty="0"/>
              <a:t> </a:t>
            </a:r>
            <a:r>
              <a:rPr lang="en-US" sz="1400" b="0" dirty="0" err="1"/>
              <a:t>naast</a:t>
            </a:r>
            <a:r>
              <a:rPr lang="en-US" sz="1400" b="0" dirty="0"/>
              <a:t> partner </a:t>
            </a:r>
            <a:r>
              <a:rPr lang="en-US" sz="1400" b="0" dirty="0" err="1"/>
              <a:t>en</a:t>
            </a:r>
            <a:r>
              <a:rPr lang="en-US" sz="1400" b="0" dirty="0"/>
              <a:t> (</a:t>
            </a:r>
            <a:r>
              <a:rPr lang="en-US" sz="1400" b="0" dirty="0" err="1"/>
              <a:t>groot</a:t>
            </a:r>
            <a:r>
              <a:rPr lang="en-US" sz="1400" b="0" dirty="0"/>
              <a:t>)</a:t>
            </a:r>
            <a:r>
              <a:rPr lang="en-US" sz="1400" b="0" dirty="0" err="1"/>
              <a:t>moeder</a:t>
            </a:r>
            <a:r>
              <a:rPr lang="en-US" sz="1400" b="0" dirty="0"/>
              <a:t> </a:t>
            </a:r>
            <a:r>
              <a:rPr lang="en-US" sz="1400" b="0" dirty="0" err="1"/>
              <a:t>ook</a:t>
            </a:r>
            <a:r>
              <a:rPr lang="en-US" sz="1400" b="0" dirty="0"/>
              <a:t> </a:t>
            </a:r>
            <a:r>
              <a:rPr lang="en-US" sz="1400" dirty="0" err="1"/>
              <a:t>minnares</a:t>
            </a:r>
            <a:r>
              <a:rPr lang="en-US" sz="1400" dirty="0"/>
              <a:t> </a:t>
            </a:r>
            <a:r>
              <a:rPr lang="en-US" sz="1400" dirty="0" err="1"/>
              <a:t>te</a:t>
            </a:r>
            <a:r>
              <a:rPr lang="en-US" sz="1400" dirty="0"/>
              <a:t> </a:t>
            </a:r>
            <a:r>
              <a:rPr lang="en-US" sz="1400" dirty="0" err="1"/>
              <a:t>zijn</a:t>
            </a:r>
            <a:r>
              <a:rPr lang="en-US" sz="1400" b="0" dirty="0"/>
              <a:t>? </a:t>
            </a:r>
          </a:p>
          <a:p>
            <a:pPr algn="ctr"/>
            <a:r>
              <a:rPr lang="en-US" sz="1400" b="0" dirty="0"/>
              <a:t>Een </a:t>
            </a:r>
            <a:r>
              <a:rPr lang="en-US" sz="1400" b="0" dirty="0" err="1"/>
              <a:t>subtiele</a:t>
            </a:r>
            <a:r>
              <a:rPr lang="en-US" sz="1400" b="0" dirty="0"/>
              <a:t> of minder </a:t>
            </a:r>
            <a:r>
              <a:rPr lang="en-US" sz="1400" b="0" dirty="0" err="1"/>
              <a:t>subtiele</a:t>
            </a:r>
            <a:r>
              <a:rPr lang="en-US" sz="1400" b="0" dirty="0"/>
              <a:t> </a:t>
            </a:r>
            <a:r>
              <a:rPr lang="en-US" sz="1400" b="0" dirty="0" err="1"/>
              <a:t>aanpassing</a:t>
            </a:r>
            <a:r>
              <a:rPr lang="en-US" sz="1400" b="0" dirty="0"/>
              <a:t> in je </a:t>
            </a:r>
            <a:r>
              <a:rPr lang="en-US" sz="1400" b="0" dirty="0" err="1">
                <a:solidFill>
                  <a:srgbClr val="AE9A64"/>
                </a:solidFill>
              </a:rPr>
              <a:t>kledingsstijl</a:t>
            </a:r>
            <a:r>
              <a:rPr lang="en-US" sz="1400" b="0" dirty="0"/>
              <a:t>? </a:t>
            </a:r>
          </a:p>
          <a:p>
            <a:pPr algn="ctr"/>
            <a:r>
              <a:rPr lang="en-US" sz="1400" b="0" dirty="0" err="1"/>
              <a:t>Stiekem</a:t>
            </a:r>
            <a:r>
              <a:rPr lang="en-US" sz="1400" b="0" dirty="0"/>
              <a:t> je eigen </a:t>
            </a:r>
            <a:r>
              <a:rPr lang="en-US" sz="1400" b="0" dirty="0" err="1"/>
              <a:t>bron</a:t>
            </a:r>
            <a:r>
              <a:rPr lang="en-US" sz="1400" b="0" dirty="0"/>
              <a:t> van </a:t>
            </a:r>
            <a:r>
              <a:rPr lang="en-US" sz="1400" b="0" dirty="0" err="1"/>
              <a:t>plezier</a:t>
            </a:r>
            <a:r>
              <a:rPr lang="en-US" sz="1400" b="0" dirty="0"/>
              <a:t> </a:t>
            </a:r>
            <a:r>
              <a:rPr lang="en-US" sz="1400" b="0" dirty="0" err="1"/>
              <a:t>bij</a:t>
            </a:r>
            <a:r>
              <a:rPr lang="en-US" sz="1400" b="0" dirty="0"/>
              <a:t> je </a:t>
            </a:r>
            <a:r>
              <a:rPr lang="en-US" sz="1400" b="0" dirty="0" err="1"/>
              <a:t>dragen</a:t>
            </a:r>
            <a:r>
              <a:rPr lang="en-US" sz="1400" b="0" dirty="0"/>
              <a:t>?</a:t>
            </a:r>
          </a:p>
          <a:p>
            <a:pPr algn="ctr"/>
            <a:r>
              <a:rPr lang="en-US" sz="1400" b="0" dirty="0"/>
              <a:t>… ” 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F5AE6FC-FB27-F7D1-06AE-F7D902FEF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23159">
            <a:off x="235047" y="5358350"/>
            <a:ext cx="1617090" cy="124148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A472152-A352-F3A5-DAD9-24FD60046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78832">
            <a:off x="6633572" y="3296028"/>
            <a:ext cx="845181" cy="1138029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C42C781B-D6E3-1D80-6F76-7B5A5463EA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42367">
            <a:off x="4657835" y="3547257"/>
            <a:ext cx="1083931" cy="86764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B836F5C-7439-1AA2-A31A-2ACC18505C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1577">
            <a:off x="11369367" y="5507635"/>
            <a:ext cx="653639" cy="1244885"/>
          </a:xfrm>
          <a:prstGeom prst="rect">
            <a:avLst/>
          </a:prstGeom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D2D3562B-ECC6-ED44-4522-8C0185B05781}"/>
              </a:ext>
            </a:extLst>
          </p:cNvPr>
          <p:cNvSpPr txBox="1">
            <a:spLocks/>
          </p:cNvSpPr>
          <p:nvPr/>
        </p:nvSpPr>
        <p:spPr>
          <a:xfrm>
            <a:off x="1527826" y="256406"/>
            <a:ext cx="5425015" cy="1138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Calibri"/>
              </a:defRPr>
            </a:lvl1pPr>
          </a:lstStyle>
          <a:p>
            <a:r>
              <a:rPr lang="nl-BE" sz="3600" b="1" dirty="0"/>
              <a:t>In de praktijk…</a:t>
            </a:r>
          </a:p>
        </p:txBody>
      </p:sp>
      <p:pic>
        <p:nvPicPr>
          <p:cNvPr id="15" name="object 4">
            <a:extLst>
              <a:ext uri="{FF2B5EF4-FFF2-40B4-BE49-F238E27FC236}">
                <a16:creationId xmlns:a16="http://schemas.microsoft.com/office/drawing/2014/main" id="{07EF23FA-4BA2-AF54-E417-2159AD68085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533357" y="6227064"/>
            <a:ext cx="658643" cy="5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026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A33C2F2A-0070-0ACE-34F5-C490D499B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7809" y="2498599"/>
            <a:ext cx="5425015" cy="1138029"/>
          </a:xfrm>
        </p:spPr>
        <p:txBody>
          <a:bodyPr>
            <a:normAutofit/>
          </a:bodyPr>
          <a:lstStyle/>
          <a:p>
            <a:r>
              <a:rPr lang="nl-BE" sz="3600" b="1" dirty="0"/>
              <a:t>Vragen? </a:t>
            </a: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3DD0FCDC-1010-FAA5-47D6-2E440E20377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533357" y="6227064"/>
            <a:ext cx="658643" cy="5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348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FA6243-D001-EFAA-EFC6-DFCCF1DF0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600" b="1" i="1" dirty="0"/>
              <a:t>“Leesvoer”</a:t>
            </a:r>
            <a:endParaRPr lang="nl-BE" sz="3600" b="1" dirty="0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A61865A-6823-F798-C446-EE301EE876F7}"/>
              </a:ext>
            </a:extLst>
          </p:cNvPr>
          <p:cNvSpPr txBox="1">
            <a:spLocks/>
          </p:cNvSpPr>
          <p:nvPr/>
        </p:nvSpPr>
        <p:spPr>
          <a:xfrm>
            <a:off x="733425" y="1517904"/>
            <a:ext cx="10848975" cy="523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98000" indent="-1980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32000" indent="-2124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568800" indent="-1584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/>
              <a:t>Aithal, S., Singh, M. S., &amp; Sequeira, P. S. (2021). Mental health and sexual functioning in married working women. </a:t>
            </a:r>
            <a:r>
              <a:rPr lang="en-US" sz="900" b="1" i="1" dirty="0"/>
              <a:t>Industrial Psychiatry Journal, 30</a:t>
            </a:r>
            <a:r>
              <a:rPr lang="en-US" sz="900" b="1" dirty="0"/>
              <a:t>(2), 293–297. </a:t>
            </a:r>
            <a:r>
              <a:rPr lang="en-US" sz="900" b="1" dirty="0">
                <a:hlinkClick r:id="rId2"/>
              </a:rPr>
              <a:t>https://doi.org/10.4103/ipj.ipj_119_21</a:t>
            </a:r>
            <a:endParaRPr lang="en-US" sz="900" b="1" dirty="0"/>
          </a:p>
          <a:p>
            <a:r>
              <a:rPr lang="en-US" sz="900" b="1" dirty="0"/>
              <a:t>Avis, N. E., Zhao, X., Johannes, C. B., et al. (2005). Correlates of sexual function among multi-ethnic middle-aged women: Results from the Study of Women’s Health Across the Nation (SWAN). </a:t>
            </a:r>
            <a:r>
              <a:rPr lang="en-US" sz="900" b="1" i="1" dirty="0"/>
              <a:t>Menopause, 12</a:t>
            </a:r>
            <a:r>
              <a:rPr lang="en-US" sz="900" b="1" dirty="0"/>
              <a:t>, 385–398.</a:t>
            </a:r>
          </a:p>
          <a:p>
            <a:r>
              <a:rPr lang="en-US" sz="900" b="1" dirty="0" err="1"/>
              <a:t>Baronia</a:t>
            </a:r>
            <a:r>
              <a:rPr lang="en-US" sz="900" b="1" dirty="0"/>
              <a:t>, R. B., &amp; Sneed, Z. (2025). Recovery pathways: Diverse barriers and emerging approaches. </a:t>
            </a:r>
            <a:r>
              <a:rPr lang="en-US" sz="900" b="1" i="1" dirty="0"/>
              <a:t>Alcoholism Treatment Quarterly</a:t>
            </a:r>
            <a:r>
              <a:rPr lang="en-US" sz="900" b="1" dirty="0"/>
              <a:t>. </a:t>
            </a:r>
            <a:r>
              <a:rPr lang="en-US" sz="900" b="1" dirty="0">
                <a:hlinkClick r:id="rId3"/>
              </a:rPr>
              <a:t>https://doi.org/10.1080/07347324.2025.2505815</a:t>
            </a:r>
            <a:endParaRPr lang="en-US" sz="900" b="1" dirty="0"/>
          </a:p>
          <a:p>
            <a:r>
              <a:rPr lang="en-US" sz="900" b="1" dirty="0"/>
              <a:t>Bhati, A. S., </a:t>
            </a:r>
            <a:r>
              <a:rPr lang="en-US" sz="900" b="1" dirty="0" err="1"/>
              <a:t>Anazodo</a:t>
            </a:r>
            <a:r>
              <a:rPr lang="en-US" sz="900" b="1" dirty="0"/>
              <a:t>, A., Chadwick, V., Rodgers, R., &amp; Dear, R. (2024).</a:t>
            </a:r>
            <a:br>
              <a:rPr lang="en-US" sz="900" b="1" dirty="0"/>
            </a:br>
            <a:r>
              <a:rPr lang="en-US" sz="900" b="1" dirty="0"/>
              <a:t>A systematic review of communication tools to improve reproductive and sexual health outcomes in female cancer patients identified significant gendered data gaps. </a:t>
            </a:r>
            <a:r>
              <a:rPr lang="en-US" sz="900" b="1" i="1" dirty="0"/>
              <a:t>Blood</a:t>
            </a:r>
            <a:r>
              <a:rPr lang="en-US" sz="900" b="1" dirty="0"/>
              <a:t>, 143(24), 2541–2553. https://doi.org/10.1182/blood.2022019135</a:t>
            </a:r>
          </a:p>
          <a:p>
            <a:r>
              <a:rPr lang="en-US" sz="900" b="1" dirty="0"/>
              <a:t>Choudhary, P., Dogra, P., &amp; Sharma, K. (2025). Infertility and lifestyle factors: How habits shape reproductive health. </a:t>
            </a:r>
            <a:r>
              <a:rPr lang="en-US" sz="900" b="1" i="1" dirty="0"/>
              <a:t>Middle East Fertility Society Journal</a:t>
            </a:r>
            <a:r>
              <a:rPr lang="en-US" sz="900" b="1" dirty="0"/>
              <a:t>. </a:t>
            </a:r>
            <a:r>
              <a:rPr lang="en-US" sz="900" b="1" dirty="0">
                <a:hlinkClick r:id="rId4"/>
              </a:rPr>
              <a:t>https://doi.org/10.1186/s43043-025-00228-7</a:t>
            </a:r>
            <a:endParaRPr lang="en-US" sz="900" b="1" dirty="0"/>
          </a:p>
          <a:p>
            <a:r>
              <a:rPr lang="en-US" sz="900" b="1" dirty="0"/>
              <a:t>Kamel, R. M., </a:t>
            </a:r>
            <a:r>
              <a:rPr lang="en-US" sz="900" b="1" dirty="0" err="1"/>
              <a:t>Dantata</a:t>
            </a:r>
            <a:r>
              <a:rPr lang="en-US" sz="900" b="1" dirty="0"/>
              <a:t>, B. A., Halilu, H., &amp; Ahmed, H. M. (2024). Sexual dysfunction in migraine-affected women: A prospective cross-sectional controlled study. </a:t>
            </a:r>
            <a:r>
              <a:rPr lang="en-US" sz="900" b="1" i="1" dirty="0"/>
              <a:t>Gynecology and Obstetrics Clinical Medicine, 4</a:t>
            </a:r>
            <a:r>
              <a:rPr lang="en-US" sz="900" b="1" dirty="0"/>
              <a:t>(1). </a:t>
            </a:r>
            <a:r>
              <a:rPr lang="en-US" sz="900" b="1" dirty="0">
                <a:hlinkClick r:id="rId5"/>
              </a:rPr>
              <a:t>https://doi.org/10.1016/j.gocm.2024.100239</a:t>
            </a:r>
            <a:endParaRPr lang="en-US" sz="900" b="1" dirty="0"/>
          </a:p>
          <a:p>
            <a:r>
              <a:rPr lang="en-US" sz="900" b="1" dirty="0" err="1"/>
              <a:t>Kırat</a:t>
            </a:r>
            <a:r>
              <a:rPr lang="en-US" sz="900" b="1" dirty="0"/>
              <a:t>, S. (2025). Sexual dysfunction in the life cycle of women: Implications for psychological health. </a:t>
            </a:r>
            <a:r>
              <a:rPr lang="en-US" sz="900" b="1" i="1" dirty="0"/>
              <a:t>Healthcare, 13</a:t>
            </a:r>
            <a:r>
              <a:rPr lang="en-US" sz="900" b="1" dirty="0"/>
              <a:t>(11), 1268. </a:t>
            </a:r>
            <a:r>
              <a:rPr lang="en-US" sz="900" b="1" dirty="0">
                <a:hlinkClick r:id="rId6"/>
              </a:rPr>
              <a:t>https://doi.org/10.3390/healthcare13111268</a:t>
            </a:r>
            <a:endParaRPr lang="en-US" sz="900" b="1" dirty="0"/>
          </a:p>
          <a:p>
            <a:r>
              <a:rPr lang="en-US" sz="900" b="1" dirty="0"/>
              <a:t>Markovic, N. B., &amp; Markovic, R. (2025). Microbiota and sexual health. </a:t>
            </a:r>
            <a:r>
              <a:rPr lang="en-US" sz="900" b="1" i="1" dirty="0"/>
              <a:t>The Journal of Sexual Medicine, 22</a:t>
            </a:r>
            <a:r>
              <a:rPr lang="en-US" sz="900" b="1" dirty="0"/>
              <a:t>(Supplement_2), qdaf077.191.</a:t>
            </a:r>
          </a:p>
          <a:p>
            <a:r>
              <a:rPr lang="nl-NL" sz="900" b="1" dirty="0" err="1"/>
              <a:t>Lefevere</a:t>
            </a:r>
            <a:r>
              <a:rPr lang="nl-NL" sz="900" b="1" dirty="0"/>
              <a:t>, E., &amp; </a:t>
            </a:r>
            <a:r>
              <a:rPr lang="nl-NL" sz="900" b="1" dirty="0" err="1"/>
              <a:t>Isebaert</a:t>
            </a:r>
            <a:r>
              <a:rPr lang="nl-NL" sz="900" b="1" dirty="0"/>
              <a:t>, L. (2008). </a:t>
            </a:r>
            <a:r>
              <a:rPr lang="nl-NL" sz="900" b="1" i="1" dirty="0"/>
              <a:t>Praktijkboek oplossingsgerichte therapie</a:t>
            </a:r>
            <a:r>
              <a:rPr lang="nl-NL" sz="900" b="1" dirty="0"/>
              <a:t>. </a:t>
            </a:r>
            <a:r>
              <a:rPr lang="nl-NL" sz="900" b="1" dirty="0" err="1"/>
              <a:t>LannooCampus</a:t>
            </a:r>
            <a:r>
              <a:rPr lang="nl-NL" sz="900" b="1" dirty="0"/>
              <a:t>.</a:t>
            </a:r>
            <a:endParaRPr lang="en-US" sz="900" b="1" dirty="0"/>
          </a:p>
          <a:p>
            <a:r>
              <a:rPr lang="en-US" sz="900" b="1" dirty="0"/>
              <a:t>Masoudi, M., Khani, S., &amp; </a:t>
            </a:r>
            <a:r>
              <a:rPr lang="en-US" sz="900" b="1" dirty="0" err="1"/>
              <a:t>Hasanpour</a:t>
            </a:r>
            <a:r>
              <a:rPr lang="en-US" sz="900" b="1" dirty="0"/>
              <a:t>, M. (2023). Relationship between female sexual dysfunction and mental health: A cross-sectional study in Iranian women. </a:t>
            </a:r>
            <a:r>
              <a:rPr lang="en-US" sz="900" b="1" i="1" dirty="0"/>
              <a:t>BMC Women's Health, 23</a:t>
            </a:r>
            <a:r>
              <a:rPr lang="en-US" sz="900" b="1" dirty="0"/>
              <a:t>(1), 145. </a:t>
            </a:r>
            <a:r>
              <a:rPr lang="en-US" sz="900" b="1" dirty="0">
                <a:hlinkClick r:id="rId7"/>
              </a:rPr>
              <a:t>https://doi.org/10.1186/s12905-023-02214-w</a:t>
            </a:r>
            <a:endParaRPr lang="en-US" sz="900" b="1" dirty="0"/>
          </a:p>
          <a:p>
            <a:r>
              <a:rPr lang="en-US" sz="900" b="1" dirty="0"/>
              <a:t>Pérez-</a:t>
            </a:r>
            <a:r>
              <a:rPr lang="en-US" sz="900" b="1" dirty="0" err="1"/>
              <a:t>Herrezuelo</a:t>
            </a:r>
            <a:r>
              <a:rPr lang="en-US" sz="900" b="1" dirty="0"/>
              <a:t>, I., Sánchez-Lastra, M. A., López-López, D., et al. (2023). Relationship between menopausal symptoms and sexual dysfunction in middle-aged women: A cross-sectional study. </a:t>
            </a:r>
            <a:r>
              <a:rPr lang="en-US" sz="900" b="1" i="1" dirty="0"/>
              <a:t>Healthcare, 11</a:t>
            </a:r>
            <a:r>
              <a:rPr lang="en-US" sz="900" b="1" dirty="0"/>
              <a:t>(3), 437. </a:t>
            </a:r>
            <a:r>
              <a:rPr lang="en-US" sz="900" b="1" dirty="0">
                <a:hlinkClick r:id="rId8"/>
              </a:rPr>
              <a:t>https://doi.org/10.3390/healthcare11030437</a:t>
            </a:r>
            <a:endParaRPr lang="en-US" sz="900" b="1" dirty="0"/>
          </a:p>
          <a:p>
            <a:r>
              <a:rPr lang="en-US" sz="900" b="1" dirty="0"/>
              <a:t>Salama, N., El </a:t>
            </a:r>
            <a:r>
              <a:rPr lang="en-US" sz="900" b="1" dirty="0" err="1"/>
              <a:t>Gazzar</a:t>
            </a:r>
            <a:r>
              <a:rPr lang="en-US" sz="900" b="1" dirty="0"/>
              <a:t>, A. F., &amp; Shaker, R. E. (2022). Impact of physical activity and lifestyle modification on female sexual function in overweight and obese women. </a:t>
            </a:r>
            <a:r>
              <a:rPr lang="en-US" sz="900" b="1" i="1" dirty="0"/>
              <a:t>Journal of Obstetrics and </a:t>
            </a:r>
            <a:r>
              <a:rPr lang="en-US" sz="900" b="1" i="1" dirty="0" err="1"/>
              <a:t>Gynaecology</a:t>
            </a:r>
            <a:r>
              <a:rPr lang="en-US" sz="900" b="1" i="1" dirty="0"/>
              <a:t> Research, 48</a:t>
            </a:r>
            <a:r>
              <a:rPr lang="en-US" sz="900" b="1" dirty="0"/>
              <a:t>(5), 1120–1129. </a:t>
            </a:r>
            <a:r>
              <a:rPr lang="en-US" sz="900" b="1" dirty="0">
                <a:hlinkClick r:id="rId9"/>
              </a:rPr>
              <a:t>https://doi.org/10.1111/jog.15208</a:t>
            </a:r>
            <a:endParaRPr lang="en-US" sz="900" b="1" dirty="0"/>
          </a:p>
          <a:p>
            <a:r>
              <a:rPr lang="en-US" sz="900" b="1" dirty="0"/>
              <a:t>Salari, N., </a:t>
            </a:r>
            <a:r>
              <a:rPr lang="en-US" sz="900" b="1" dirty="0" err="1"/>
              <a:t>Hasheminezhad</a:t>
            </a:r>
            <a:r>
              <a:rPr lang="en-US" sz="900" b="1" dirty="0"/>
              <a:t>, R., Abdolmaleki, A., et al. (2022). The effects of smoking on female sexual dysfunction: A systematic review and meta-analysis. </a:t>
            </a:r>
            <a:r>
              <a:rPr lang="en-US" sz="900" b="1" i="1" dirty="0"/>
              <a:t>Archives of Women's Mental Health</a:t>
            </a:r>
            <a:r>
              <a:rPr lang="en-US" sz="900" b="1" dirty="0"/>
              <a:t>. </a:t>
            </a:r>
            <a:r>
              <a:rPr lang="en-US" sz="900" b="1" dirty="0">
                <a:hlinkClick r:id="rId10"/>
              </a:rPr>
              <a:t>https://doi.org/10.1007/s00737-022-01281-1</a:t>
            </a:r>
            <a:endParaRPr lang="en-US" sz="900" b="1" dirty="0"/>
          </a:p>
          <a:p>
            <a:r>
              <a:rPr lang="en-US" sz="900" b="1" dirty="0"/>
              <a:t>Shiferaw, W. S., &amp; Anand, R. (2024). The impact of sleep quality on sexual function in reproductive-aged women: A cross-sectional analysis. </a:t>
            </a:r>
            <a:r>
              <a:rPr lang="en-US" sz="900" b="1" i="1" dirty="0"/>
              <a:t>BMC Women's Health, 24</a:t>
            </a:r>
            <a:r>
              <a:rPr lang="en-US" sz="900" b="1" dirty="0"/>
              <a:t>(1), 116. </a:t>
            </a:r>
            <a:r>
              <a:rPr lang="en-US" sz="900" b="1" dirty="0">
                <a:hlinkClick r:id="rId11"/>
              </a:rPr>
              <a:t>https://doi.org/10.1186/s12905-024-03038-9</a:t>
            </a:r>
            <a:endParaRPr lang="en-US" sz="900" b="1" dirty="0"/>
          </a:p>
          <a:p>
            <a:r>
              <a:rPr lang="en-US" sz="900" b="1" dirty="0" err="1"/>
              <a:t>Shifren</a:t>
            </a:r>
            <a:r>
              <a:rPr lang="en-US" sz="900" b="1" dirty="0"/>
              <a:t>, J. L., Monz, B. U., Russo, P. A., Segreti, A., &amp; Johannes, C. B. (2008). Sexual problems and distress in United States women: Prevalence and correlates. </a:t>
            </a:r>
            <a:r>
              <a:rPr lang="en-US" sz="900" b="1" i="1" dirty="0"/>
              <a:t>Obstetrics &amp; Gynecology, 112</a:t>
            </a:r>
            <a:r>
              <a:rPr lang="en-US" sz="900" b="1" dirty="0"/>
              <a:t>(5), 970–978.</a:t>
            </a:r>
          </a:p>
          <a:p>
            <a:r>
              <a:rPr lang="en-US" sz="900" b="1" dirty="0"/>
              <a:t>Singh, K., Rawat, S., </a:t>
            </a:r>
            <a:r>
              <a:rPr lang="en-US" sz="900" b="1" dirty="0" err="1"/>
              <a:t>Dhutraj</a:t>
            </a:r>
            <a:r>
              <a:rPr lang="en-US" sz="900" b="1" dirty="0"/>
              <a:t>, P., et al. (2024). Epidemiological study of health profile and quality of life of postmenopausal women in the urban field practice area of a teaching medical institute in a developing country. </a:t>
            </a:r>
            <a:r>
              <a:rPr lang="en-US" sz="900" b="1" i="1" dirty="0"/>
              <a:t>Journal of Family Medicine and Primary Care, 13</a:t>
            </a:r>
            <a:r>
              <a:rPr lang="en-US" sz="900" b="1" dirty="0"/>
              <a:t>(8), Artikel 11.</a:t>
            </a:r>
          </a:p>
          <a:p>
            <a:r>
              <a:rPr lang="en-US" sz="900" b="1" dirty="0"/>
              <a:t>Tuncer, E., &amp; </a:t>
            </a:r>
            <a:r>
              <a:rPr lang="en-US" sz="900" b="1" dirty="0" err="1"/>
              <a:t>Kadioglu</a:t>
            </a:r>
            <a:r>
              <a:rPr lang="en-US" sz="900" b="1" dirty="0"/>
              <a:t>, N. (2021). The relationship between sexual dysfunction and depression among married Turkish women. </a:t>
            </a:r>
            <a:r>
              <a:rPr lang="en-US" sz="900" b="1" i="1" dirty="0"/>
              <a:t>Perspectives in Psychiatric Care, 57</a:t>
            </a:r>
            <a:r>
              <a:rPr lang="en-US" sz="900" b="1" dirty="0"/>
              <a:t>(4), 2002–2009. </a:t>
            </a:r>
            <a:r>
              <a:rPr lang="en-US" sz="900" b="1" dirty="0">
                <a:hlinkClick r:id="rId12"/>
              </a:rPr>
              <a:t>https://doi.org/10.1111/ppc.12787</a:t>
            </a:r>
            <a:endParaRPr lang="en-US" sz="900" b="1" dirty="0"/>
          </a:p>
          <a:p>
            <a:r>
              <a:rPr lang="en-US" sz="900" b="1" dirty="0" err="1"/>
              <a:t>Witpas</a:t>
            </a:r>
            <a:r>
              <a:rPr lang="en-US" sz="900" b="1" dirty="0"/>
              <a:t>, A. (2018). Happy Sex. </a:t>
            </a:r>
            <a:r>
              <a:rPr lang="en-US" sz="900" b="1" dirty="0" err="1"/>
              <a:t>Geluk</a:t>
            </a:r>
            <a:r>
              <a:rPr lang="en-US" sz="900" b="1" dirty="0"/>
              <a:t> in bed: wat het is, hoe je het </a:t>
            </a:r>
            <a:r>
              <a:rPr lang="en-US" sz="900" b="1" dirty="0" err="1"/>
              <a:t>krijgt</a:t>
            </a:r>
            <a:r>
              <a:rPr lang="en-US" sz="900" b="1" dirty="0"/>
              <a:t> </a:t>
            </a:r>
            <a:r>
              <a:rPr lang="en-US" sz="900" b="1" dirty="0" err="1"/>
              <a:t>en</a:t>
            </a:r>
            <a:r>
              <a:rPr lang="en-US" sz="900" b="1" dirty="0"/>
              <a:t> hoe je het </a:t>
            </a:r>
            <a:r>
              <a:rPr lang="en-US" sz="900" b="1" dirty="0" err="1"/>
              <a:t>houdt</a:t>
            </a:r>
            <a:r>
              <a:rPr lang="en-US" sz="900" b="1" dirty="0"/>
              <a:t>, </a:t>
            </a:r>
            <a:r>
              <a:rPr lang="en-US" sz="900" b="1" dirty="0" err="1"/>
              <a:t>Borgerhoff</a:t>
            </a:r>
            <a:r>
              <a:rPr lang="en-US" sz="900" b="1" dirty="0"/>
              <a:t> &amp; </a:t>
            </a:r>
            <a:r>
              <a:rPr lang="en-US" sz="900" b="1" dirty="0" err="1"/>
              <a:t>Lamberigts</a:t>
            </a:r>
            <a:r>
              <a:rPr lang="en-US" sz="900" b="1" dirty="0"/>
              <a:t>. </a:t>
            </a:r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B93CDC09-48DB-EF14-12B9-5229F13AA950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1533357" y="6227064"/>
            <a:ext cx="658643" cy="52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318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angepast 1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P_wit voorblad.pptx" id="{92A7A245-221A-40A2-A893-E5DE42D92419}" vid="{9EEEBDB3-B55E-4582-A1D8-A1B192BC4D93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mschrijving xmlns="2ae6ceb8-3edd-4c48-b3bc-097375b38eca" xsi:nil="true"/>
    <TaxCatchAll xmlns="2ae6ceb8-3edd-4c48-b3bc-097375b38eca" xsi:nil="true"/>
    <lcf76f155ced4ddcb4097134ff3c332f xmlns="1989d431-ede0-44f8-b739-2a36df78c78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15658BF3739A4BA21F8530C4DF1510" ma:contentTypeVersion="19" ma:contentTypeDescription="Een nieuw document maken." ma:contentTypeScope="" ma:versionID="7fcf3905b9a3f513315e12e5531a227c">
  <xsd:schema xmlns:xsd="http://www.w3.org/2001/XMLSchema" xmlns:xs="http://www.w3.org/2001/XMLSchema" xmlns:p="http://schemas.microsoft.com/office/2006/metadata/properties" xmlns:ns2="1989d431-ede0-44f8-b739-2a36df78c789" xmlns:ns3="2ae6ceb8-3edd-4c48-b3bc-097375b38eca" targetNamespace="http://schemas.microsoft.com/office/2006/metadata/properties" ma:root="true" ma:fieldsID="f6902be2f573ac2839588ad28248f741" ns2:_="" ns3:_="">
    <xsd:import namespace="1989d431-ede0-44f8-b739-2a36df78c789"/>
    <xsd:import namespace="2ae6ceb8-3edd-4c48-b3bc-097375b38e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Omschrijving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89d431-ede0-44f8-b739-2a36df78c7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ec77171d-44d2-43ef-b68d-c6ea51d199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e6ceb8-3edd-4c48-b3bc-097375b38ec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Omschrijving" ma:index="12" nillable="true" ma:displayName="Omschrijving" ma:internalName="Omschrijving" ma:readOnly="fals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91590609-0633-44e6-873e-5bdc42d1565e}" ma:internalName="TaxCatchAll" ma:showField="CatchAllData" ma:web="2ae6ceb8-3edd-4c48-b3bc-097375b38e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Inhoudstype"/>
        <xsd:element ref="dc:title" maxOccurs="1" ma:index="3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2DF301-4720-45F1-9B86-7127A515E6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8C0641-AD8F-4436-9947-13F9B26DE488}">
  <ds:schemaRefs>
    <ds:schemaRef ds:uri="http://schemas.microsoft.com/office/2006/metadata/properties"/>
    <ds:schemaRef ds:uri="http://schemas.microsoft.com/office/infopath/2007/PartnerControls"/>
    <ds:schemaRef ds:uri="2ae6ceb8-3edd-4c48-b3bc-097375b38eca"/>
    <ds:schemaRef ds:uri="1989d431-ede0-44f8-b739-2a36df78c789"/>
  </ds:schemaRefs>
</ds:datastoreItem>
</file>

<file path=customXml/itemProps3.xml><?xml version="1.0" encoding="utf-8"?>
<ds:datastoreItem xmlns:ds="http://schemas.openxmlformats.org/officeDocument/2006/customXml" ds:itemID="{06D159A2-046F-4969-A592-556AB43331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89d431-ede0-44f8-b739-2a36df78c789"/>
    <ds:schemaRef ds:uri="2ae6ceb8-3edd-4c48-b3bc-097375b38e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SFZ_ppt_sjabloon_wit voorblad (2)</Template>
  <TotalTime>300</TotalTime>
  <Words>2295</Words>
  <Application>Microsoft Office PowerPoint</Application>
  <PresentationFormat>Breedbeeld</PresentationFormat>
  <Paragraphs>161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Aptos</vt:lpstr>
      <vt:lpstr>Arial</vt:lpstr>
      <vt:lpstr>Century Gothic</vt:lpstr>
      <vt:lpstr>Office-thema</vt:lpstr>
      <vt:lpstr>Seksuele uitdagingen en kansen tijdens de Menopauze </vt:lpstr>
      <vt:lpstr>PowerPoint-presentatie</vt:lpstr>
      <vt:lpstr>PowerPoint-presentatie</vt:lpstr>
      <vt:lpstr>De Kip of Het Ei?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Vragen? </vt:lpstr>
      <vt:lpstr>“Leesvoer”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Ilse Luypaerts</dc:creator>
  <cp:lastModifiedBy>Ilse Luypaerts</cp:lastModifiedBy>
  <cp:revision>5</cp:revision>
  <dcterms:created xsi:type="dcterms:W3CDTF">2025-01-03T09:17:48Z</dcterms:created>
  <dcterms:modified xsi:type="dcterms:W3CDTF">2025-11-14T21:15:31Z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0x0101005815658BF3739A4BA21F8530C4DF1510</vt:lpwstr>
  </property>
  <property fmtid="{D5CDD505-2E9C-101B-9397-08002B2CF9AE}" pid="3" name="MediaServiceImageTags">
    <vt:lpwstr/>
  </property>
</Properties>
</file>