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8"/>
  </p:notesMasterIdLst>
  <p:sldIdLst>
    <p:sldId id="3093" r:id="rId2"/>
    <p:sldId id="3127" r:id="rId3"/>
    <p:sldId id="3129" r:id="rId4"/>
    <p:sldId id="264" r:id="rId5"/>
    <p:sldId id="3130" r:id="rId6"/>
    <p:sldId id="268" r:id="rId7"/>
    <p:sldId id="3132" r:id="rId8"/>
    <p:sldId id="3056" r:id="rId9"/>
    <p:sldId id="3131" r:id="rId10"/>
    <p:sldId id="3059" r:id="rId11"/>
    <p:sldId id="3133" r:id="rId12"/>
    <p:sldId id="3134" r:id="rId13"/>
    <p:sldId id="3138" r:id="rId14"/>
    <p:sldId id="3136" r:id="rId15"/>
    <p:sldId id="3137" r:id="rId16"/>
    <p:sldId id="3139" r:id="rId17"/>
    <p:sldId id="3135" r:id="rId18"/>
    <p:sldId id="3140" r:id="rId19"/>
    <p:sldId id="3141" r:id="rId20"/>
    <p:sldId id="3125" r:id="rId21"/>
    <p:sldId id="3156" r:id="rId22"/>
    <p:sldId id="3157" r:id="rId23"/>
    <p:sldId id="3158" r:id="rId24"/>
    <p:sldId id="3159" r:id="rId25"/>
    <p:sldId id="3160" r:id="rId26"/>
    <p:sldId id="3161" r:id="rId27"/>
    <p:sldId id="3162" r:id="rId28"/>
    <p:sldId id="3163" r:id="rId29"/>
    <p:sldId id="3164" r:id="rId30"/>
    <p:sldId id="3165" r:id="rId31"/>
    <p:sldId id="3166" r:id="rId32"/>
    <p:sldId id="3167" r:id="rId33"/>
    <p:sldId id="3168" r:id="rId34"/>
    <p:sldId id="3169" r:id="rId35"/>
    <p:sldId id="3170" r:id="rId36"/>
    <p:sldId id="3171" r:id="rId37"/>
    <p:sldId id="3146" r:id="rId38"/>
    <p:sldId id="3147" r:id="rId39"/>
    <p:sldId id="3148" r:id="rId40"/>
    <p:sldId id="3149" r:id="rId41"/>
    <p:sldId id="3150" r:id="rId42"/>
    <p:sldId id="3123" r:id="rId43"/>
    <p:sldId id="3103" r:id="rId44"/>
    <p:sldId id="3105" r:id="rId45"/>
    <p:sldId id="3106" r:id="rId46"/>
    <p:sldId id="3107" r:id="rId47"/>
    <p:sldId id="3144" r:id="rId48"/>
    <p:sldId id="3108" r:id="rId49"/>
    <p:sldId id="3145" r:id="rId50"/>
    <p:sldId id="3113" r:id="rId51"/>
    <p:sldId id="3172" r:id="rId52"/>
    <p:sldId id="3173" r:id="rId53"/>
    <p:sldId id="3174" r:id="rId54"/>
    <p:sldId id="3175" r:id="rId55"/>
    <p:sldId id="3176" r:id="rId56"/>
    <p:sldId id="3177" r:id="rId57"/>
    <p:sldId id="3178" r:id="rId58"/>
    <p:sldId id="3179" r:id="rId59"/>
    <p:sldId id="3180" r:id="rId60"/>
    <p:sldId id="3181" r:id="rId61"/>
    <p:sldId id="3182" r:id="rId62"/>
    <p:sldId id="3142" r:id="rId63"/>
    <p:sldId id="3152" r:id="rId64"/>
    <p:sldId id="3153" r:id="rId65"/>
    <p:sldId id="3155" r:id="rId66"/>
    <p:sldId id="3102" r:id="rId67"/>
  </p:sldIdLst>
  <p:sldSz cx="12192000" cy="6858000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91942038-BFCF-48A3-BEBD-8B6B5F2EA49E}">
          <p14:sldIdLst>
            <p14:sldId id="3093"/>
            <p14:sldId id="3127"/>
            <p14:sldId id="3129"/>
            <p14:sldId id="264"/>
            <p14:sldId id="3130"/>
            <p14:sldId id="268"/>
            <p14:sldId id="3132"/>
            <p14:sldId id="3056"/>
            <p14:sldId id="3131"/>
            <p14:sldId id="3059"/>
            <p14:sldId id="3133"/>
            <p14:sldId id="3134"/>
            <p14:sldId id="3138"/>
            <p14:sldId id="3136"/>
            <p14:sldId id="3137"/>
            <p14:sldId id="3139"/>
            <p14:sldId id="3135"/>
            <p14:sldId id="3140"/>
            <p14:sldId id="3141"/>
            <p14:sldId id="3125"/>
            <p14:sldId id="3156"/>
            <p14:sldId id="3157"/>
            <p14:sldId id="3158"/>
            <p14:sldId id="3159"/>
            <p14:sldId id="3160"/>
            <p14:sldId id="3161"/>
            <p14:sldId id="3162"/>
            <p14:sldId id="3163"/>
            <p14:sldId id="3164"/>
            <p14:sldId id="3165"/>
            <p14:sldId id="3166"/>
            <p14:sldId id="3167"/>
            <p14:sldId id="3168"/>
            <p14:sldId id="3169"/>
            <p14:sldId id="3170"/>
            <p14:sldId id="3171"/>
          </p14:sldIdLst>
        </p14:section>
        <p14:section name="Naamloze sectie" id="{E3EE6B04-E10D-4008-8B9F-89172D9B0865}">
          <p14:sldIdLst>
            <p14:sldId id="3146"/>
            <p14:sldId id="3147"/>
            <p14:sldId id="3148"/>
            <p14:sldId id="3149"/>
            <p14:sldId id="3150"/>
            <p14:sldId id="3123"/>
            <p14:sldId id="3103"/>
            <p14:sldId id="3105"/>
            <p14:sldId id="3106"/>
            <p14:sldId id="3107"/>
            <p14:sldId id="3144"/>
            <p14:sldId id="3108"/>
            <p14:sldId id="3145"/>
            <p14:sldId id="3113"/>
            <p14:sldId id="3172"/>
            <p14:sldId id="3173"/>
            <p14:sldId id="3174"/>
            <p14:sldId id="3175"/>
            <p14:sldId id="3176"/>
            <p14:sldId id="3177"/>
            <p14:sldId id="3178"/>
            <p14:sldId id="3179"/>
            <p14:sldId id="3180"/>
            <p14:sldId id="3181"/>
            <p14:sldId id="3182"/>
            <p14:sldId id="3142"/>
            <p14:sldId id="3152"/>
            <p14:sldId id="3153"/>
            <p14:sldId id="3155"/>
            <p14:sldId id="31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4DF3D0-D3F7-4D4B-AC52-65563E5FE5EE}" v="993" dt="2025-06-22T21:36:19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23" autoAdjust="0"/>
    <p:restoredTop sz="89456"/>
  </p:normalViewPr>
  <p:slideViewPr>
    <p:cSldViewPr snapToGrid="0">
      <p:cViewPr varScale="1">
        <p:scale>
          <a:sx n="90" d="100"/>
          <a:sy n="90" d="100"/>
        </p:scale>
        <p:origin x="84" y="2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FED9C-13A8-E14C-9BC9-3D73DF81A8A1}" type="datetimeFigureOut">
              <a:rPr lang="nl-BE" smtClean="0"/>
              <a:t>24/06/2025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3E3C8-F979-A044-BF6C-4FA995719A3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749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Approximately 70% of oesophageal cancer diagnoses occur in men 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1743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8481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8581B-8ACE-23AA-6520-C8D089A81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C62446B-230C-4500-F7DB-26E48C6141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B0C6AAD-45E1-E087-E48F-DC4BB2FFA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0B5FAA7-7445-1BC1-9701-66ABC6808C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5874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dirty="0">
                <a:effectLst/>
                <a:latin typeface="AdvTT7b515deb"/>
              </a:rPr>
              <a:t>RF lymfekliermetasasen:</a:t>
            </a:r>
          </a:p>
          <a:p>
            <a:pPr marL="171450" indent="-171450">
              <a:buFontTx/>
              <a:buChar char="-"/>
            </a:pPr>
            <a:r>
              <a:rPr lang="nl-BE" sz="1200" dirty="0">
                <a:effectLst/>
                <a:latin typeface="AdvTT7b515deb"/>
              </a:rPr>
              <a:t>depth of invasion</a:t>
            </a:r>
          </a:p>
          <a:p>
            <a:pPr marL="171450" indent="-171450">
              <a:buFontTx/>
              <a:buChar char="-"/>
            </a:pPr>
            <a:r>
              <a:rPr lang="nl-BE" sz="1200" dirty="0">
                <a:effectLst/>
                <a:latin typeface="AdvTT7b515deb"/>
              </a:rPr>
              <a:t>lymphovascular invasion</a:t>
            </a:r>
          </a:p>
          <a:p>
            <a:pPr marL="171450" indent="-171450">
              <a:buFontTx/>
              <a:buChar char="-"/>
            </a:pPr>
            <a:r>
              <a:rPr lang="nl-BE" sz="1200" dirty="0">
                <a:effectLst/>
                <a:latin typeface="AdvTT7b515deb"/>
              </a:rPr>
              <a:t>differentiation grade</a:t>
            </a:r>
          </a:p>
          <a:p>
            <a:pPr marL="171450" indent="-171450">
              <a:buFontTx/>
              <a:buChar char="-"/>
            </a:pPr>
            <a:r>
              <a:rPr lang="nl-BE" sz="1200" dirty="0">
                <a:effectLst/>
                <a:latin typeface="AdvTT7b515deb"/>
              </a:rPr>
              <a:t>Ulceration</a:t>
            </a:r>
          </a:p>
          <a:p>
            <a:pPr marL="171450" indent="-171450">
              <a:buFontTx/>
              <a:buChar char="-"/>
            </a:pPr>
            <a:r>
              <a:rPr lang="nl-BE" dirty="0">
                <a:latin typeface="AdvTT7b515deb"/>
              </a:rPr>
              <a:t>Large </a:t>
            </a:r>
            <a:r>
              <a:rPr lang="nl-BE" sz="1200" dirty="0">
                <a:effectLst/>
                <a:latin typeface="AdvTT7b515deb"/>
              </a:rPr>
              <a:t>tumour size. 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2527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2CC20-DD5C-0E53-0E47-7E6305B2D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7EAF67D-4E50-C2ED-6EC6-FB8FDF87E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C822831-21A3-79A2-90E7-4FC22B22D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heelkunde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67AAFA-F71E-638F-37FF-4FB3CDAF9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8094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Heelkunde = backbone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Primaire heelkunde in cT2N0?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sz="1200" dirty="0"/>
              <a:t>Icm pre- en peri-operatieve behandeling owv 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tumour at the margin (R0) and survival rates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316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E3EFA-C77D-409E-8A48-7CD3C853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03A90ED-C3DE-ABE6-C81A-01851A07FB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9099977-EC36-A02D-CAA5-4DD9D4E86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heelkunde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C6DC04D-375B-538A-F2D9-8AEA94CAEB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051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09F10-7293-0E7E-6A6C-B73EEFF7A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D3DA8B0-00D0-8598-BC6E-103FD1855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812AA6A-CBDE-9906-1A60-41D251C51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heelkunde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247C75-40B4-8990-4064-B5A0FB377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0872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Weekly carboplatine paclitaxel combined with radiation to a dose of 41.4 Gy in 23 fractions 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4866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D51D8-5947-559A-1C52-DD84707AC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D422C0E-4CBD-87A2-4A60-0D7F8ECF9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E2DB3F3-2BC5-55C3-48A0-6FA3D5E5B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heelkunde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595133-D319-1E24-145D-C5BBCBC65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6524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- Nood aan voedingsjejunostomie</a:t>
            </a:r>
          </a:p>
          <a:p>
            <a:pPr marL="171450" indent="-171450">
              <a:buFontTx/>
              <a:buChar char="-"/>
            </a:pPr>
            <a:r>
              <a:rPr lang="nl-BE" dirty="0"/>
              <a:t>Complete respons op PET/CT, tot op heden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2977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AC --&gt; maag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3678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8164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69986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25751-8B6B-ACE2-4C19-B7DFE7C2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65997FE-61A7-4842-4DED-C80AA70D2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619AB23-2A79-AE3A-EA30-F8B7C9251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1F284B-0A06-2BA3-5854-3787D23EF2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49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3124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Adenocarcinoom</a:t>
            </a:r>
          </a:p>
          <a:p>
            <a:pPr marL="285750" indent="-285750">
              <a:buFontTx/>
              <a:buChar char="-"/>
            </a:pPr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MSStabiel</a:t>
            </a:r>
          </a:p>
          <a:p>
            <a:pPr marL="285750" indent="-285750">
              <a:buFontTx/>
              <a:buChar char="-"/>
            </a:pPr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Her2 negatief</a:t>
            </a:r>
          </a:p>
          <a:p>
            <a:pPr marL="285750" indent="-285750">
              <a:buFontTx/>
              <a:buChar char="-"/>
            </a:pPr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PD-L1 CPS &gt;5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64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4724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3F944-507B-79EC-505D-AF94EAE91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87A5698-6245-D00D-90D4-D8FBFAE8F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75B5A06-C2CE-CF78-5D87-54A2519C8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Adenocarcinoom</a:t>
            </a:r>
          </a:p>
          <a:p>
            <a:pPr marL="285750" indent="-285750">
              <a:buFontTx/>
              <a:buChar char="-"/>
            </a:pPr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MSStabiel</a:t>
            </a:r>
          </a:p>
          <a:p>
            <a:pPr marL="285750" indent="-285750">
              <a:buFontTx/>
              <a:buChar char="-"/>
            </a:pPr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Her2 negatief</a:t>
            </a:r>
          </a:p>
          <a:p>
            <a:pPr marL="285750" indent="-285750">
              <a:buFontTx/>
              <a:buChar char="-"/>
            </a:pPr>
            <a:r>
              <a:rPr lang="nl-BE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PD-L1 CPS &gt;5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A7B4AFA-A4B3-E4EC-BFBA-7C03CB148D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3E3C8-F979-A044-BF6C-4FA995719A3D}" type="slidenum">
              <a:rPr lang="nl-BE" smtClean="0"/>
              <a:t>65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39208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1576" y="3784881"/>
            <a:ext cx="10363200" cy="73339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31576" y="4662731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568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nl-NL" dirty="0" err="1"/>
              <a:t>ddddd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374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64372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5923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18255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832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1255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852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04158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52470FA-2974-6D4E-A78D-F66E518E73B4}" type="datetimeFigureOut">
              <a:rPr lang="nl-BE" smtClean="0"/>
              <a:t>24/06/2025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226973A-8B72-FA44-8FD0-1E4E2620860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141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52470FA-2974-6D4E-A78D-F66E518E73B4}" type="datetimeFigureOut">
              <a:rPr lang="nl-BE" smtClean="0"/>
              <a:t>24/06/2025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226973A-8B72-FA44-8FD0-1E4E2620860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0013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52470FA-2974-6D4E-A78D-F66E518E73B4}" type="datetimeFigureOut">
              <a:rPr lang="nl-BE" smtClean="0"/>
              <a:t>24/06/2025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226973A-8B72-FA44-8FD0-1E4E2620860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4335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52470FA-2974-6D4E-A78D-F66E518E73B4}" type="datetimeFigureOut">
              <a:rPr lang="nl-BE" smtClean="0"/>
              <a:t>24/06/2025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226973A-8B72-FA44-8FD0-1E4E2620860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8654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52470FA-2974-6D4E-A78D-F66E518E73B4}" type="datetimeFigureOut">
              <a:rPr lang="nl-BE" smtClean="0"/>
              <a:t>24/06/2025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226973A-8B72-FA44-8FD0-1E4E2620860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6456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52470FA-2974-6D4E-A78D-F66E518E73B4}" type="datetimeFigureOut">
              <a:rPr lang="nl-BE" smtClean="0"/>
              <a:t>24/06/2025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226973A-8B72-FA44-8FD0-1E4E2620860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999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Klik om de tekststijl van het model te bewerken</a:t>
            </a:r>
          </a:p>
          <a:p>
            <a:pPr lvl="1"/>
            <a:r>
              <a:rPr lang="nl-BE" dirty="0"/>
              <a:t>Tweede niveau</a:t>
            </a:r>
          </a:p>
          <a:p>
            <a:pPr lvl="2"/>
            <a:r>
              <a:rPr lang="nl-BE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92733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Century Gothic" panose="020B0502020202020204" pitchFamily="34" charset="0"/>
          <a:ea typeface="+mj-ea"/>
          <a:cs typeface="Calibri"/>
        </a:defRPr>
      </a:lvl1pPr>
    </p:titleStyle>
    <p:bodyStyle>
      <a:lvl1pPr marL="198000" indent="-1980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1pPr>
      <a:lvl2pPr marL="432000" indent="-2124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568800" indent="-1584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5.jpeg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2.png"/><Relationship Id="rId4" Type="http://schemas.openxmlformats.org/officeDocument/2006/relationships/image" Target="../media/image8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893456"/>
            <a:ext cx="9470776" cy="1579418"/>
          </a:xfrm>
        </p:spPr>
        <p:txBody>
          <a:bodyPr>
            <a:normAutofit/>
          </a:bodyPr>
          <a:lstStyle/>
          <a:p>
            <a:r>
              <a:rPr lang="nl-BE" sz="3200" dirty="0">
                <a:solidFill>
                  <a:schemeClr val="accent1"/>
                </a:solidFill>
              </a:rPr>
              <a:t>Oncoclinics:</a:t>
            </a:r>
            <a:br>
              <a:rPr lang="nl-BE" sz="3200" dirty="0">
                <a:solidFill>
                  <a:schemeClr val="accent1"/>
                </a:solidFill>
              </a:rPr>
            </a:br>
            <a:r>
              <a:rPr lang="nl-BE" sz="3200" dirty="0">
                <a:solidFill>
                  <a:schemeClr val="accent1"/>
                </a:solidFill>
              </a:rPr>
              <a:t>Update behandeling slokdarm-maagkanker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747490"/>
            <a:ext cx="9144000" cy="1431367"/>
          </a:xfrm>
        </p:spPr>
        <p:txBody>
          <a:bodyPr>
            <a:normAutofit/>
          </a:bodyPr>
          <a:lstStyle/>
          <a:p>
            <a:r>
              <a:rPr lang="nl-BE" dirty="0"/>
              <a:t>Dorien Geusens</a:t>
            </a:r>
          </a:p>
          <a:p>
            <a:r>
              <a:rPr lang="nl-BE" dirty="0"/>
              <a:t>Mart Van de Moortele</a:t>
            </a:r>
          </a:p>
          <a:p>
            <a:endParaRPr lang="nl-BE" dirty="0"/>
          </a:p>
          <a:p>
            <a:r>
              <a:rPr lang="nl-BE" dirty="0"/>
              <a:t>Digestieve oncologie Sint-</a:t>
            </a:r>
            <a:r>
              <a:rPr lang="nl-BE" dirty="0" err="1"/>
              <a:t>Francuscusziekenhuis</a:t>
            </a:r>
            <a:r>
              <a:rPr lang="nl-BE" dirty="0"/>
              <a:t> Heusden-Zolder</a:t>
            </a:r>
          </a:p>
        </p:txBody>
      </p:sp>
    </p:spTree>
    <p:extLst>
      <p:ext uri="{BB962C8B-B14F-4D97-AF65-F5344CB8AC3E}">
        <p14:creationId xmlns:p14="http://schemas.microsoft.com/office/powerpoint/2010/main" val="382360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1DCCA-DCC4-2E91-CE7E-DB860F3EF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771FA-DC60-9065-73F7-8C6118ACB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Update behandeling slokdarm-maagkanker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FE24BF-446F-A91F-49F5-BE5BEA839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Slokdarm</a:t>
            </a:r>
          </a:p>
          <a:p>
            <a:pPr lvl="2"/>
            <a:r>
              <a:rPr lang="nl-BE" dirty="0"/>
              <a:t>Spinocellulair carcinoma</a:t>
            </a:r>
          </a:p>
          <a:p>
            <a:pPr lvl="2"/>
            <a:r>
              <a:rPr lang="nl-BE" dirty="0"/>
              <a:t>Adenocarcinoma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Niet-curatief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Slokdarm</a:t>
            </a:r>
          </a:p>
          <a:p>
            <a:pPr lvl="2"/>
            <a:r>
              <a:rPr lang="nl-BE" dirty="0"/>
              <a:t>Spinocellulair carcinoma</a:t>
            </a:r>
          </a:p>
          <a:p>
            <a:pPr lvl="2"/>
            <a:r>
              <a:rPr lang="nl-BE" dirty="0"/>
              <a:t>Adenocarcinoma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</a:t>
            </a:r>
          </a:p>
        </p:txBody>
      </p:sp>
      <p:sp>
        <p:nvSpPr>
          <p:cNvPr id="4" name="AutoShape 2" descr="Surgical treatment of Siewert type II gastroesophageal junction cancer:  esophagectomy, total gastrectomy or other options? - Saliba - Annals of  Esophagus">
            <a:extLst>
              <a:ext uri="{FF2B5EF4-FFF2-40B4-BE49-F238E27FC236}">
                <a16:creationId xmlns:a16="http://schemas.microsoft.com/office/drawing/2014/main" id="{1FFC5AB3-372E-C443-143A-5B17AC730F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0A5B259-CF91-8721-4EBD-557E4DF4A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328" y="3031247"/>
            <a:ext cx="2891072" cy="30949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4AE397F-15B0-01DE-F8DD-B73593A66C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5331" y="1678162"/>
            <a:ext cx="3385997" cy="25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9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1DCCA-DCC4-2E91-CE7E-DB860F3EF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771FA-DC60-9065-73F7-8C6118ACB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Update behandeling slokdarm-maagkanker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FE24BF-446F-A91F-49F5-BE5BEA839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>
                <a:solidFill>
                  <a:schemeClr val="accent1"/>
                </a:solidFill>
              </a:rPr>
              <a:t>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>
                <a:solidFill>
                  <a:schemeClr val="accent1"/>
                </a:solidFill>
              </a:rPr>
              <a:t> Slokdarm</a:t>
            </a:r>
          </a:p>
          <a:p>
            <a:pPr lvl="2"/>
            <a:r>
              <a:rPr lang="nl-BE" dirty="0">
                <a:solidFill>
                  <a:schemeClr val="accent1"/>
                </a:solidFill>
              </a:rPr>
              <a:t>Spinocellulair carcinoma</a:t>
            </a:r>
          </a:p>
          <a:p>
            <a:pPr lvl="2"/>
            <a:r>
              <a:rPr lang="nl-BE" dirty="0">
                <a:solidFill>
                  <a:schemeClr val="accent1"/>
                </a:solidFill>
              </a:rPr>
              <a:t>Adenocarcinoma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Niet-curatief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Slokdarm</a:t>
            </a:r>
          </a:p>
          <a:p>
            <a:pPr lvl="2"/>
            <a:r>
              <a:rPr lang="nl-BE" dirty="0"/>
              <a:t>Spinocellulair carcinoma</a:t>
            </a:r>
          </a:p>
          <a:p>
            <a:pPr lvl="2"/>
            <a:r>
              <a:rPr lang="nl-BE" dirty="0"/>
              <a:t>Adenocarcinoma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</a:t>
            </a:r>
          </a:p>
        </p:txBody>
      </p:sp>
      <p:sp>
        <p:nvSpPr>
          <p:cNvPr id="4" name="AutoShape 2" descr="Surgical treatment of Siewert type II gastroesophageal junction cancer:  esophagectomy, total gastrectomy or other options? - Saliba - Annals of  Esophagus">
            <a:extLst>
              <a:ext uri="{FF2B5EF4-FFF2-40B4-BE49-F238E27FC236}">
                <a16:creationId xmlns:a16="http://schemas.microsoft.com/office/drawing/2014/main" id="{1FFC5AB3-372E-C443-143A-5B17AC730F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B1FDB09-0816-431E-5E39-552534012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328" y="3031247"/>
            <a:ext cx="2891072" cy="309491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E92B290-8DD2-66B3-B7FD-39D84B3026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5331" y="1678162"/>
            <a:ext cx="3385997" cy="25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7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C2B7C4-C980-96FA-E2D5-6F51A16CC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Definitie slokdarmkanker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8EE302-D138-F4CF-70A4-A87F689A2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644" y="2169959"/>
            <a:ext cx="5591056" cy="3522365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F31C6A05-EC46-CF94-7FC4-CC87D52E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</p:spPr>
        <p:txBody>
          <a:bodyPr>
            <a:normAutofit/>
          </a:bodyPr>
          <a:lstStyle/>
          <a:p>
            <a:r>
              <a:rPr lang="nl-BE" sz="1700" dirty="0"/>
              <a:t>7</a:t>
            </a:r>
            <a:r>
              <a:rPr lang="nl-BE" sz="1700" baseline="30000" dirty="0"/>
              <a:t>e</a:t>
            </a:r>
            <a:r>
              <a:rPr lang="nl-BE" sz="1700" dirty="0"/>
              <a:t> meest frequente tumor</a:t>
            </a:r>
          </a:p>
          <a:p>
            <a:r>
              <a:rPr lang="nl-BE" sz="1700" dirty="0"/>
              <a:t>Mannen &gt;&gt; Vrouwen</a:t>
            </a:r>
          </a:p>
          <a:p>
            <a:r>
              <a:rPr lang="nl-BE" sz="1700" dirty="0"/>
              <a:t>2 types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1700" dirty="0"/>
              <a:t> SCC = squamous cell carcinoma = spinocellulair carcinoom</a:t>
            </a:r>
          </a:p>
          <a:p>
            <a:pPr lvl="2"/>
            <a:r>
              <a:rPr lang="nl-BE" sz="1700" dirty="0"/>
              <a:t>Proximaal 2/3</a:t>
            </a:r>
          </a:p>
          <a:p>
            <a:pPr lvl="2"/>
            <a:r>
              <a:rPr lang="nl-BE" sz="1700" dirty="0"/>
              <a:t>Incidentie ↓</a:t>
            </a:r>
          </a:p>
          <a:p>
            <a:pPr lvl="2"/>
            <a:r>
              <a:rPr lang="nl-BE" sz="1700" dirty="0"/>
              <a:t>Risico: roken, alcohol</a:t>
            </a:r>
          </a:p>
          <a:p>
            <a:pPr marL="410400" lvl="2" indent="0">
              <a:buNone/>
            </a:pPr>
            <a:endParaRPr lang="nl-BE" sz="17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1700" dirty="0"/>
              <a:t> AC = adenocarcinoom</a:t>
            </a:r>
          </a:p>
          <a:p>
            <a:pPr lvl="2"/>
            <a:r>
              <a:rPr lang="nl-BE" sz="1700" dirty="0"/>
              <a:t>Distale 1/3</a:t>
            </a:r>
          </a:p>
          <a:p>
            <a:pPr lvl="2"/>
            <a:r>
              <a:rPr lang="nl-BE" sz="1700" dirty="0"/>
              <a:t>Incidentie ↑</a:t>
            </a:r>
          </a:p>
          <a:p>
            <a:pPr lvl="2"/>
            <a:r>
              <a:rPr lang="nl-BE" sz="1700" dirty="0"/>
              <a:t>Risico: GERD (Barrett), obesitas</a:t>
            </a: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D1CA22C-4D1C-C8FD-878F-4D1AEE7118B4}"/>
              </a:ext>
            </a:extLst>
          </p:cNvPr>
          <p:cNvSpPr txBox="1"/>
          <p:nvPr/>
        </p:nvSpPr>
        <p:spPr>
          <a:xfrm>
            <a:off x="609600" y="6337140"/>
            <a:ext cx="95126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guideline: oesophageal cancer. </a:t>
            </a:r>
            <a:r>
              <a:rPr lang="nl-BE" sz="1000" b="0" i="1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Ann Oncol. </a:t>
            </a:r>
            <a:r>
              <a:rPr lang="nl-BE" sz="1000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2022;33(10):992-1004</a:t>
            </a:r>
            <a:endParaRPr lang="nl-BE" sz="10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571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CC4F0AB-9AB6-F192-7F21-61576B26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nl-BE" dirty="0"/>
              <a:t>Definitie – Adenocarcinoom Siewert Classificatie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920C9C1-50EB-66FB-4E90-686223CF0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371" y="1417639"/>
            <a:ext cx="3791944" cy="4777849"/>
          </a:xfrm>
          <a:prstGeom prst="rect">
            <a:avLst/>
          </a:prstGeom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862C9BE-FB19-FE16-AC29-95D4D8DA7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537304"/>
            <a:ext cx="5593080" cy="2651758"/>
          </a:xfrm>
        </p:spPr>
        <p:txBody>
          <a:bodyPr>
            <a:normAutofit/>
          </a:bodyPr>
          <a:lstStyle/>
          <a:p>
            <a:r>
              <a:rPr lang="nl-BE" sz="1700" dirty="0"/>
              <a:t>Siewert I/II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1700" dirty="0"/>
              <a:t> Epicentrum binnen proximale 2 cm van cardia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1700" dirty="0"/>
              <a:t> = slokdarmkanker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nl-BE" sz="1700" dirty="0"/>
          </a:p>
          <a:p>
            <a:pPr marL="219600" lvl="1" indent="0">
              <a:buNone/>
            </a:pPr>
            <a:endParaRPr lang="nl-BE" sz="1700" dirty="0"/>
          </a:p>
          <a:p>
            <a:r>
              <a:rPr lang="nl-BE" sz="1700" dirty="0"/>
              <a:t>Siewert III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1700" dirty="0"/>
              <a:t> Epicentrum &gt; 2 cm distaal van GEJ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sz="1700" dirty="0"/>
              <a:t> = maagkanker</a:t>
            </a:r>
          </a:p>
          <a:p>
            <a:pPr marL="219600" lvl="1" indent="0">
              <a:buNone/>
            </a:pPr>
            <a:endParaRPr lang="nl-BE" sz="1700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30829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55F3E-1FCA-C4C4-CF58-30FA9D66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Kliniek en diagnose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C53A0245-0753-F4B0-E59F-0FBF91908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1600" dirty="0"/>
              <a:t>Anamnese/KO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Dysfagie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Gastro-intestinale bloeding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Braken/Aspiratie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Vermagering/Anorexie</a:t>
            </a:r>
          </a:p>
          <a:p>
            <a:r>
              <a:rPr lang="nl-BE" sz="1600" dirty="0"/>
              <a:t>Gastroscopie + biopsies</a:t>
            </a:r>
          </a:p>
          <a:p>
            <a:r>
              <a:rPr lang="nl-BE" sz="1600" dirty="0"/>
              <a:t>PET-CT (sensitiviteit M+)</a:t>
            </a:r>
          </a:p>
          <a:p>
            <a:r>
              <a:rPr lang="nl-BE" sz="1600" dirty="0"/>
              <a:t>Echo-endoscopie </a:t>
            </a:r>
          </a:p>
          <a:p>
            <a:pPr lvl="1"/>
            <a:r>
              <a:rPr lang="nl-BE" sz="1600" dirty="0"/>
              <a:t>niet voor T1 vs T2</a:t>
            </a:r>
          </a:p>
          <a:p>
            <a:pPr lvl="1"/>
            <a:r>
              <a:rPr lang="nl-BE" sz="1600" dirty="0"/>
              <a:t>wel voor T4b, verdacht LN buiten RT veld</a:t>
            </a:r>
          </a:p>
          <a:p>
            <a:pPr fontAlgn="ctr"/>
            <a:r>
              <a:rPr lang="nl-BE" sz="1600" dirty="0"/>
              <a:t>Igv SCC door roken en alcohol</a:t>
            </a:r>
          </a:p>
          <a:p>
            <a:pPr lvl="1" fontAlgn="ctr"/>
            <a:r>
              <a:rPr lang="nl-BE" sz="1600" dirty="0"/>
              <a:t>NKO + bronchoscopie</a:t>
            </a:r>
          </a:p>
          <a:p>
            <a:r>
              <a:rPr lang="nl-BE" sz="1600" dirty="0"/>
              <a:t>Laparoscopie?</a:t>
            </a:r>
          </a:p>
          <a:p>
            <a:r>
              <a:rPr lang="nl-BE" sz="1600" dirty="0"/>
              <a:t>Preop: Duplex halsvaten, TTE, Spirometrie met DLCO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AA754D7-C234-B183-500D-525B4ED16A20}"/>
              </a:ext>
            </a:extLst>
          </p:cNvPr>
          <p:cNvSpPr txBox="1"/>
          <p:nvPr/>
        </p:nvSpPr>
        <p:spPr>
          <a:xfrm>
            <a:off x="609600" y="6337140"/>
            <a:ext cx="95126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guideline: oesophageal cancer. </a:t>
            </a:r>
            <a:r>
              <a:rPr lang="nl-BE" sz="1000" b="0" i="1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Ann Oncol. </a:t>
            </a:r>
            <a:r>
              <a:rPr lang="nl-BE" sz="1000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+mj-lt"/>
              </a:rPr>
              <a:t>2022;33(10):992-1004</a:t>
            </a:r>
            <a:endParaRPr lang="nl-BE" sz="10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93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E56AF1-C27F-8F58-B8F1-F4D21D91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TNM staging</a:t>
            </a:r>
          </a:p>
        </p:txBody>
      </p:sp>
      <p:pic>
        <p:nvPicPr>
          <p:cNvPr id="4" name="Afbeelding 3" descr="Afbeelding met tekst, schermopname, software, Webpagina&#10;&#10;Door AI gegenereerde inhoud is mogelijk onjuist.">
            <a:extLst>
              <a:ext uri="{FF2B5EF4-FFF2-40B4-BE49-F238E27FC236}">
                <a16:creationId xmlns:a16="http://schemas.microsoft.com/office/drawing/2014/main" id="{E20F02DB-FBF6-6110-E633-2D8853AE59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900" y="1246189"/>
            <a:ext cx="7772400" cy="506453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B3A63C2A-7307-18FF-FE38-A72D43B4D29D}"/>
              </a:ext>
            </a:extLst>
          </p:cNvPr>
          <p:cNvSpPr txBox="1"/>
          <p:nvPr/>
        </p:nvSpPr>
        <p:spPr>
          <a:xfrm>
            <a:off x="609600" y="6383306"/>
            <a:ext cx="10591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 Rice et al. 8th edition AJCC/UICC staging of cancers of the esophagus and esophagogastric junction: application to clinical practice. Ann Cardiothorac Surg.  2017</a:t>
            </a:r>
          </a:p>
          <a:p>
            <a:endParaRPr lang="nl-BE" sz="10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3791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schermopname, diagram, Parallel&#10;&#10;Door AI gegenereerde inhoud is mogelijk onjuist.">
            <a:extLst>
              <a:ext uri="{FF2B5EF4-FFF2-40B4-BE49-F238E27FC236}">
                <a16:creationId xmlns:a16="http://schemas.microsoft.com/office/drawing/2014/main" id="{E3765B1D-4789-EF34-4961-D4C994B639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390" y="276784"/>
            <a:ext cx="8130540" cy="63065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DEBC72-EC14-DADB-B7A0-D150FAEA7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68FACDD-A09A-3E66-CB16-34A0F3130190}"/>
              </a:ext>
            </a:extLst>
          </p:cNvPr>
          <p:cNvSpPr txBox="1"/>
          <p:nvPr/>
        </p:nvSpPr>
        <p:spPr>
          <a:xfrm>
            <a:off x="609600" y="6131400"/>
            <a:ext cx="65112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323560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EE22F-5216-AD75-592B-90E95A5DF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schermopname, diagram, Parallel&#10;&#10;Door AI gegenereerde inhoud is mogelijk onjuist.">
            <a:extLst>
              <a:ext uri="{FF2B5EF4-FFF2-40B4-BE49-F238E27FC236}">
                <a16:creationId xmlns:a16="http://schemas.microsoft.com/office/drawing/2014/main" id="{9A2C8CD3-28DF-4344-2F18-F55E29ECC0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390" y="276784"/>
            <a:ext cx="8130540" cy="63065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6FF83DC-476B-E107-8A8C-286705F80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221C66E-DEAB-EB34-01DF-93905B398CE4}"/>
              </a:ext>
            </a:extLst>
          </p:cNvPr>
          <p:cNvSpPr/>
          <p:nvPr/>
        </p:nvSpPr>
        <p:spPr>
          <a:xfrm>
            <a:off x="3120390" y="1737360"/>
            <a:ext cx="1737360" cy="1554480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40776C8-2A7D-E152-5948-F444AF0F07CE}"/>
              </a:ext>
            </a:extLst>
          </p:cNvPr>
          <p:cNvSpPr txBox="1"/>
          <p:nvPr/>
        </p:nvSpPr>
        <p:spPr>
          <a:xfrm>
            <a:off x="609600" y="6131400"/>
            <a:ext cx="65112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006111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64986-C526-5A98-35BB-89E966BB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 – endoscopisch</a:t>
            </a:r>
          </a:p>
        </p:txBody>
      </p:sp>
      <p:pic>
        <p:nvPicPr>
          <p:cNvPr id="10" name="Tijdelijke aanduiding voor inhoud 9" descr="Afbeelding met tekst, Lettertype, symbool, schermopname&#10;&#10;Door AI gegenereerde inhoud is mogelijk onjuist.">
            <a:extLst>
              <a:ext uri="{FF2B5EF4-FFF2-40B4-BE49-F238E27FC236}">
                <a16:creationId xmlns:a16="http://schemas.microsoft.com/office/drawing/2014/main" id="{7C84D9C9-A7C1-78AF-E6EB-68C4650DD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2588563"/>
            <a:ext cx="2468367" cy="1980943"/>
          </a:xfrm>
        </p:spPr>
      </p:pic>
      <p:pic>
        <p:nvPicPr>
          <p:cNvPr id="14" name="Afbeelding 13" descr="Afbeelding met cirkel&#10;&#10;Door AI gegenereerde inhoud is mogelijk onjuist.">
            <a:extLst>
              <a:ext uri="{FF2B5EF4-FFF2-40B4-BE49-F238E27FC236}">
                <a16:creationId xmlns:a16="http://schemas.microsoft.com/office/drawing/2014/main" id="{0D0B20D8-B1B9-6406-4C2C-4F69B96112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5695" y="1417639"/>
            <a:ext cx="7772400" cy="4322791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5B636F9E-3788-0778-9044-FE4E3ADAFF3B}"/>
              </a:ext>
            </a:extLst>
          </p:cNvPr>
          <p:cNvSpPr txBox="1"/>
          <p:nvPr/>
        </p:nvSpPr>
        <p:spPr>
          <a:xfrm>
            <a:off x="609600" y="6383306"/>
            <a:ext cx="112024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Fujiyoshi et al. Comparison of EMR vs ESD for Barrett’s neoplasia and esophageal adenocarcinoma: a systematic review and meta-analysis.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GIE.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29945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EDAB-0FC4-F800-642C-868C18546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schermopname, diagram, Parallel&#10;&#10;Door AI gegenereerde inhoud is mogelijk onjuist.">
            <a:extLst>
              <a:ext uri="{FF2B5EF4-FFF2-40B4-BE49-F238E27FC236}">
                <a16:creationId xmlns:a16="http://schemas.microsoft.com/office/drawing/2014/main" id="{E5967E4D-0FCE-05FB-54BC-2F6227F72F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390" y="276784"/>
            <a:ext cx="8130540" cy="63065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8A9D1E8-CC2F-ED69-6E28-BAE1305D2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14A1663-B433-2CA3-DD0F-237417DD8025}"/>
              </a:ext>
            </a:extLst>
          </p:cNvPr>
          <p:cNvSpPr txBox="1"/>
          <p:nvPr/>
        </p:nvSpPr>
        <p:spPr>
          <a:xfrm>
            <a:off x="609600" y="6131400"/>
            <a:ext cx="65112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06F75E6F-5394-B9A0-EE0C-AA21D566359D}"/>
              </a:ext>
            </a:extLst>
          </p:cNvPr>
          <p:cNvSpPr/>
          <p:nvPr/>
        </p:nvSpPr>
        <p:spPr>
          <a:xfrm>
            <a:off x="4766310" y="1965960"/>
            <a:ext cx="6511290" cy="4719438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7318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4C999-C7BA-083C-7D6E-C0AAB566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 – heelkunde</a:t>
            </a:r>
          </a:p>
        </p:txBody>
      </p:sp>
      <p:pic>
        <p:nvPicPr>
          <p:cNvPr id="7" name="Afbeelding 6" descr="Afbeelding met visitekaartje, tekst, tekenfilm, ontwerp&#10;&#10;Door AI gegenereerde inhoud is mogelijk onjuist.">
            <a:extLst>
              <a:ext uri="{FF2B5EF4-FFF2-40B4-BE49-F238E27FC236}">
                <a16:creationId xmlns:a16="http://schemas.microsoft.com/office/drawing/2014/main" id="{C7164662-8018-7E25-5AF3-AB170C2DA2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4145" y="1417639"/>
            <a:ext cx="5963709" cy="488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33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6307-9535-4988-4B0D-63DDC7BDA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schermopname, diagram, Parallel&#10;&#10;Door AI gegenereerde inhoud is mogelijk onjuist.">
            <a:extLst>
              <a:ext uri="{FF2B5EF4-FFF2-40B4-BE49-F238E27FC236}">
                <a16:creationId xmlns:a16="http://schemas.microsoft.com/office/drawing/2014/main" id="{728D626D-8965-9F77-C919-508F344BF0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390" y="276784"/>
            <a:ext cx="8130540" cy="63065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F8612E7-78A9-B6C6-3F22-3F7B0775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1138"/>
            <a:ext cx="10972800" cy="1143000"/>
          </a:xfrm>
        </p:spPr>
        <p:txBody>
          <a:bodyPr/>
          <a:lstStyle/>
          <a:p>
            <a:r>
              <a:rPr lang="nl-BE" dirty="0"/>
              <a:t>Curatieve behandeling</a:t>
            </a:r>
            <a:br>
              <a:rPr lang="nl-BE" dirty="0"/>
            </a:br>
            <a:r>
              <a:rPr lang="nl-BE" dirty="0"/>
              <a:t>SCC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D5160D4-7CDB-9857-F0F9-2FF542303BA9}"/>
              </a:ext>
            </a:extLst>
          </p:cNvPr>
          <p:cNvSpPr txBox="1"/>
          <p:nvPr/>
        </p:nvSpPr>
        <p:spPr>
          <a:xfrm>
            <a:off x="609600" y="6131400"/>
            <a:ext cx="65112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819FE27-85F3-33D2-C4A3-DF9BA9CAB5B8}"/>
              </a:ext>
            </a:extLst>
          </p:cNvPr>
          <p:cNvSpPr/>
          <p:nvPr/>
        </p:nvSpPr>
        <p:spPr>
          <a:xfrm>
            <a:off x="4766310" y="2866768"/>
            <a:ext cx="4056414" cy="3818630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17018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60292-46EF-F2B7-9A4C-28A88759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Neoadjuvant chemoradiotherapie - CROSS</a:t>
            </a:r>
          </a:p>
        </p:txBody>
      </p:sp>
      <p:pic>
        <p:nvPicPr>
          <p:cNvPr id="5" name="Tijdelijke aanduiding voor inhoud 4" descr="Afbeelding met tekst, schermopname, diagram, Lettertype&#10;&#10;Door AI gegenereerde inhoud is mogelijk onjuist.">
            <a:extLst>
              <a:ext uri="{FF2B5EF4-FFF2-40B4-BE49-F238E27FC236}">
                <a16:creationId xmlns:a16="http://schemas.microsoft.com/office/drawing/2014/main" id="{F1CA9BD1-B935-612C-D3F4-0BF015AA9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1576449"/>
            <a:ext cx="3495533" cy="4478185"/>
          </a:xfr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662C7BF7-DE51-0176-F156-D7CAE9F93557}"/>
              </a:ext>
            </a:extLst>
          </p:cNvPr>
          <p:cNvSpPr/>
          <p:nvPr/>
        </p:nvSpPr>
        <p:spPr>
          <a:xfrm>
            <a:off x="439387" y="2185060"/>
            <a:ext cx="676894" cy="29925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3B56898-FB04-94FA-D13C-EAA01C9DDA2B}"/>
              </a:ext>
            </a:extLst>
          </p:cNvPr>
          <p:cNvSpPr/>
          <p:nvPr/>
        </p:nvSpPr>
        <p:spPr>
          <a:xfrm>
            <a:off x="3114647" y="1417639"/>
            <a:ext cx="1980971" cy="18332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823C765-E403-CC8F-CE6E-1EA6B0EC82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6842" y="1240313"/>
            <a:ext cx="4644881" cy="170950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4FC78B0-C28C-827A-8E1D-319C66700F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10180" y="3164784"/>
            <a:ext cx="4028056" cy="270372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BC945E3-6433-4B54-BF73-9E39A4A6B068}"/>
              </a:ext>
            </a:extLst>
          </p:cNvPr>
          <p:cNvSpPr txBox="1"/>
          <p:nvPr/>
        </p:nvSpPr>
        <p:spPr>
          <a:xfrm>
            <a:off x="5871541" y="6083476"/>
            <a:ext cx="6320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latin typeface="+mj-lt"/>
              </a:rPr>
              <a:t>Carboplatinum – Paclitaxel + RT 41.4 Gy in 23 fracties</a:t>
            </a:r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B5BE5053-E214-1661-2026-128744765D4A}"/>
              </a:ext>
            </a:extLst>
          </p:cNvPr>
          <p:cNvCxnSpPr/>
          <p:nvPr/>
        </p:nvCxnSpPr>
        <p:spPr>
          <a:xfrm>
            <a:off x="3324225" y="2781300"/>
            <a:ext cx="3162617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D0E09-8086-7F61-209C-9B0EA60A6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7E35B1-D474-6BE6-743B-E3960813C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Neoadjuvant chemoradiotherapie - CROSS</a:t>
            </a:r>
          </a:p>
        </p:txBody>
      </p:sp>
      <p:pic>
        <p:nvPicPr>
          <p:cNvPr id="5" name="Tijdelijke aanduiding voor inhoud 4" descr="Afbeelding met tekst, schermopname, diagram, Lettertype&#10;&#10;Door AI gegenereerde inhoud is mogelijk onjuist.">
            <a:extLst>
              <a:ext uri="{FF2B5EF4-FFF2-40B4-BE49-F238E27FC236}">
                <a16:creationId xmlns:a16="http://schemas.microsoft.com/office/drawing/2014/main" id="{E8DD85FE-F73D-5BD5-0E2B-41C69536D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1576449"/>
            <a:ext cx="3495533" cy="4478185"/>
          </a:xfr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86A6D12F-B06B-E6B7-6373-24A3537F11ED}"/>
              </a:ext>
            </a:extLst>
          </p:cNvPr>
          <p:cNvSpPr/>
          <p:nvPr/>
        </p:nvSpPr>
        <p:spPr>
          <a:xfrm>
            <a:off x="439387" y="2185060"/>
            <a:ext cx="676894" cy="29925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5DB7426-7EF9-338C-1C13-D135465606FF}"/>
              </a:ext>
            </a:extLst>
          </p:cNvPr>
          <p:cNvSpPr/>
          <p:nvPr/>
        </p:nvSpPr>
        <p:spPr>
          <a:xfrm>
            <a:off x="3114647" y="1417639"/>
            <a:ext cx="1980971" cy="18332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29DA9A1-A18D-8A61-B1D8-C2A623C17811}"/>
              </a:ext>
            </a:extLst>
          </p:cNvPr>
          <p:cNvSpPr txBox="1"/>
          <p:nvPr/>
        </p:nvSpPr>
        <p:spPr>
          <a:xfrm>
            <a:off x="5537201" y="5922835"/>
            <a:ext cx="632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latin typeface="+mj-lt"/>
              </a:rPr>
              <a:t>Nivolumab (anti-PD-1) gedurende 1 jaar bij residuele ziekte op resectiespecimen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5D263E5-F190-D11E-7776-90C2EE7BA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344" y="1267769"/>
            <a:ext cx="6654800" cy="13589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6DCEE5C-D828-7024-2AAF-50D5AFBBB7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7575" y="2626669"/>
            <a:ext cx="5990603" cy="284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D43F8FEC-59F2-9687-FD02-6E22379F61E3}"/>
              </a:ext>
            </a:extLst>
          </p:cNvPr>
          <p:cNvCxnSpPr>
            <a:cxnSpLocks/>
          </p:cNvCxnSpPr>
          <p:nvPr/>
        </p:nvCxnSpPr>
        <p:spPr>
          <a:xfrm>
            <a:off x="4238625" y="5709851"/>
            <a:ext cx="1136564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55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9AE8E-C857-2844-9085-FF2563A9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schermopname, diagram, Parallel&#10;&#10;Door AI gegenereerde inhoud is mogelijk onjuist.">
            <a:extLst>
              <a:ext uri="{FF2B5EF4-FFF2-40B4-BE49-F238E27FC236}">
                <a16:creationId xmlns:a16="http://schemas.microsoft.com/office/drawing/2014/main" id="{6BC7CA76-7008-34F0-3A45-BC980E73E7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390" y="276784"/>
            <a:ext cx="8130540" cy="63065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9085F72-9701-8280-5A01-9D1623C0E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3375D87-7217-A760-1EE9-8699A0E1EAD7}"/>
              </a:ext>
            </a:extLst>
          </p:cNvPr>
          <p:cNvSpPr txBox="1"/>
          <p:nvPr/>
        </p:nvSpPr>
        <p:spPr>
          <a:xfrm>
            <a:off x="609600" y="6131400"/>
            <a:ext cx="65112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85D6A45-B120-3B77-CCE1-F335D888B0CB}"/>
              </a:ext>
            </a:extLst>
          </p:cNvPr>
          <p:cNvSpPr/>
          <p:nvPr/>
        </p:nvSpPr>
        <p:spPr>
          <a:xfrm>
            <a:off x="4766310" y="2866768"/>
            <a:ext cx="4056414" cy="3818630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4037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38D402-39A4-2049-5424-CDEB19B1D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Definitieve chemoradiotherapie</a:t>
            </a:r>
          </a:p>
        </p:txBody>
      </p:sp>
      <p:sp>
        <p:nvSpPr>
          <p:cNvPr id="8" name="Tijdelijke aanduiding voor inhoud 6">
            <a:extLst>
              <a:ext uri="{FF2B5EF4-FFF2-40B4-BE49-F238E27FC236}">
                <a16:creationId xmlns:a16="http://schemas.microsoft.com/office/drawing/2014/main" id="{A4648F94-30B6-9874-6371-4063F6CFA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</p:spPr>
        <p:txBody>
          <a:bodyPr>
            <a:normAutofit/>
          </a:bodyPr>
          <a:lstStyle/>
          <a:p>
            <a:r>
              <a:rPr lang="nl-BE" sz="1600" dirty="0"/>
              <a:t>WIE?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Hoge tumor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Inoperabel</a:t>
            </a:r>
          </a:p>
          <a:p>
            <a:pPr lvl="1">
              <a:buFont typeface="Wingdings" pitchFamily="2" charset="2"/>
              <a:buChar char="Ø"/>
            </a:pPr>
            <a:endParaRPr lang="nl-BE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sz="1600" dirty="0"/>
              <a:t>WAT? 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4x Cisplatinum – 5-FU + Radiotherapie 50 Gy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6x Folfox + Radiotherapie 50 Gy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Carboplatinum-Paclitaxel + Radiotherapie 50 Gy</a:t>
            </a:r>
          </a:p>
          <a:p>
            <a:pPr lvl="1">
              <a:buFont typeface="Wingdings" pitchFamily="2" charset="2"/>
              <a:buChar char="Ø"/>
            </a:pPr>
            <a:endParaRPr lang="nl-BE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sz="1600" dirty="0"/>
              <a:t>Salvage heelkunde</a:t>
            </a:r>
          </a:p>
          <a:p>
            <a:pPr marL="219600" lvl="1" indent="0">
              <a:buNone/>
            </a:pPr>
            <a:endParaRPr lang="nl-BE" sz="1600" dirty="0"/>
          </a:p>
        </p:txBody>
      </p:sp>
      <p:pic>
        <p:nvPicPr>
          <p:cNvPr id="12" name="Afbeelding 11" descr="Afbeelding met tekst, schermopname, Lettertype, diagram&#10;&#10;Door AI gegenereerde inhoud is mogelijk onjuist.">
            <a:extLst>
              <a:ext uri="{FF2B5EF4-FFF2-40B4-BE49-F238E27FC236}">
                <a16:creationId xmlns:a16="http://schemas.microsoft.com/office/drawing/2014/main" id="{5570BFB6-341D-1E97-7805-700A5F98F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970712" y="436565"/>
            <a:ext cx="4051300" cy="568960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7B046AF3-2668-86C8-F155-E34632C0380B}"/>
              </a:ext>
            </a:extLst>
          </p:cNvPr>
          <p:cNvSpPr/>
          <p:nvPr/>
        </p:nvSpPr>
        <p:spPr>
          <a:xfrm>
            <a:off x="10187781" y="1417639"/>
            <a:ext cx="1057275" cy="1582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86C8A29-930B-DE31-8D31-17540EAB25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0712" y="1804730"/>
            <a:ext cx="4671390" cy="101793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7564FD17-D8B4-8C5B-A55D-9EE7363CD1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7455" y="3000375"/>
            <a:ext cx="3298963" cy="2263057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D5D9D584-4C24-C7C1-83BA-749D67BF0A5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4736" y="1177217"/>
            <a:ext cx="5377112" cy="110563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06B587FE-7723-0FB6-B2EB-DB2B3FD68DE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767" y="2822663"/>
            <a:ext cx="3837917" cy="248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0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4F68A-8A95-9934-F630-87040518B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schermopname, diagram, Parallel&#10;&#10;Door AI gegenereerde inhoud is mogelijk onjuist.">
            <a:extLst>
              <a:ext uri="{FF2B5EF4-FFF2-40B4-BE49-F238E27FC236}">
                <a16:creationId xmlns:a16="http://schemas.microsoft.com/office/drawing/2014/main" id="{52B959C6-9C9D-DC5F-6E59-6E1023B6E9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390" y="276784"/>
            <a:ext cx="8130540" cy="630657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3E65F3B-3BD1-6D1B-01DD-26BB11D4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5852"/>
            <a:ext cx="10972800" cy="1143000"/>
          </a:xfrm>
        </p:spPr>
        <p:txBody>
          <a:bodyPr/>
          <a:lstStyle/>
          <a:p>
            <a:r>
              <a:rPr lang="nl-BE" dirty="0"/>
              <a:t>Curatieve behandeling</a:t>
            </a:r>
            <a:br>
              <a:rPr lang="nl-BE" dirty="0"/>
            </a:br>
            <a:r>
              <a:rPr lang="nl-BE" dirty="0"/>
              <a:t>Adenocarcinoom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4A37991-33F1-7965-B259-D766BE5536D4}"/>
              </a:ext>
            </a:extLst>
          </p:cNvPr>
          <p:cNvSpPr txBox="1"/>
          <p:nvPr/>
        </p:nvSpPr>
        <p:spPr>
          <a:xfrm>
            <a:off x="609600" y="6131400"/>
            <a:ext cx="65112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3344987-FCA3-20AE-8FEC-94C4726CC4E1}"/>
              </a:ext>
            </a:extLst>
          </p:cNvPr>
          <p:cNvSpPr/>
          <p:nvPr/>
        </p:nvSpPr>
        <p:spPr>
          <a:xfrm>
            <a:off x="7163530" y="2854411"/>
            <a:ext cx="4056414" cy="3818630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5810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13D4AE-7EAC-7E31-2DCA-7349319D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Adenocarcinoom</a:t>
            </a:r>
          </a:p>
        </p:txBody>
      </p:sp>
      <p:pic>
        <p:nvPicPr>
          <p:cNvPr id="5" name="Tijdelijke aanduiding voor inhoud 4" descr="Afbeelding met tekst, schermopname, diagram, Lettertype&#10;&#10;Door AI gegenereerde inhoud is mogelijk onjuist.">
            <a:extLst>
              <a:ext uri="{FF2B5EF4-FFF2-40B4-BE49-F238E27FC236}">
                <a16:creationId xmlns:a16="http://schemas.microsoft.com/office/drawing/2014/main" id="{2566B464-86F7-F254-1812-0F569454B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970" y="1480699"/>
            <a:ext cx="5000177" cy="4525963"/>
          </a:xfr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DA82795C-ADE6-A4D4-C5AC-51D685AE486B}"/>
              </a:ext>
            </a:extLst>
          </p:cNvPr>
          <p:cNvSpPr/>
          <p:nvPr/>
        </p:nvSpPr>
        <p:spPr>
          <a:xfrm>
            <a:off x="262763" y="1923391"/>
            <a:ext cx="1219200" cy="1345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1E304F3-EAB4-EC92-E121-F2D25E771DEC}"/>
              </a:ext>
            </a:extLst>
          </p:cNvPr>
          <p:cNvSpPr txBox="1"/>
          <p:nvPr/>
        </p:nvSpPr>
        <p:spPr>
          <a:xfrm>
            <a:off x="609601" y="2585545"/>
            <a:ext cx="1008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latin typeface="+mj-lt"/>
              </a:rPr>
              <a:t>CROSS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12E4937-1D56-3854-E375-D738F80348F2}"/>
              </a:ext>
            </a:extLst>
          </p:cNvPr>
          <p:cNvSpPr txBox="1"/>
          <p:nvPr/>
        </p:nvSpPr>
        <p:spPr>
          <a:xfrm>
            <a:off x="5297213" y="2596053"/>
            <a:ext cx="456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latin typeface="+mj-lt"/>
              </a:rPr>
              <a:t>5-FU + leucovorine + Oxaliplatin + Docetaxel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5113E42-B2D6-C7DD-020D-CE35D470C86C}"/>
              </a:ext>
            </a:extLst>
          </p:cNvPr>
          <p:cNvSpPr txBox="1"/>
          <p:nvPr/>
        </p:nvSpPr>
        <p:spPr>
          <a:xfrm>
            <a:off x="6337738" y="1554269"/>
            <a:ext cx="538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ESOPAC trial: CROSS vs FLOT</a:t>
            </a:r>
          </a:p>
        </p:txBody>
      </p:sp>
      <p:sp>
        <p:nvSpPr>
          <p:cNvPr id="12" name="AutoShape 2" descr="NEW PAPER ALERT: ESOPEC trial on Perioperative Chemotherapy or Preoperative  Chemoradiotherapy in Esophageal Cancer - OncoDaily">
            <a:extLst>
              <a:ext uri="{FF2B5EF4-FFF2-40B4-BE49-F238E27FC236}">
                <a16:creationId xmlns:a16="http://schemas.microsoft.com/office/drawing/2014/main" id="{E9AF93ED-8FA3-13CF-1ED4-8DAA320481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59300" y="2108200"/>
            <a:ext cx="3073400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7" name="Afbeelding 16" descr="Afbeelding met tekst, lijn, Perceel, diagram&#10;&#10;Door AI gegenereerde inhoud is mogelijk onjuist.">
            <a:extLst>
              <a:ext uri="{FF2B5EF4-FFF2-40B4-BE49-F238E27FC236}">
                <a16:creationId xmlns:a16="http://schemas.microsoft.com/office/drawing/2014/main" id="{32BB94AC-119D-7C69-7D59-4E775416AD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9176" y="2732689"/>
            <a:ext cx="5925750" cy="2849863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D6CA54C5-E3FD-18AE-3C57-AC1DE8A20163}"/>
              </a:ext>
            </a:extLst>
          </p:cNvPr>
          <p:cNvSpPr txBox="1"/>
          <p:nvPr/>
        </p:nvSpPr>
        <p:spPr>
          <a:xfrm>
            <a:off x="609600" y="6383306"/>
            <a:ext cx="10591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Hoeppner et al. Perioperative Chemotherapy or Preoperative Chemoradiotherapy in Esophageal Cancer.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NEJM.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 2025</a:t>
            </a:r>
          </a:p>
          <a:p>
            <a:endParaRPr lang="nl-BE" sz="10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  <a:p>
            <a:endParaRPr lang="nl-BE" sz="10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2" name="L-vorm 21">
            <a:extLst>
              <a:ext uri="{FF2B5EF4-FFF2-40B4-BE49-F238E27FC236}">
                <a16:creationId xmlns:a16="http://schemas.microsoft.com/office/drawing/2014/main" id="{34F42CAC-8E2D-8E7B-A2ED-35BA9921FB77}"/>
              </a:ext>
            </a:extLst>
          </p:cNvPr>
          <p:cNvSpPr/>
          <p:nvPr/>
        </p:nvSpPr>
        <p:spPr>
          <a:xfrm>
            <a:off x="472970" y="2108200"/>
            <a:ext cx="2956030" cy="4275106"/>
          </a:xfrm>
          <a:prstGeom prst="corner">
            <a:avLst>
              <a:gd name="adj1" fmla="val 133247"/>
              <a:gd name="adj2" fmla="val 8593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414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8" grpId="0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05D24-F02A-8E9E-47D1-22F367DBD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8444D9-3260-6A87-028A-C1758C1F9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Update behandeling slokdarm-maagkanker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D3DBD3-6D18-8A1C-B267-B7F5EF3A4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Slokdarm</a:t>
            </a:r>
          </a:p>
          <a:p>
            <a:pPr lvl="2"/>
            <a:r>
              <a:rPr lang="nl-BE" dirty="0"/>
              <a:t>Spinocellulair carcinoma</a:t>
            </a:r>
          </a:p>
          <a:p>
            <a:pPr lvl="2"/>
            <a:r>
              <a:rPr lang="nl-BE" dirty="0"/>
              <a:t>Adenocarcinoma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>
                <a:solidFill>
                  <a:schemeClr val="accent1"/>
                </a:solidFill>
              </a:rPr>
              <a:t> Maag</a:t>
            </a:r>
          </a:p>
          <a:p>
            <a:pPr lvl="2"/>
            <a:r>
              <a:rPr lang="nl-BE" dirty="0">
                <a:solidFill>
                  <a:schemeClr val="accent1"/>
                </a:solidFill>
              </a:rPr>
              <a:t>Adenocarcinoma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Niet-curatief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Slokdarm</a:t>
            </a:r>
          </a:p>
          <a:p>
            <a:pPr lvl="2"/>
            <a:r>
              <a:rPr lang="nl-BE" dirty="0"/>
              <a:t>Spinocellulair carcinoma</a:t>
            </a:r>
          </a:p>
          <a:p>
            <a:pPr lvl="2"/>
            <a:r>
              <a:rPr lang="nl-BE" dirty="0"/>
              <a:t>Adenocarcinoma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</a:t>
            </a:r>
          </a:p>
        </p:txBody>
      </p:sp>
      <p:sp>
        <p:nvSpPr>
          <p:cNvPr id="4" name="AutoShape 2" descr="Surgical treatment of Siewert type II gastroesophageal junction cancer:  esophagectomy, total gastrectomy or other options? - Saliba - Annals of  Esophagus">
            <a:extLst>
              <a:ext uri="{FF2B5EF4-FFF2-40B4-BE49-F238E27FC236}">
                <a16:creationId xmlns:a16="http://schemas.microsoft.com/office/drawing/2014/main" id="{C175BAAB-7E10-E96E-D5BA-6995E06B34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C056456-D36F-3C97-2264-0BC12132D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328" y="3031247"/>
            <a:ext cx="2891072" cy="309491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226E063-271C-DD22-C52A-15FAFD129C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5331" y="1678162"/>
            <a:ext cx="3385997" cy="25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40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BA58DD-617B-97C7-E9C3-BADBE53E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Epidemiologie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720984F-6D0E-91F9-AAB2-89A190CF1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>
            <a:normAutofit/>
          </a:bodyPr>
          <a:lstStyle/>
          <a:p>
            <a:r>
              <a:rPr lang="nl-BE" sz="1600" dirty="0"/>
              <a:t>4</a:t>
            </a:r>
            <a:r>
              <a:rPr lang="nl-BE" sz="1600" baseline="30000" dirty="0"/>
              <a:t>e</a:t>
            </a:r>
            <a:r>
              <a:rPr lang="nl-BE" sz="1600" dirty="0"/>
              <a:t> meest gediagnosticeerde tumor wereldwijd</a:t>
            </a:r>
          </a:p>
          <a:p>
            <a:pPr marL="0" indent="0">
              <a:buNone/>
            </a:pPr>
            <a:endParaRPr lang="nl-BE" sz="1600" dirty="0"/>
          </a:p>
          <a:p>
            <a:r>
              <a:rPr lang="nl-BE" sz="1600" dirty="0"/>
              <a:t>Corpus/</a:t>
            </a:r>
            <a:r>
              <a:rPr lang="nl-BE" sz="1600" dirty="0" err="1"/>
              <a:t>antrum</a:t>
            </a:r>
            <a:r>
              <a:rPr lang="nl-BE" sz="1600" dirty="0"/>
              <a:t> tumoren = gerelateerd aan </a:t>
            </a:r>
            <a:r>
              <a:rPr lang="nl-BE" sz="1600" dirty="0" err="1"/>
              <a:t>helicobacter</a:t>
            </a:r>
            <a:r>
              <a:rPr lang="nl-BE" sz="1600" dirty="0"/>
              <a:t> pylori infectie</a:t>
            </a:r>
          </a:p>
          <a:p>
            <a:pPr lvl="1"/>
            <a:r>
              <a:rPr lang="nl-BE" sz="1600" dirty="0"/>
              <a:t>Afnemend in het Westen</a:t>
            </a:r>
          </a:p>
          <a:p>
            <a:pPr marL="219600" lvl="1" indent="0">
              <a:buNone/>
            </a:pPr>
            <a:endParaRPr lang="nl-BE" sz="1600" dirty="0"/>
          </a:p>
          <a:p>
            <a:r>
              <a:rPr lang="nl-BE" sz="1600" dirty="0" err="1"/>
              <a:t>Gastro-oesofagale</a:t>
            </a:r>
            <a:r>
              <a:rPr lang="nl-BE" sz="1600" dirty="0"/>
              <a:t> junctietumoren</a:t>
            </a:r>
          </a:p>
          <a:p>
            <a:pPr lvl="1"/>
            <a:r>
              <a:rPr lang="nl-BE" sz="1600" dirty="0"/>
              <a:t>Toenemend in het Westen</a:t>
            </a:r>
          </a:p>
          <a:p>
            <a:pPr lvl="1"/>
            <a:r>
              <a:rPr lang="nl-BE" sz="1600" dirty="0"/>
              <a:t>Roken, obesitas</a:t>
            </a:r>
          </a:p>
          <a:p>
            <a:pPr lvl="1"/>
            <a:r>
              <a:rPr lang="nl-BE" sz="1600" dirty="0"/>
              <a:t>Voorgeschiedenis van reflux en aanwezigheid Barret slokdarm</a:t>
            </a:r>
          </a:p>
        </p:txBody>
      </p:sp>
    </p:spTree>
    <p:extLst>
      <p:ext uri="{BB962C8B-B14F-4D97-AF65-F5344CB8AC3E}">
        <p14:creationId xmlns:p14="http://schemas.microsoft.com/office/powerpoint/2010/main" val="4025687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1E34D4-DEDB-5A58-D2E3-8E0D9AF3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Kliniek en diagnose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646C0E-5C1F-9633-66D9-F0F3D225E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69705" cy="4351338"/>
          </a:xfrm>
        </p:spPr>
        <p:txBody>
          <a:bodyPr>
            <a:normAutofit/>
          </a:bodyPr>
          <a:lstStyle/>
          <a:p>
            <a:pPr algn="l"/>
            <a:r>
              <a:rPr lang="en-US" sz="1600" dirty="0" err="1"/>
              <a:t>Anamnese</a:t>
            </a:r>
            <a:r>
              <a:rPr lang="en-US" sz="1600" dirty="0"/>
              <a:t>/KO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abdominale</a:t>
            </a:r>
            <a:r>
              <a:rPr lang="en-US" sz="1600" dirty="0"/>
              <a:t> </a:t>
            </a:r>
            <a:r>
              <a:rPr lang="en-US" sz="1600" dirty="0" err="1"/>
              <a:t>pijn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Gewichtsverlies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Dyspepsie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Braken</a:t>
            </a:r>
            <a:r>
              <a:rPr lang="en-US" sz="1600" dirty="0"/>
              <a:t>, </a:t>
            </a:r>
            <a:r>
              <a:rPr lang="en-US" sz="1600" dirty="0" err="1"/>
              <a:t>volheidsgevoel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Dysfagie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Melena, </a:t>
            </a:r>
            <a:r>
              <a:rPr lang="en-US" sz="1600" dirty="0" err="1"/>
              <a:t>ferriprieve</a:t>
            </a:r>
            <a:r>
              <a:rPr lang="en-US" sz="1600" dirty="0"/>
              <a:t> </a:t>
            </a:r>
            <a:r>
              <a:rPr lang="en-US" sz="1600" dirty="0" err="1"/>
              <a:t>anemie</a:t>
            </a:r>
            <a:endParaRPr lang="en-US" sz="1600" dirty="0"/>
          </a:p>
          <a:p>
            <a:pPr marL="0" indent="0" algn="l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0361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9C6BA-7BC9-CA19-44DB-EA745445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D4339-B543-F868-89A7-E6E9B3CC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Kliniek en diagnose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DAF852-AF42-47E1-7CB8-1451E5D2A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69705" cy="4351338"/>
          </a:xfrm>
        </p:spPr>
        <p:txBody>
          <a:bodyPr>
            <a:normAutofit/>
          </a:bodyPr>
          <a:lstStyle/>
          <a:p>
            <a:pPr algn="l"/>
            <a:r>
              <a:rPr lang="en-US" sz="1600" dirty="0" err="1"/>
              <a:t>Anamnese</a:t>
            </a:r>
            <a:r>
              <a:rPr lang="en-US" sz="1600" dirty="0"/>
              <a:t>/KO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abdominale</a:t>
            </a:r>
            <a:r>
              <a:rPr lang="en-US" sz="1600" dirty="0"/>
              <a:t> </a:t>
            </a:r>
            <a:r>
              <a:rPr lang="en-US" sz="1600" dirty="0" err="1"/>
              <a:t>pijn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Gewichtsverlies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Dyspepsie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Braken</a:t>
            </a:r>
            <a:r>
              <a:rPr lang="en-US" sz="1600" dirty="0"/>
              <a:t>, </a:t>
            </a:r>
            <a:r>
              <a:rPr lang="en-US" sz="1600" dirty="0" err="1"/>
              <a:t>volheidsgevoel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Dysfagie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Melena, </a:t>
            </a:r>
            <a:r>
              <a:rPr lang="en-US" sz="1600" dirty="0" err="1"/>
              <a:t>ferriprieve</a:t>
            </a:r>
            <a:r>
              <a:rPr lang="en-US" sz="1600" dirty="0"/>
              <a:t> </a:t>
            </a:r>
            <a:r>
              <a:rPr lang="en-US" sz="1600" dirty="0" err="1"/>
              <a:t>anemie</a:t>
            </a:r>
            <a:endParaRPr lang="en-US" sz="1600" dirty="0"/>
          </a:p>
          <a:p>
            <a:pPr marL="0" indent="0" algn="l">
              <a:buNone/>
            </a:pPr>
            <a:endParaRPr lang="en-US" sz="1600" dirty="0"/>
          </a:p>
          <a:p>
            <a:pPr algn="l"/>
            <a:r>
              <a:rPr lang="en-US" sz="1600" dirty="0"/>
              <a:t>Diagnose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Gastroscopie</a:t>
            </a:r>
            <a:r>
              <a:rPr lang="en-US" sz="1600" dirty="0"/>
              <a:t> + </a:t>
            </a:r>
            <a:r>
              <a:rPr lang="en-US" sz="1600" dirty="0" err="1"/>
              <a:t>biopsiename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Labo + CEA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err="1"/>
              <a:t>Echoendoscopie</a:t>
            </a:r>
            <a:r>
              <a:rPr lang="en-US" sz="1600" dirty="0"/>
              <a:t> </a:t>
            </a:r>
            <a:r>
              <a:rPr lang="en-US" sz="1600" dirty="0" err="1"/>
              <a:t>bij</a:t>
            </a:r>
            <a:r>
              <a:rPr lang="en-US" sz="1600" dirty="0"/>
              <a:t> </a:t>
            </a:r>
            <a:r>
              <a:rPr lang="en-US" sz="1600" dirty="0" err="1"/>
              <a:t>vroegtijdige</a:t>
            </a:r>
            <a:r>
              <a:rPr lang="en-US" sz="1600" dirty="0"/>
              <a:t> tumor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(PET-)CT</a:t>
            </a:r>
          </a:p>
          <a:p>
            <a:pPr marL="219600" lvl="1" indent="0">
              <a:buNone/>
            </a:pPr>
            <a:r>
              <a:rPr lang="en-US" sz="1600" dirty="0"/>
              <a:t>        - </a:t>
            </a:r>
            <a:r>
              <a:rPr lang="en-US" sz="1600" dirty="0" err="1"/>
              <a:t>evt</a:t>
            </a:r>
            <a:r>
              <a:rPr lang="en-US" sz="1600" dirty="0"/>
              <a:t> MR abdomen</a:t>
            </a:r>
          </a:p>
        </p:txBody>
      </p:sp>
    </p:spTree>
    <p:extLst>
      <p:ext uri="{BB962C8B-B14F-4D97-AF65-F5344CB8AC3E}">
        <p14:creationId xmlns:p14="http://schemas.microsoft.com/office/powerpoint/2010/main" val="3315360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EC29E9-8B91-8BEF-0FBE-EC47D5375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Pathologie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D4DA86-DE7C-A786-63B7-575D6935C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579"/>
            <a:ext cx="10515600" cy="4351338"/>
          </a:xfrm>
        </p:spPr>
        <p:txBody>
          <a:bodyPr>
            <a:normAutofit/>
          </a:bodyPr>
          <a:lstStyle/>
          <a:p>
            <a:r>
              <a:rPr lang="nl-BE" sz="1600" dirty="0"/>
              <a:t>90% adenocarcinoma</a:t>
            </a:r>
          </a:p>
          <a:p>
            <a:r>
              <a:rPr lang="nl-BE" sz="1600" dirty="0"/>
              <a:t>Zz: GIST/NET/Lymfoom</a:t>
            </a:r>
          </a:p>
          <a:p>
            <a:endParaRPr lang="nl-BE" sz="1600" dirty="0"/>
          </a:p>
          <a:p>
            <a:r>
              <a:rPr lang="nl-BE" sz="1600" dirty="0"/>
              <a:t>Cassificatie (Lauren):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Intestinaal type. (53%)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Diffuus type (33%)</a:t>
            </a:r>
          </a:p>
          <a:p>
            <a:pPr lvl="1">
              <a:buFont typeface="Wingdings" pitchFamily="2" charset="2"/>
              <a:buChar char="Ø"/>
            </a:pPr>
            <a:r>
              <a:rPr lang="nl-BE" sz="1600" dirty="0"/>
              <a:t>Gemengd (14%)</a:t>
            </a:r>
          </a:p>
          <a:p>
            <a:pPr marL="0" indent="0">
              <a:buNone/>
            </a:pPr>
            <a:endParaRPr lang="nl-BE" sz="1600" dirty="0"/>
          </a:p>
          <a:p>
            <a:r>
              <a:rPr lang="nl-BE" sz="1600" dirty="0"/>
              <a:t>TNM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83" y="1444579"/>
            <a:ext cx="5009187" cy="448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4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6504A-569D-014F-BCF9-8004D3F13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CEDCF-74B0-A758-349F-EB2AA3BDE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75C3288-AA0D-7BC3-3DC3-FC33907B6D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726" y="1417639"/>
            <a:ext cx="8599394" cy="221780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D6B620D7-3072-6913-92C6-7275414CF2AE}"/>
              </a:ext>
            </a:extLst>
          </p:cNvPr>
          <p:cNvSpPr txBox="1"/>
          <p:nvPr/>
        </p:nvSpPr>
        <p:spPr>
          <a:xfrm>
            <a:off x="1499616" y="3803904"/>
            <a:ext cx="391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 Als understaged:</a:t>
            </a:r>
          </a:p>
          <a:p>
            <a:r>
              <a:rPr lang="nl-BE" dirty="0"/>
              <a:t> </a:t>
            </a:r>
            <a:r>
              <a:rPr lang="nl-BE" b="1" dirty="0"/>
              <a:t>Adjuvante chemotherapie 6 m mFolfox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27118BB-E1E5-3374-A861-11DEA5A6C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886" y="6130348"/>
            <a:ext cx="4914900" cy="32385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BBC9E49-675D-53F1-ADDA-1BA159B59E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7360" y="3635443"/>
            <a:ext cx="6339840" cy="242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15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C549A1-0351-9505-773E-182601E52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7EF53CE-766B-51C4-6AE2-4588CE21C0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726" y="1417639"/>
            <a:ext cx="8599394" cy="221780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FCE77066-858F-395F-E15F-39E2E0C318C5}"/>
              </a:ext>
            </a:extLst>
          </p:cNvPr>
          <p:cNvSpPr txBox="1"/>
          <p:nvPr/>
        </p:nvSpPr>
        <p:spPr>
          <a:xfrm>
            <a:off x="1499616" y="3803904"/>
            <a:ext cx="391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 Als understaged:</a:t>
            </a:r>
          </a:p>
          <a:p>
            <a:r>
              <a:rPr lang="nl-BE" dirty="0"/>
              <a:t> </a:t>
            </a:r>
            <a:r>
              <a:rPr lang="nl-BE" b="1" dirty="0"/>
              <a:t>Adjuvante chemotherapie 6 m mFolfox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886" y="6130348"/>
            <a:ext cx="4914900" cy="32385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6E2FF9F-E751-70C8-B038-2CB22875CA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7360" y="3635443"/>
            <a:ext cx="6339840" cy="2426209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00914100-C399-6FB3-0FE9-7B7852A08ABA}"/>
              </a:ext>
            </a:extLst>
          </p:cNvPr>
          <p:cNvSpPr/>
          <p:nvPr/>
        </p:nvSpPr>
        <p:spPr>
          <a:xfrm>
            <a:off x="1334530" y="1631092"/>
            <a:ext cx="4212830" cy="3147351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461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67683-7A4E-E393-1BFB-306EF8D46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nl-BE" dirty="0"/>
              <a:t>“Early Gastric Cancer”: ESD &gt;&gt; EMR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0C0D6CE-4006-0E7A-BC3D-18453BFCC1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3388" y="2326126"/>
            <a:ext cx="6429667" cy="345536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E83691D-C939-9E99-D753-B204E29D3F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9816" y="203093"/>
            <a:ext cx="2993239" cy="186799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07691DA6-50D9-921D-A071-14AA6236DEC4}"/>
              </a:ext>
            </a:extLst>
          </p:cNvPr>
          <p:cNvSpPr txBox="1"/>
          <p:nvPr/>
        </p:nvSpPr>
        <p:spPr>
          <a:xfrm>
            <a:off x="838200" y="2656704"/>
            <a:ext cx="448756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1600" b="1" dirty="0">
                <a:latin typeface="Century Gothic" panose="020B0502020202020204" pitchFamily="34" charset="0"/>
              </a:rPr>
              <a:t>EMR/ESD vs primaire heelkunde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Century Gothic" panose="020B0502020202020204" pitchFamily="34" charset="0"/>
              </a:rPr>
              <a:t>Zo locale resectie: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Century Gothic" panose="020B0502020202020204" pitchFamily="34" charset="0"/>
              </a:rPr>
              <a:t>T1a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Century Gothic" panose="020B0502020202020204" pitchFamily="34" charset="0"/>
              </a:rPr>
              <a:t>Goed gedifferentieerd G1-2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Century Gothic" panose="020B0502020202020204" pitchFamily="34" charset="0"/>
              </a:rPr>
              <a:t>&lt;2cm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Century Gothic" panose="020B0502020202020204" pitchFamily="34" charset="0"/>
              </a:rPr>
              <a:t>Geen ulcus</a:t>
            </a:r>
            <a:endParaRPr lang="nl-BE" sz="1600" dirty="0">
              <a:effectLst/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Century Gothic" panose="020B0502020202020204" pitchFamily="34" charset="0"/>
              </a:rPr>
              <a:t>Opnieuw beoordelen worrisome features!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479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D6A33-E0DF-39B9-4E2E-FA178779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40798-A464-807F-EACA-8FCA5149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Curatieve behandeling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C0E0FB6-195A-932A-E5B7-1B601A9219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726" y="1417639"/>
            <a:ext cx="8599394" cy="221780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C529D6B2-76DE-A54B-E906-BF3B82329AD2}"/>
              </a:ext>
            </a:extLst>
          </p:cNvPr>
          <p:cNvSpPr txBox="1"/>
          <p:nvPr/>
        </p:nvSpPr>
        <p:spPr>
          <a:xfrm>
            <a:off x="1499616" y="3803904"/>
            <a:ext cx="391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 Als understaged:</a:t>
            </a:r>
          </a:p>
          <a:p>
            <a:r>
              <a:rPr lang="nl-BE" dirty="0"/>
              <a:t> </a:t>
            </a:r>
            <a:r>
              <a:rPr lang="nl-BE" b="1" dirty="0"/>
              <a:t>Adjuvante chemotherapie 6 m mFolfox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561B936-7611-518A-C39D-E85902D49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886" y="6130348"/>
            <a:ext cx="4914900" cy="32385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92F383F-D308-1D79-816B-A74E5B53E2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7360" y="3635443"/>
            <a:ext cx="6339840" cy="2426209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F5D71FD2-A943-4BA3-E8DE-8E99DC5BBC7F}"/>
              </a:ext>
            </a:extLst>
          </p:cNvPr>
          <p:cNvSpPr/>
          <p:nvPr/>
        </p:nvSpPr>
        <p:spPr>
          <a:xfrm>
            <a:off x="5547360" y="1572768"/>
            <a:ext cx="6449568" cy="4844854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868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3E8B41-1CE0-C80D-82FD-1E045AE1E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Perioperatief chemotherapie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6B7D029-531A-70EB-809D-79CF4FE91B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596" y="2656703"/>
            <a:ext cx="7275015" cy="343929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3909EB6-7E0A-FCA2-9F8D-6DA05479EF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1388" y="0"/>
            <a:ext cx="3250612" cy="190324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B0AF28B-9E8A-4F87-6088-F815AD115F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5085" y="2368333"/>
            <a:ext cx="2823952" cy="293955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9075085" y="5658417"/>
            <a:ext cx="3015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ESOPAC trial</a:t>
            </a:r>
            <a:r>
              <a:rPr lang="nl-BE" dirty="0"/>
              <a:t>: prospectieve studie CROSS vs FLOT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596" y="6258580"/>
            <a:ext cx="4914900" cy="32385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25BC048-0E63-09C0-2006-09524662A9BB}"/>
              </a:ext>
            </a:extLst>
          </p:cNvPr>
          <p:cNvSpPr txBox="1"/>
          <p:nvPr/>
        </p:nvSpPr>
        <p:spPr>
          <a:xfrm>
            <a:off x="729048" y="1680519"/>
            <a:ext cx="5770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FLOT = Docetaxel + Oxaliplatin + 5FU</a:t>
            </a:r>
          </a:p>
          <a:p>
            <a:r>
              <a:rPr lang="nl-BE" dirty="0"/>
              <a:t>4x FLOT - heelkunde -  4x FLOT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84872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56110-95F8-CC6A-8691-E9F1844E3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331D7F-9BE5-5475-7239-25435142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76" y="365125"/>
            <a:ext cx="11741624" cy="1325563"/>
          </a:xfrm>
        </p:spPr>
        <p:txBody>
          <a:bodyPr/>
          <a:lstStyle/>
          <a:p>
            <a:r>
              <a:rPr lang="nl-BE" dirty="0"/>
              <a:t>Perioperatief chemotherapie: FLOT – heelkunde - FLOT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BDB4DED-A949-88A5-C024-A669284FFE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20" y="2281770"/>
            <a:ext cx="4810836" cy="205406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5D30288-8AFC-B540-BB5E-37876641B633}"/>
              </a:ext>
            </a:extLst>
          </p:cNvPr>
          <p:cNvSpPr txBox="1"/>
          <p:nvPr/>
        </p:nvSpPr>
        <p:spPr>
          <a:xfrm>
            <a:off x="329576" y="4653887"/>
            <a:ext cx="4810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Epirubicine + </a:t>
            </a:r>
            <a:r>
              <a:rPr lang="nl-BE" dirty="0" err="1"/>
              <a:t>Cisplatinum</a:t>
            </a:r>
            <a:r>
              <a:rPr lang="nl-BE" dirty="0"/>
              <a:t> + 5FU</a:t>
            </a:r>
          </a:p>
          <a:p>
            <a:r>
              <a:rPr lang="nl-BE" dirty="0"/>
              <a:t>Perioperatief </a:t>
            </a:r>
            <a:r>
              <a:rPr lang="nl-BE" dirty="0" err="1"/>
              <a:t>vs</a:t>
            </a:r>
            <a:r>
              <a:rPr lang="nl-BE" dirty="0"/>
              <a:t> primaire heelkunde</a:t>
            </a:r>
          </a:p>
          <a:p>
            <a:endParaRPr lang="nl-BE" dirty="0"/>
          </a:p>
          <a:p>
            <a:r>
              <a:rPr lang="nl-BE" dirty="0"/>
              <a:t>Overall survival perioperatief superieur HR 0,75</a:t>
            </a:r>
          </a:p>
          <a:p>
            <a:r>
              <a:rPr lang="nl-BE" dirty="0"/>
              <a:t>Gelijkaardige chirurgische complicaties</a:t>
            </a:r>
          </a:p>
        </p:txBody>
      </p:sp>
    </p:spTree>
    <p:extLst>
      <p:ext uri="{BB962C8B-B14F-4D97-AF65-F5344CB8AC3E}">
        <p14:creationId xmlns:p14="http://schemas.microsoft.com/office/powerpoint/2010/main" val="11426964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CD06-B65B-166E-EA86-9EF98B55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C47E1-789F-A310-2122-205818FF9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76" y="365125"/>
            <a:ext cx="11741624" cy="1325563"/>
          </a:xfrm>
        </p:spPr>
        <p:txBody>
          <a:bodyPr/>
          <a:lstStyle/>
          <a:p>
            <a:r>
              <a:rPr lang="nl-BE" dirty="0"/>
              <a:t>Perioperatief chemotherapie: FLOT – heelkunde - FLOT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10C0665-5083-0D63-B4FE-C557B2508C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20" y="2281770"/>
            <a:ext cx="4810836" cy="205406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22AE55EE-7C19-4A78-8F59-80D689D7E016}"/>
              </a:ext>
            </a:extLst>
          </p:cNvPr>
          <p:cNvSpPr txBox="1"/>
          <p:nvPr/>
        </p:nvSpPr>
        <p:spPr>
          <a:xfrm>
            <a:off x="329576" y="4653887"/>
            <a:ext cx="4810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Epirubicine + </a:t>
            </a:r>
            <a:r>
              <a:rPr lang="nl-BE" dirty="0" err="1"/>
              <a:t>Cisplatinum</a:t>
            </a:r>
            <a:r>
              <a:rPr lang="nl-BE" dirty="0"/>
              <a:t> + 5FU</a:t>
            </a:r>
          </a:p>
          <a:p>
            <a:r>
              <a:rPr lang="nl-BE" dirty="0"/>
              <a:t>Perioperatief </a:t>
            </a:r>
            <a:r>
              <a:rPr lang="nl-BE" dirty="0" err="1"/>
              <a:t>vs</a:t>
            </a:r>
            <a:r>
              <a:rPr lang="nl-BE" dirty="0"/>
              <a:t> primaire heelkunde</a:t>
            </a:r>
          </a:p>
          <a:p>
            <a:endParaRPr lang="nl-BE" dirty="0"/>
          </a:p>
          <a:p>
            <a:r>
              <a:rPr lang="nl-BE" dirty="0"/>
              <a:t>Overall survival perioperatief superieur HR 0,75</a:t>
            </a:r>
          </a:p>
          <a:p>
            <a:r>
              <a:rPr lang="nl-BE" dirty="0"/>
              <a:t>Gelijkaardige chirurgische complicaties</a:t>
            </a:r>
          </a:p>
        </p:txBody>
      </p:sp>
      <p:sp>
        <p:nvSpPr>
          <p:cNvPr id="4" name="Pijl links 3">
            <a:extLst>
              <a:ext uri="{FF2B5EF4-FFF2-40B4-BE49-F238E27FC236}">
                <a16:creationId xmlns:a16="http://schemas.microsoft.com/office/drawing/2014/main" id="{36FB3DCE-6671-93BD-A3AB-5BC905CC59AE}"/>
              </a:ext>
            </a:extLst>
          </p:cNvPr>
          <p:cNvSpPr/>
          <p:nvPr/>
        </p:nvSpPr>
        <p:spPr>
          <a:xfrm>
            <a:off x="5342780" y="3851202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9858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C8B23-8BC3-CBA5-8AFD-73F30A46F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AFE13-52F5-D409-57EC-5F10D0D5E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76" y="365125"/>
            <a:ext cx="11741624" cy="1325563"/>
          </a:xfrm>
        </p:spPr>
        <p:txBody>
          <a:bodyPr/>
          <a:lstStyle/>
          <a:p>
            <a:r>
              <a:rPr lang="nl-BE" dirty="0"/>
              <a:t>Perioperatief chemotherapie: FLOT – heelkunde - FLOT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379594D-7200-8AD1-6EB3-64C80A50BD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20" y="2281770"/>
            <a:ext cx="4810836" cy="205406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237208D3-363D-719A-1C5B-F66F171B44D9}"/>
              </a:ext>
            </a:extLst>
          </p:cNvPr>
          <p:cNvSpPr txBox="1"/>
          <p:nvPr/>
        </p:nvSpPr>
        <p:spPr>
          <a:xfrm>
            <a:off x="329576" y="4653887"/>
            <a:ext cx="4810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Epirubicine + </a:t>
            </a:r>
            <a:r>
              <a:rPr lang="nl-BE" dirty="0" err="1"/>
              <a:t>Cisplatinum</a:t>
            </a:r>
            <a:r>
              <a:rPr lang="nl-BE" dirty="0"/>
              <a:t> + 5FU</a:t>
            </a:r>
          </a:p>
          <a:p>
            <a:r>
              <a:rPr lang="nl-BE" dirty="0"/>
              <a:t>Perioperatief </a:t>
            </a:r>
            <a:r>
              <a:rPr lang="nl-BE" dirty="0" err="1"/>
              <a:t>vs</a:t>
            </a:r>
            <a:r>
              <a:rPr lang="nl-BE" dirty="0"/>
              <a:t> primaire heelkunde</a:t>
            </a:r>
          </a:p>
          <a:p>
            <a:endParaRPr lang="nl-BE" dirty="0"/>
          </a:p>
          <a:p>
            <a:r>
              <a:rPr lang="nl-BE" dirty="0"/>
              <a:t>Overall survival perioperatief superieur HR 0,75</a:t>
            </a:r>
          </a:p>
          <a:p>
            <a:r>
              <a:rPr lang="nl-BE" dirty="0"/>
              <a:t>Gelijkaardige chirurgische complicaties</a:t>
            </a:r>
          </a:p>
        </p:txBody>
      </p:sp>
      <p:sp>
        <p:nvSpPr>
          <p:cNvPr id="4" name="Pijl links 3">
            <a:extLst>
              <a:ext uri="{FF2B5EF4-FFF2-40B4-BE49-F238E27FC236}">
                <a16:creationId xmlns:a16="http://schemas.microsoft.com/office/drawing/2014/main" id="{F40ECF6E-27F2-050B-4E2A-13298F0D9438}"/>
              </a:ext>
            </a:extLst>
          </p:cNvPr>
          <p:cNvSpPr/>
          <p:nvPr/>
        </p:nvSpPr>
        <p:spPr>
          <a:xfrm>
            <a:off x="5342780" y="3851202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4A79CBB-878D-1C96-3BEC-297F210D45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5259" y="2281770"/>
            <a:ext cx="5298478" cy="149194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790358E-9049-E944-A819-D7CEC7AFAE3F}"/>
              </a:ext>
            </a:extLst>
          </p:cNvPr>
          <p:cNvSpPr txBox="1"/>
          <p:nvPr/>
        </p:nvSpPr>
        <p:spPr>
          <a:xfrm>
            <a:off x="6605258" y="3935948"/>
            <a:ext cx="54093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Docetaxel + Oxaliplatin + 5FU </a:t>
            </a:r>
          </a:p>
          <a:p>
            <a:r>
              <a:rPr lang="nl-BE" dirty="0" err="1"/>
              <a:t>vs</a:t>
            </a:r>
            <a:endParaRPr lang="nl-BE" dirty="0"/>
          </a:p>
          <a:p>
            <a:r>
              <a:rPr lang="nl-BE" dirty="0"/>
              <a:t>Epirubicine + Cisplatinum + 5FU</a:t>
            </a:r>
          </a:p>
          <a:p>
            <a:endParaRPr lang="nl-BE" dirty="0"/>
          </a:p>
          <a:p>
            <a:r>
              <a:rPr lang="nl-BE" dirty="0"/>
              <a:t>Overall survival superieur: 50 vs 35 maanden</a:t>
            </a:r>
          </a:p>
          <a:p>
            <a:r>
              <a:rPr lang="nl-BE" dirty="0"/>
              <a:t>Gelijkaardige chirurgische complicaties</a:t>
            </a:r>
          </a:p>
          <a:p>
            <a:endParaRPr lang="nl-BE" dirty="0"/>
          </a:p>
          <a:p>
            <a:r>
              <a:rPr lang="nl-BE" b="1" dirty="0">
                <a:solidFill>
                  <a:schemeClr val="accent1"/>
                </a:solidFill>
              </a:rPr>
              <a:t>PERIOPERATIEF 4X FLOT - Heelkunde -  4X FLOT</a:t>
            </a:r>
          </a:p>
        </p:txBody>
      </p:sp>
    </p:spTree>
    <p:extLst>
      <p:ext uri="{BB962C8B-B14F-4D97-AF65-F5344CB8AC3E}">
        <p14:creationId xmlns:p14="http://schemas.microsoft.com/office/powerpoint/2010/main" val="2891491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Perioperatief chemotherapie + immuuntherapie?</a:t>
            </a:r>
          </a:p>
        </p:txBody>
      </p:sp>
      <p:pic>
        <p:nvPicPr>
          <p:cNvPr id="4" name="Tijdelijke aanduiding voor inhou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830" y="1661319"/>
            <a:ext cx="6881185" cy="4403728"/>
          </a:xfrm>
          <a:prstGeom prst="rect">
            <a:avLst/>
          </a:prstGeom>
        </p:spPr>
      </p:pic>
      <p:sp>
        <p:nvSpPr>
          <p:cNvPr id="6" name="Pijl links 5">
            <a:extLst>
              <a:ext uri="{FF2B5EF4-FFF2-40B4-BE49-F238E27FC236}">
                <a16:creationId xmlns:a16="http://schemas.microsoft.com/office/drawing/2014/main" id="{F37233C0-960F-3D10-DD2C-31E5B1718E4D}"/>
              </a:ext>
            </a:extLst>
          </p:cNvPr>
          <p:cNvSpPr/>
          <p:nvPr/>
        </p:nvSpPr>
        <p:spPr>
          <a:xfrm>
            <a:off x="1606378" y="34290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7975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196F20-7665-544F-A088-AF5A7A30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Perioperatief chemotherapie + immuuntherapie?</a:t>
            </a:r>
          </a:p>
        </p:txBody>
      </p:sp>
      <p:pic>
        <p:nvPicPr>
          <p:cNvPr id="1026" name="Picture 2" descr="Figure 1. MATTERHORN Study Design">
            <a:extLst>
              <a:ext uri="{FF2B5EF4-FFF2-40B4-BE49-F238E27FC236}">
                <a16:creationId xmlns:a16="http://schemas.microsoft.com/office/drawing/2014/main" id="{20054D78-35B3-71C7-C667-0A3728B3B9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1" y="2687158"/>
            <a:ext cx="7376160" cy="325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EC327C5-DD70-F69E-D0CF-33871868EF0E}"/>
              </a:ext>
            </a:extLst>
          </p:cNvPr>
          <p:cNvSpPr txBox="1"/>
          <p:nvPr/>
        </p:nvSpPr>
        <p:spPr>
          <a:xfrm>
            <a:off x="8132064" y="3334327"/>
            <a:ext cx="3974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dirty="0"/>
              <a:t>EFS ↑ </a:t>
            </a:r>
          </a:p>
          <a:p>
            <a:pPr marL="285750" indent="-285750">
              <a:buFontTx/>
              <a:buChar char="-"/>
            </a:pPr>
            <a:r>
              <a:rPr lang="nl-BE" dirty="0"/>
              <a:t>2 j EFS 67% D+FLOT vs 59% P+FLOT</a:t>
            </a:r>
          </a:p>
          <a:p>
            <a:pPr marL="285750" indent="-285750">
              <a:buFontTx/>
              <a:buChar char="-"/>
            </a:pPr>
            <a:r>
              <a:rPr lang="nl-BE" dirty="0"/>
              <a:t>≈ toxiciteit  </a:t>
            </a:r>
          </a:p>
          <a:p>
            <a:endParaRPr lang="nl-BE" dirty="0"/>
          </a:p>
          <a:p>
            <a:pPr marL="285750" indent="-285750">
              <a:buFontTx/>
              <a:buChar char="-"/>
            </a:pPr>
            <a:r>
              <a:rPr lang="nl-BE" dirty="0"/>
              <a:t>Nieuwe standaardbehandeling?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F373888-1A58-197C-8134-442B7116D10E}"/>
              </a:ext>
            </a:extLst>
          </p:cNvPr>
          <p:cNvSpPr txBox="1"/>
          <p:nvPr/>
        </p:nvSpPr>
        <p:spPr>
          <a:xfrm>
            <a:off x="609600" y="1719072"/>
            <a:ext cx="4303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Durvalumab + FLOT vs Placebo + FLOT</a:t>
            </a:r>
          </a:p>
        </p:txBody>
      </p:sp>
    </p:spTree>
    <p:extLst>
      <p:ext uri="{BB962C8B-B14F-4D97-AF65-F5344CB8AC3E}">
        <p14:creationId xmlns:p14="http://schemas.microsoft.com/office/powerpoint/2010/main" val="6253077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2918D-8A24-EB2A-62D5-22AA1D897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D44FF1-7391-4388-387A-64B3C16D6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met MSI tumoren?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52DD1C-7AEE-F8CA-EC8D-88BB379D7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1600" dirty="0"/>
              <a:t>Adjuvant chemotherapie niet geadviseerd, eventueel wel pre-operatief indien nood tot downstaging?</a:t>
            </a:r>
          </a:p>
          <a:p>
            <a:endParaRPr lang="nl-BE" sz="1600" dirty="0"/>
          </a:p>
          <a:p>
            <a:r>
              <a:rPr lang="nl-BE" sz="1600" dirty="0"/>
              <a:t>Immuuntherapie!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721750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4D8E85-645A-CBDE-2BA4-4AE69141E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11" y="1853514"/>
            <a:ext cx="4053015" cy="4272651"/>
          </a:xfrm>
        </p:spPr>
        <p:txBody>
          <a:bodyPr/>
          <a:lstStyle/>
          <a:p>
            <a:r>
              <a:rPr lang="nl-BE" dirty="0"/>
              <a:t>Microsateliet instabiel</a:t>
            </a:r>
          </a:p>
          <a:p>
            <a:r>
              <a:rPr lang="nl-BE" dirty="0"/>
              <a:t>Verlies van expressie van MMR genen (MLH1, MSH2, MSH6, or PMS2)</a:t>
            </a:r>
          </a:p>
          <a:p>
            <a:endParaRPr lang="nl-BE" dirty="0"/>
          </a:p>
          <a:p>
            <a:r>
              <a:rPr lang="nl-BE" dirty="0"/>
              <a:t>Immuuntherapie</a:t>
            </a:r>
          </a:p>
          <a:p>
            <a:endParaRPr lang="nl-BE" dirty="0"/>
          </a:p>
          <a:p>
            <a:r>
              <a:rPr lang="nl-BE" dirty="0"/>
              <a:t>Genetisch (Lynch) of sporadisch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788B0AF-883E-876D-D887-1BDEB42C1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019" y="113576"/>
            <a:ext cx="10972800" cy="1143000"/>
          </a:xfrm>
        </p:spPr>
        <p:txBody>
          <a:bodyPr/>
          <a:lstStyle/>
          <a:p>
            <a:r>
              <a:rPr lang="nl-BE" dirty="0"/>
              <a:t>INTERMEZZO: Wat is MSI?</a:t>
            </a:r>
          </a:p>
        </p:txBody>
      </p:sp>
      <p:pic>
        <p:nvPicPr>
          <p:cNvPr id="5" name="Picture 2" descr="620+ Emoticon Smiley Face Asking Confusion Stockillustraties, royalty-free  vector illustraties en clipart - iStock">
            <a:extLst>
              <a:ext uri="{FF2B5EF4-FFF2-40B4-BE49-F238E27FC236}">
                <a16:creationId xmlns:a16="http://schemas.microsoft.com/office/drawing/2014/main" id="{93BB2B09-F688-2709-3442-36702E696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91" t="3645" r="14152" b="6607"/>
          <a:stretch>
            <a:fillRect/>
          </a:stretch>
        </p:blipFill>
        <p:spPr bwMode="auto">
          <a:xfrm>
            <a:off x="254643" y="164263"/>
            <a:ext cx="1151868" cy="141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ig. 1">
            <a:extLst>
              <a:ext uri="{FF2B5EF4-FFF2-40B4-BE49-F238E27FC236}">
                <a16:creationId xmlns:a16="http://schemas.microsoft.com/office/drawing/2014/main" id="{2198F49E-C820-4451-ED4A-F76A4BEA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3768" y="679621"/>
            <a:ext cx="5769820" cy="594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885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DE07E4-6B6D-32DD-D949-A4D2DA7A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Casussen</a:t>
            </a:r>
          </a:p>
        </p:txBody>
      </p:sp>
      <p:pic>
        <p:nvPicPr>
          <p:cNvPr id="11270" name="Picture 6" descr="Patty Bouvier">
            <a:extLst>
              <a:ext uri="{FF2B5EF4-FFF2-40B4-BE49-F238E27FC236}">
                <a16:creationId xmlns:a16="http://schemas.microsoft.com/office/drawing/2014/main" id="{632CCF72-3102-A2FE-6D22-4311C7D09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624" y="1631852"/>
            <a:ext cx="3312684" cy="437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omer Simpson - Wikipedia">
            <a:extLst>
              <a:ext uri="{FF2B5EF4-FFF2-40B4-BE49-F238E27FC236}">
                <a16:creationId xmlns:a16="http://schemas.microsoft.com/office/drawing/2014/main" id="{066F391A-DEFC-C0B9-B4CF-037FD6383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4376" y="1053904"/>
            <a:ext cx="2413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9D2380A5-B2EE-8328-B5BB-1E62FD4039D5}"/>
              </a:ext>
            </a:extLst>
          </p:cNvPr>
          <p:cNvSpPr/>
          <p:nvPr/>
        </p:nvSpPr>
        <p:spPr>
          <a:xfrm>
            <a:off x="2051824" y="5542156"/>
            <a:ext cx="959005" cy="702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7334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4ACA2-14C6-E731-0C6C-6C81503BE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Patty Bouvier">
            <a:extLst>
              <a:ext uri="{FF2B5EF4-FFF2-40B4-BE49-F238E27FC236}">
                <a16:creationId xmlns:a16="http://schemas.microsoft.com/office/drawing/2014/main" id="{F78EB295-6DB5-465B-24CC-5A6EBBBAD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9754" y="466379"/>
            <a:ext cx="1578944" cy="208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BF77FA-365A-3124-C440-C0B126B66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8686"/>
            <a:ext cx="10972800" cy="4525963"/>
          </a:xfrm>
        </p:spPr>
        <p:txBody>
          <a:bodyPr>
            <a:normAutofit/>
          </a:bodyPr>
          <a:lstStyle/>
          <a:p>
            <a:r>
              <a:rPr lang="nl-BE" sz="1600" dirty="0"/>
              <a:t>Voorgeschiedenis</a:t>
            </a:r>
          </a:p>
          <a:p>
            <a:pPr lvl="1"/>
            <a:r>
              <a:rPr lang="nl-BE" sz="1600" dirty="0"/>
              <a:t>Diabetes mellitus</a:t>
            </a:r>
          </a:p>
          <a:p>
            <a:pPr lvl="1"/>
            <a:r>
              <a:rPr lang="nl-BE" sz="1600" dirty="0"/>
              <a:t>Perifeer vaatlijden ++</a:t>
            </a:r>
          </a:p>
          <a:p>
            <a:pPr lvl="1"/>
            <a:r>
              <a:rPr lang="nl-BE" sz="1600" dirty="0"/>
              <a:t>Hypercholesterolemie</a:t>
            </a:r>
          </a:p>
          <a:p>
            <a:r>
              <a:rPr lang="nl-BE" sz="1600" dirty="0"/>
              <a:t>Vermagering en odynofagie sinds enkele maanden</a:t>
            </a:r>
          </a:p>
          <a:p>
            <a:r>
              <a:rPr lang="nl-BE" sz="1600" dirty="0"/>
              <a:t>Gastroscopie</a:t>
            </a:r>
          </a:p>
          <a:p>
            <a:pPr lvl="1"/>
            <a:r>
              <a:rPr lang="nl-BE" sz="1600" dirty="0"/>
              <a:t>Ulceraties midslokdarm</a:t>
            </a:r>
          </a:p>
          <a:p>
            <a:pPr lvl="1"/>
            <a:r>
              <a:rPr lang="nl-BE" sz="1600" dirty="0"/>
              <a:t>APO: spinocellulair carcinoom</a:t>
            </a:r>
          </a:p>
          <a:p>
            <a:r>
              <a:rPr lang="nl-BE" sz="1600" dirty="0"/>
              <a:t>PET/CT</a:t>
            </a:r>
          </a:p>
          <a:p>
            <a:pPr lvl="1"/>
            <a:r>
              <a:rPr lang="nl-BE" sz="1600" dirty="0"/>
              <a:t>cT1N0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0061D94D-EAC2-1F20-D615-4A841C54A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nl-BE" dirty="0"/>
              <a:t>Vrouw – 62 jaar</a:t>
            </a:r>
          </a:p>
        </p:txBody>
      </p:sp>
      <p:pic>
        <p:nvPicPr>
          <p:cNvPr id="6" name="Afbeelding 5" descr="Afbeelding met natuur, rood&#10;&#10;Door AI gegenereerde inhoud is mogelijk onjuist.">
            <a:extLst>
              <a:ext uri="{FF2B5EF4-FFF2-40B4-BE49-F238E27FC236}">
                <a16:creationId xmlns:a16="http://schemas.microsoft.com/office/drawing/2014/main" id="{0479BA2C-659D-1868-3E71-F20EDD7B99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7809" y="2790452"/>
            <a:ext cx="4424591" cy="3530369"/>
          </a:xfrm>
          <a:prstGeom prst="rect">
            <a:avLst/>
          </a:prstGeom>
        </p:spPr>
      </p:pic>
      <p:pic>
        <p:nvPicPr>
          <p:cNvPr id="8" name="Afbeelding 7" descr="Afbeelding met Medische beeldbewerking, radiologie, Medische radiografie, radiografie&#10;&#10;Door AI gegenereerde inhoud is mogelijk onjuist.">
            <a:extLst>
              <a:ext uri="{FF2B5EF4-FFF2-40B4-BE49-F238E27FC236}">
                <a16:creationId xmlns:a16="http://schemas.microsoft.com/office/drawing/2014/main" id="{F1451717-110F-DC01-3DDA-F7F61A3114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478" y="3897166"/>
            <a:ext cx="7772400" cy="2367269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76CDFF4D-F767-BB86-F020-2E3ACF970FCC}"/>
              </a:ext>
            </a:extLst>
          </p:cNvPr>
          <p:cNvSpPr/>
          <p:nvPr/>
        </p:nvSpPr>
        <p:spPr>
          <a:xfrm>
            <a:off x="10293603" y="2396124"/>
            <a:ext cx="435358" cy="311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65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schermopname, diagram, Parallel&#10;&#10;Door AI gegenereerde inhoud is mogelijk onjuist.">
            <a:extLst>
              <a:ext uri="{FF2B5EF4-FFF2-40B4-BE49-F238E27FC236}">
                <a16:creationId xmlns:a16="http://schemas.microsoft.com/office/drawing/2014/main" id="{FAAC050C-80EE-99CD-840C-7CD09B0684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730" y="275711"/>
            <a:ext cx="8130540" cy="6306578"/>
          </a:xfrm>
          <a:prstGeom prst="rect">
            <a:avLst/>
          </a:prstGeom>
        </p:spPr>
      </p:pic>
      <p:pic>
        <p:nvPicPr>
          <p:cNvPr id="5" name="Picture 6" descr="Patty Bouvier">
            <a:extLst>
              <a:ext uri="{FF2B5EF4-FFF2-40B4-BE49-F238E27FC236}">
                <a16:creationId xmlns:a16="http://schemas.microsoft.com/office/drawing/2014/main" id="{493C98D8-AE96-B63D-F7F5-E24DEC848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9754" y="466379"/>
            <a:ext cx="1578944" cy="208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B9B1EF9E-D0A9-F67F-25D0-67E35C9A8059}"/>
              </a:ext>
            </a:extLst>
          </p:cNvPr>
          <p:cNvSpPr/>
          <p:nvPr/>
        </p:nvSpPr>
        <p:spPr>
          <a:xfrm>
            <a:off x="2030730" y="1774446"/>
            <a:ext cx="1737360" cy="1554480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Vermenigvuldigen 6">
            <a:extLst>
              <a:ext uri="{FF2B5EF4-FFF2-40B4-BE49-F238E27FC236}">
                <a16:creationId xmlns:a16="http://schemas.microsoft.com/office/drawing/2014/main" id="{9F2B0D02-7816-EBBA-A282-4D367DA115BB}"/>
              </a:ext>
            </a:extLst>
          </p:cNvPr>
          <p:cNvSpPr/>
          <p:nvPr/>
        </p:nvSpPr>
        <p:spPr>
          <a:xfrm>
            <a:off x="2030730" y="1684678"/>
            <a:ext cx="1737360" cy="1734015"/>
          </a:xfrm>
          <a:prstGeom prst="mathMultiply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CDB3106-A9D2-02C8-9BAF-9842915D6624}"/>
              </a:ext>
            </a:extLst>
          </p:cNvPr>
          <p:cNvSpPr/>
          <p:nvPr/>
        </p:nvSpPr>
        <p:spPr>
          <a:xfrm>
            <a:off x="3701184" y="2853427"/>
            <a:ext cx="4056414" cy="3818630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Vermenigvuldigen 8">
            <a:extLst>
              <a:ext uri="{FF2B5EF4-FFF2-40B4-BE49-F238E27FC236}">
                <a16:creationId xmlns:a16="http://schemas.microsoft.com/office/drawing/2014/main" id="{456E640A-B5EA-EAC0-2B82-DB45591C9E32}"/>
              </a:ext>
            </a:extLst>
          </p:cNvPr>
          <p:cNvSpPr/>
          <p:nvPr/>
        </p:nvSpPr>
        <p:spPr>
          <a:xfrm>
            <a:off x="6096000" y="4580278"/>
            <a:ext cx="1737360" cy="1734015"/>
          </a:xfrm>
          <a:prstGeom prst="mathMultiply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337E0535-7196-6552-F37D-BF4D16626593}"/>
              </a:ext>
            </a:extLst>
          </p:cNvPr>
          <p:cNvSpPr/>
          <p:nvPr/>
        </p:nvSpPr>
        <p:spPr>
          <a:xfrm>
            <a:off x="3692328" y="3508461"/>
            <a:ext cx="1649106" cy="2398181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EA00645-31FB-BB2B-833E-7DFE4F8ACC13}"/>
              </a:ext>
            </a:extLst>
          </p:cNvPr>
          <p:cNvSpPr/>
          <p:nvPr/>
        </p:nvSpPr>
        <p:spPr>
          <a:xfrm>
            <a:off x="10293603" y="2396124"/>
            <a:ext cx="435358" cy="311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EC46A00-57D9-8ED4-EE25-26476AC9D174}"/>
              </a:ext>
            </a:extLst>
          </p:cNvPr>
          <p:cNvSpPr txBox="1"/>
          <p:nvPr/>
        </p:nvSpPr>
        <p:spPr>
          <a:xfrm>
            <a:off x="292100" y="3556000"/>
            <a:ext cx="3333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latin typeface="+mj-lt"/>
              </a:rPr>
              <a:t>Carboplatinum – Paclitaxel</a:t>
            </a:r>
          </a:p>
          <a:p>
            <a:pPr algn="ctr"/>
            <a:r>
              <a:rPr lang="nl-BE" dirty="0">
                <a:latin typeface="+mj-lt"/>
              </a:rPr>
              <a:t>+</a:t>
            </a:r>
          </a:p>
          <a:p>
            <a:pPr algn="ctr"/>
            <a:r>
              <a:rPr lang="nl-BE" dirty="0">
                <a:latin typeface="+mj-lt"/>
              </a:rPr>
              <a:t>Radiotherapie</a:t>
            </a:r>
          </a:p>
        </p:txBody>
      </p:sp>
    </p:spTree>
    <p:extLst>
      <p:ext uri="{BB962C8B-B14F-4D97-AF65-F5344CB8AC3E}">
        <p14:creationId xmlns:p14="http://schemas.microsoft.com/office/powerpoint/2010/main" val="224315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1" grpId="0" animBg="1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00CDCB-1429-256F-B95F-30DD0353B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Man – 60 jaar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AC3343-557D-369A-5FDD-DE8D6032B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Blanco voorgeschiedenis</a:t>
            </a:r>
          </a:p>
          <a:p>
            <a:r>
              <a:rPr lang="nl-BE" dirty="0"/>
              <a:t>Maagpijn sinds enkele maanden</a:t>
            </a:r>
          </a:p>
          <a:p>
            <a:r>
              <a:rPr lang="nl-BE" dirty="0"/>
              <a:t>Gastroscopie</a:t>
            </a:r>
          </a:p>
          <a:p>
            <a:pPr lvl="1"/>
            <a:r>
              <a:rPr lang="nl-BE" dirty="0"/>
              <a:t>Maligne ulcus corpus</a:t>
            </a:r>
          </a:p>
          <a:p>
            <a:pPr lvl="1"/>
            <a:r>
              <a:rPr lang="nl-BE" dirty="0"/>
              <a:t>APO: Adenocarcinoom, MSStabiel</a:t>
            </a:r>
          </a:p>
          <a:p>
            <a:r>
              <a:rPr lang="nl-BE" dirty="0"/>
              <a:t>PET/CT</a:t>
            </a:r>
          </a:p>
          <a:p>
            <a:pPr lvl="1"/>
            <a:r>
              <a:rPr lang="nl-BE" dirty="0"/>
              <a:t>Geen lokale klieren</a:t>
            </a:r>
          </a:p>
          <a:p>
            <a:pPr lvl="1"/>
            <a:r>
              <a:rPr lang="nl-BE" dirty="0"/>
              <a:t>Geen metastasen op afstand</a:t>
            </a:r>
          </a:p>
          <a:p>
            <a:endParaRPr lang="nl-BE" dirty="0"/>
          </a:p>
        </p:txBody>
      </p:sp>
      <p:pic>
        <p:nvPicPr>
          <p:cNvPr id="4" name="Picture 8" descr="Homer Simpson - Wikipedia">
            <a:extLst>
              <a:ext uri="{FF2B5EF4-FFF2-40B4-BE49-F238E27FC236}">
                <a16:creationId xmlns:a16="http://schemas.microsoft.com/office/drawing/2014/main" id="{B697DCEA-8CA5-5F65-F7A4-F699324CE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80245" y="274639"/>
            <a:ext cx="1096167" cy="225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Gastric Adenocarcinoma --The Gastrointestinal Atlas-  gastrointestinalatlas.com">
            <a:extLst>
              <a:ext uri="{FF2B5EF4-FFF2-40B4-BE49-F238E27FC236}">
                <a16:creationId xmlns:a16="http://schemas.microsoft.com/office/drawing/2014/main" id="{A864BD73-24D5-5E1F-FE36-367531BD2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0986" y="1945423"/>
            <a:ext cx="50800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34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D76BC-7152-5956-1F91-465C6915D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Man – 60 jaar</a:t>
            </a:r>
          </a:p>
        </p:txBody>
      </p:sp>
      <p:pic>
        <p:nvPicPr>
          <p:cNvPr id="5" name="Afbeelding 4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2FC288E9-12FE-8F39-98D1-55E894E061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061" y="274639"/>
            <a:ext cx="6070149" cy="6305662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64DDCF22-D5FC-4896-ACF6-A7511AE21594}"/>
              </a:ext>
            </a:extLst>
          </p:cNvPr>
          <p:cNvSpPr/>
          <p:nvPr/>
        </p:nvSpPr>
        <p:spPr>
          <a:xfrm>
            <a:off x="4180685" y="3557239"/>
            <a:ext cx="2394816" cy="3070213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9B615F8-1F40-C6D0-5F58-DD91679B00F6}"/>
              </a:ext>
            </a:extLst>
          </p:cNvPr>
          <p:cNvSpPr txBox="1"/>
          <p:nvPr/>
        </p:nvSpPr>
        <p:spPr>
          <a:xfrm>
            <a:off x="0" y="3679902"/>
            <a:ext cx="418068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nl-BE" sz="1600" dirty="0">
              <a:latin typeface="+mj-lt"/>
            </a:endParaRPr>
          </a:p>
          <a:p>
            <a:pPr algn="r"/>
            <a:r>
              <a:rPr lang="nl-BE" sz="1600" dirty="0">
                <a:latin typeface="+mj-lt"/>
              </a:rPr>
              <a:t>4 x FLOT</a:t>
            </a:r>
          </a:p>
          <a:p>
            <a:pPr algn="r"/>
            <a:endParaRPr lang="nl-BE" sz="1600" dirty="0">
              <a:latin typeface="+mj-lt"/>
            </a:endParaRPr>
          </a:p>
          <a:p>
            <a:pPr algn="r"/>
            <a:endParaRPr lang="nl-BE" sz="1600" dirty="0">
              <a:latin typeface="+mj-lt"/>
            </a:endParaRPr>
          </a:p>
          <a:p>
            <a:pPr algn="r"/>
            <a:endParaRPr lang="nl-BE" sz="1600" dirty="0">
              <a:latin typeface="+mj-lt"/>
            </a:endParaRPr>
          </a:p>
          <a:p>
            <a:pPr algn="r"/>
            <a:r>
              <a:rPr lang="nl-BE" sz="1600" dirty="0">
                <a:latin typeface="+mj-lt"/>
              </a:rPr>
              <a:t>Totale gastrectomie met klierevidement</a:t>
            </a:r>
          </a:p>
          <a:p>
            <a:pPr algn="r"/>
            <a:endParaRPr lang="nl-BE" sz="1600" dirty="0">
              <a:latin typeface="+mj-lt"/>
            </a:endParaRPr>
          </a:p>
          <a:p>
            <a:pPr algn="r"/>
            <a:endParaRPr lang="nl-BE" sz="1600" dirty="0">
              <a:latin typeface="+mj-lt"/>
            </a:endParaRPr>
          </a:p>
          <a:p>
            <a:pPr algn="r"/>
            <a:endParaRPr lang="nl-BE" sz="1600" dirty="0">
              <a:latin typeface="+mj-lt"/>
            </a:endParaRPr>
          </a:p>
          <a:p>
            <a:pPr algn="r"/>
            <a:r>
              <a:rPr lang="nl-BE" sz="1600" dirty="0">
                <a:latin typeface="+mj-lt"/>
              </a:rPr>
              <a:t>4 x FLOT</a:t>
            </a:r>
          </a:p>
        </p:txBody>
      </p:sp>
      <p:pic>
        <p:nvPicPr>
          <p:cNvPr id="9" name="Picture 8" descr="Homer Simpson - Wikipedia">
            <a:extLst>
              <a:ext uri="{FF2B5EF4-FFF2-40B4-BE49-F238E27FC236}">
                <a16:creationId xmlns:a16="http://schemas.microsoft.com/office/drawing/2014/main" id="{DAD01FF8-A1F9-CB7D-E7ED-7DB4C5AF1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80245" y="274639"/>
            <a:ext cx="1096167" cy="225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7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488CB-C18F-8904-1450-54EC2E108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D22CAC-98AE-51E6-F5E2-43ED3D61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Update behandeling slokdarm-maagkanker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573893-BA57-5BBB-A34B-7BB2434B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Slokdarm</a:t>
            </a:r>
          </a:p>
          <a:p>
            <a:pPr lvl="2"/>
            <a:r>
              <a:rPr lang="nl-BE" dirty="0"/>
              <a:t>Spinocellulair carcinoma</a:t>
            </a:r>
          </a:p>
          <a:p>
            <a:pPr lvl="2"/>
            <a:r>
              <a:rPr lang="nl-BE" dirty="0"/>
              <a:t>Adenocarcinoma: MSI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Adenocarcinoma: MSI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>
                <a:solidFill>
                  <a:schemeClr val="accent1"/>
                </a:solidFill>
              </a:rPr>
              <a:t>Niet-curatief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>
                <a:solidFill>
                  <a:schemeClr val="accent1"/>
                </a:solidFill>
              </a:rPr>
              <a:t> Slokdarm</a:t>
            </a:r>
          </a:p>
          <a:p>
            <a:pPr lvl="2"/>
            <a:r>
              <a:rPr lang="nl-BE" dirty="0">
                <a:solidFill>
                  <a:schemeClr val="accent1"/>
                </a:solidFill>
              </a:rPr>
              <a:t>Spinocellulair carcinoma: PDL 1</a:t>
            </a:r>
          </a:p>
          <a:p>
            <a:pPr lvl="2"/>
            <a:r>
              <a:rPr lang="nl-BE" dirty="0"/>
              <a:t>Adenocarcinoma: MSI, HER2, PDL 1 CPS, Claudine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Adenocarcinoma: MSI, HER2, PDL 1 CPS, Claudine</a:t>
            </a:r>
          </a:p>
        </p:txBody>
      </p:sp>
      <p:sp>
        <p:nvSpPr>
          <p:cNvPr id="4" name="AutoShape 2" descr="Surgical treatment of Siewert type II gastroesophageal junction cancer:  esophagectomy, total gastrectomy or other options? - Saliba - Annals of  Esophagus">
            <a:extLst>
              <a:ext uri="{FF2B5EF4-FFF2-40B4-BE49-F238E27FC236}">
                <a16:creationId xmlns:a16="http://schemas.microsoft.com/office/drawing/2014/main" id="{C0459AF9-7E99-8D1A-526A-D44523BCDD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3718B82-1230-962B-8990-9C9BEAAF4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328" y="3031247"/>
            <a:ext cx="2891072" cy="30949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14A2CF5-2737-0B80-D857-DF2EC212CD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5331" y="1678162"/>
            <a:ext cx="3385997" cy="25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677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schermopname, diagram, lijn&#10;&#10;Door AI gegenereerde inhoud is mogelijk onjuist.">
            <a:extLst>
              <a:ext uri="{FF2B5EF4-FFF2-40B4-BE49-F238E27FC236}">
                <a16:creationId xmlns:a16="http://schemas.microsoft.com/office/drawing/2014/main" id="{748E4975-44FF-8C48-9239-7C58C0A56C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716" y="418435"/>
            <a:ext cx="8766765" cy="60211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6E14E94-9118-7BAD-22BC-E3D85118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Niet-curatief SCC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496A5BC-2DD3-35AE-76AE-6C81DD3EB9A0}"/>
              </a:ext>
            </a:extLst>
          </p:cNvPr>
          <p:cNvSpPr txBox="1"/>
          <p:nvPr/>
        </p:nvSpPr>
        <p:spPr>
          <a:xfrm>
            <a:off x="609600" y="6386049"/>
            <a:ext cx="112428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6827284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B6201-8BB5-EFE4-480C-2FEEECE27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019" y="113576"/>
            <a:ext cx="10972800" cy="1143000"/>
          </a:xfrm>
        </p:spPr>
        <p:txBody>
          <a:bodyPr/>
          <a:lstStyle/>
          <a:p>
            <a:r>
              <a:rPr lang="nl-BE" dirty="0"/>
              <a:t>INTERMEZZO: Wat is PD-L1?</a:t>
            </a:r>
          </a:p>
        </p:txBody>
      </p:sp>
      <p:pic>
        <p:nvPicPr>
          <p:cNvPr id="4" name="Picture 2" descr="Calculation of TPS and CPS. Schematic image of tumor specimen stained... |  Download Scientific Diagram">
            <a:extLst>
              <a:ext uri="{FF2B5EF4-FFF2-40B4-BE49-F238E27FC236}">
                <a16:creationId xmlns:a16="http://schemas.microsoft.com/office/drawing/2014/main" id="{B1DFFA3B-F38F-17A0-5F25-99701E798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632" y="1892110"/>
            <a:ext cx="4452203" cy="445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ationale for PD-L1 Expression as a Biomarker in Immuno-Oncology |  Personalized Medicine in Oncology">
            <a:extLst>
              <a:ext uri="{FF2B5EF4-FFF2-40B4-BE49-F238E27FC236}">
                <a16:creationId xmlns:a16="http://schemas.microsoft.com/office/drawing/2014/main" id="{735D59F9-AFFC-34B4-44AC-A51D1A1DC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78" y="1575411"/>
            <a:ext cx="6827697" cy="476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620+ Emoticon Smiley Face Asking Confusion Stockillustraties, royalty-free  vector illustraties en clipart - iStock">
            <a:extLst>
              <a:ext uri="{FF2B5EF4-FFF2-40B4-BE49-F238E27FC236}">
                <a16:creationId xmlns:a16="http://schemas.microsoft.com/office/drawing/2014/main" id="{2B3FD1DA-87D4-0FE6-7269-B7EEF9499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91" t="3645" r="14152" b="6607"/>
          <a:stretch>
            <a:fillRect/>
          </a:stretch>
        </p:blipFill>
        <p:spPr bwMode="auto">
          <a:xfrm>
            <a:off x="254643" y="164263"/>
            <a:ext cx="1151868" cy="141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80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CB21E9F-4706-763C-4A6D-481B9FDDF0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4495" y="1249905"/>
            <a:ext cx="5454650" cy="144833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A81BC3B-E48F-E28F-FFC1-60B146C094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6830" y="3190087"/>
            <a:ext cx="4178300" cy="2374900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FD64E4EC-A51F-094E-E482-F322D99C6655}"/>
              </a:ext>
            </a:extLst>
          </p:cNvPr>
          <p:cNvSpPr txBox="1"/>
          <p:nvPr/>
        </p:nvSpPr>
        <p:spPr>
          <a:xfrm>
            <a:off x="6787478" y="6057412"/>
            <a:ext cx="294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>
                <a:latin typeface="+mj-lt"/>
              </a:rPr>
              <a:t>ESCC alleen CPS &gt;10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11F983F8-0929-9F08-ED6D-8F7FE6CCF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nl-BE" dirty="0"/>
              <a:t>Niet-curatief SCC –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15" name="Afbeelding 14" descr="Afbeelding met tekst, Lettertype, lijn, symbool&#10;&#10;Door AI gegenereerde inhoud is mogelijk onjuist.">
            <a:extLst>
              <a:ext uri="{FF2B5EF4-FFF2-40B4-BE49-F238E27FC236}">
                <a16:creationId xmlns:a16="http://schemas.microsoft.com/office/drawing/2014/main" id="{9AA8C4D7-27E6-F713-7228-9A9C61AD1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015" y="1905000"/>
            <a:ext cx="29718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80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D3639C07-8BD2-02F4-10EE-32834A169A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3783" y="1453477"/>
            <a:ext cx="5067300" cy="1429646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0F6A3F98-E326-6D46-570F-0D304F8674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1953" y="3053724"/>
            <a:ext cx="5526324" cy="2210244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047CF1B4-A1DB-BFD4-6B9A-568EFC4CB577}"/>
              </a:ext>
            </a:extLst>
          </p:cNvPr>
          <p:cNvSpPr txBox="1"/>
          <p:nvPr/>
        </p:nvSpPr>
        <p:spPr>
          <a:xfrm>
            <a:off x="7242683" y="5578431"/>
            <a:ext cx="370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>
                <a:latin typeface="+mj-lt"/>
              </a:rPr>
              <a:t>mOS: 15,4m vs 9.1m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25DB133-0B8E-C180-8133-DFC264C3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nl-BE" dirty="0"/>
              <a:t>Niet-curatief SCC –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15" name="Afbeelding 14" descr="Afbeelding met tekst, Lettertype, schermopname, lijn&#10;&#10;Door AI gegenereerde inhoud is mogelijk onjuist.">
            <a:extLst>
              <a:ext uri="{FF2B5EF4-FFF2-40B4-BE49-F238E27FC236}">
                <a16:creationId xmlns:a16="http://schemas.microsoft.com/office/drawing/2014/main" id="{ADB05E0E-BDFD-FC88-6C2D-7FBE3E5679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909" y="1740932"/>
            <a:ext cx="2880807" cy="348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261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31963-5BE3-C1C0-4505-89C53E6AB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E034D9B2-C8A9-D840-11CB-0AD9CE0A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nl-BE" dirty="0"/>
              <a:t>Niet-curatief SCC –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8194" name="Picture 2" descr="Tislelizumab plus chemotherapy versus placebo plus chemotherapy as  first-line treatment for advanced or metastatic oesophageal squamous cell  carcinoma (RATIONALE-306): a global, randomised, placebo-controlled, phase  3 study - The Lancet Oncology">
            <a:extLst>
              <a:ext uri="{FF2B5EF4-FFF2-40B4-BE49-F238E27FC236}">
                <a16:creationId xmlns:a16="http://schemas.microsoft.com/office/drawing/2014/main" id="{78C0B7C4-B8FF-370F-0F84-9E6346973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2461" y="3234075"/>
            <a:ext cx="5147648" cy="269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 descr="Afbeelding met tekst, Lettertype, wit, schermopname&#10;&#10;Door AI gegenereerde inhoud is mogelijk onjuist.">
            <a:extLst>
              <a:ext uri="{FF2B5EF4-FFF2-40B4-BE49-F238E27FC236}">
                <a16:creationId xmlns:a16="http://schemas.microsoft.com/office/drawing/2014/main" id="{C710A271-AF05-3D07-133C-11FC916A38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924761"/>
            <a:ext cx="4635089" cy="2170864"/>
          </a:xfrm>
          <a:prstGeom prst="rect">
            <a:avLst/>
          </a:prstGeom>
        </p:spPr>
      </p:pic>
      <p:pic>
        <p:nvPicPr>
          <p:cNvPr id="6" name="Afbeelding 5" descr="Afbeelding met tekst, Lettertype, symbool, schermopname&#10;&#10;Door AI gegenereerde inhoud is mogelijk onjuist.">
            <a:extLst>
              <a:ext uri="{FF2B5EF4-FFF2-40B4-BE49-F238E27FC236}">
                <a16:creationId xmlns:a16="http://schemas.microsoft.com/office/drawing/2014/main" id="{B6957A72-370E-66ED-102B-259FB588DB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10" y="2010193"/>
            <a:ext cx="3036310" cy="316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452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90C4D55D-C53A-57C7-8237-59C4117880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2121" y="2048407"/>
            <a:ext cx="6032500" cy="1537127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D49539BB-7001-6B34-5B9C-3294E0DE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nl-BE" dirty="0"/>
              <a:t>Niet-curatief SCC – 2</a:t>
            </a:r>
            <a:r>
              <a:rPr lang="nl-BE" baseline="30000" dirty="0"/>
              <a:t>e</a:t>
            </a:r>
            <a:r>
              <a:rPr lang="nl-BE" dirty="0"/>
              <a:t> lijn bij CPS-/TPS-/TAP-</a:t>
            </a:r>
          </a:p>
        </p:txBody>
      </p:sp>
      <p:pic>
        <p:nvPicPr>
          <p:cNvPr id="8" name="Afbeelding 7" descr="Afbeelding met tekst, Lettertype, schermopname, lijn&#10;&#10;Door AI gegenereerde inhoud is mogelijk onjuist.">
            <a:extLst>
              <a:ext uri="{FF2B5EF4-FFF2-40B4-BE49-F238E27FC236}">
                <a16:creationId xmlns:a16="http://schemas.microsoft.com/office/drawing/2014/main" id="{216F4E7E-B1B6-074B-DE10-7BD0EF563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379" y="1417639"/>
            <a:ext cx="2349500" cy="4660900"/>
          </a:xfrm>
          <a:prstGeom prst="rect">
            <a:avLst/>
          </a:prstGeom>
        </p:spPr>
      </p:pic>
      <p:pic>
        <p:nvPicPr>
          <p:cNvPr id="11" name="Afbeelding 10" descr="Afbeelding met tekst, Lettertype, schermopname&#10;&#10;Door AI gegenereerde inhoud is mogelijk onjuist.">
            <a:extLst>
              <a:ext uri="{FF2B5EF4-FFF2-40B4-BE49-F238E27FC236}">
                <a16:creationId xmlns:a16="http://schemas.microsoft.com/office/drawing/2014/main" id="{A77D6772-B021-A3AA-445A-3E4FBA3CF7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9875" y="4216303"/>
            <a:ext cx="7772400" cy="112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49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B7DEC-A56A-542E-F58D-731B94B26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schermopname, diagram, lijn&#10;&#10;Door AI gegenereerde inhoud is mogelijk onjuist.">
            <a:extLst>
              <a:ext uri="{FF2B5EF4-FFF2-40B4-BE49-F238E27FC236}">
                <a16:creationId xmlns:a16="http://schemas.microsoft.com/office/drawing/2014/main" id="{457F8EF9-25AF-8E81-7B7E-820BF45936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716" y="418435"/>
            <a:ext cx="8766765" cy="60211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C87055F-04C7-DF90-50CF-F53E94C6E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Niet-curatief SCC – 3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7576C98-9D1D-0B7C-416C-5B5E7F6E2DF5}"/>
              </a:ext>
            </a:extLst>
          </p:cNvPr>
          <p:cNvSpPr txBox="1"/>
          <p:nvPr/>
        </p:nvSpPr>
        <p:spPr>
          <a:xfrm>
            <a:off x="609600" y="6386049"/>
            <a:ext cx="112428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R. Obermannová et al. ESMO Clinical practise guideline interim update of locally advanced oesophageal and oesophagogastric junction adenocarcinoma and metastatic squamous cell carcinoma.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ESMO Open.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2025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41D21E5-424E-408F-A5FF-4F45F79C48E5}"/>
              </a:ext>
            </a:extLst>
          </p:cNvPr>
          <p:cNvSpPr/>
          <p:nvPr/>
        </p:nvSpPr>
        <p:spPr>
          <a:xfrm>
            <a:off x="5936565" y="5641144"/>
            <a:ext cx="1688123" cy="942215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06763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Update behandeling slokdarm-maagkanker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Slokdarm</a:t>
            </a:r>
          </a:p>
          <a:p>
            <a:pPr lvl="2"/>
            <a:r>
              <a:rPr lang="nl-BE" dirty="0"/>
              <a:t>Spinocellulair carcinoma</a:t>
            </a:r>
          </a:p>
          <a:p>
            <a:pPr lvl="2"/>
            <a:r>
              <a:rPr lang="nl-BE" dirty="0"/>
              <a:t>Adenocarcinoma: MSI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Maag</a:t>
            </a:r>
          </a:p>
          <a:p>
            <a:pPr lvl="2"/>
            <a:r>
              <a:rPr lang="nl-BE" dirty="0"/>
              <a:t>Adenocarcinoma: MSI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>
                <a:solidFill>
                  <a:schemeClr val="accent1"/>
                </a:solidFill>
              </a:rPr>
              <a:t>Niet-curatief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>
                <a:solidFill>
                  <a:schemeClr val="accent1"/>
                </a:solidFill>
              </a:rPr>
              <a:t> Slokdarm</a:t>
            </a:r>
          </a:p>
          <a:p>
            <a:pPr lvl="2"/>
            <a:r>
              <a:rPr lang="nl-BE" dirty="0"/>
              <a:t>Spinocellulair carcinoma: PDL 1 CPS en TPS</a:t>
            </a:r>
          </a:p>
          <a:p>
            <a:pPr lvl="2"/>
            <a:r>
              <a:rPr lang="nl-BE" dirty="0">
                <a:solidFill>
                  <a:schemeClr val="accent1"/>
                </a:solidFill>
              </a:rPr>
              <a:t>Adenocarcinoma: MSI, HER2, PDL 1 CPS, Claudine</a:t>
            </a:r>
          </a:p>
          <a:p>
            <a:pPr marL="457200" lvl="1" indent="0">
              <a:buNone/>
            </a:pPr>
            <a:endParaRPr lang="nl-BE" dirty="0">
              <a:solidFill>
                <a:schemeClr val="accent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>
                <a:solidFill>
                  <a:schemeClr val="accent1"/>
                </a:solidFill>
              </a:rPr>
              <a:t> Maag</a:t>
            </a:r>
          </a:p>
          <a:p>
            <a:pPr lvl="2"/>
            <a:r>
              <a:rPr lang="nl-BE" dirty="0">
                <a:solidFill>
                  <a:schemeClr val="accent1"/>
                </a:solidFill>
              </a:rPr>
              <a:t>Adenocarcinoma: MSI, HER2, PDL 1 CPS, Claudine</a:t>
            </a:r>
          </a:p>
        </p:txBody>
      </p:sp>
      <p:sp>
        <p:nvSpPr>
          <p:cNvPr id="4" name="AutoShape 2" descr="Surgical treatment of Siewert type II gastroesophageal junction cancer:  esophagectomy, total gastrectomy or other options? - Saliba - Annals of  Esophag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43F3A5B-89F5-97A4-CADD-0658124BB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328" y="3031247"/>
            <a:ext cx="2891072" cy="30949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B6C2F2B-145E-0F43-E35C-BEBBE77DB9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5331" y="1678162"/>
            <a:ext cx="3385997" cy="25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139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9" y="6361257"/>
            <a:ext cx="4914900" cy="32385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B66AE83-3233-FF41-D2C1-E7988E1C93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3080" y="1456178"/>
            <a:ext cx="9083040" cy="474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6642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ssessment of HER2 Status Using Immunohistochemistry (IHC) and Fluorescence  In Situ Hybridization (FISH) Techniques in Mucinous Epithelial Ovarian  Cancer: A Comprehensive Comparison between ToGA Biopsy Method and ToGA  Surgical Specimen Method |">
            <a:extLst>
              <a:ext uri="{FF2B5EF4-FFF2-40B4-BE49-F238E27FC236}">
                <a16:creationId xmlns:a16="http://schemas.microsoft.com/office/drawing/2014/main" id="{D817A087-5DE9-D456-84C6-CF37A493F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6063" y="1734622"/>
            <a:ext cx="4844838" cy="509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ssessment of HER2 Status Using Immunohistochemistry (IHC) and Fluorescence  In Situ Hybridization (FISH) Techniques in Mucinous Epithelial Ovarian  Cancer: A Comprehensive Comparison between ToGA Biopsy Method and ToGA  Surgical Specimen Method |">
            <a:extLst>
              <a:ext uri="{FF2B5EF4-FFF2-40B4-BE49-F238E27FC236}">
                <a16:creationId xmlns:a16="http://schemas.microsoft.com/office/drawing/2014/main" id="{C6351536-B75F-ECC6-C303-C9CA83B28D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1932296"/>
            <a:ext cx="5108575" cy="149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A49DFAC-1014-F1C6-3ADE-671F8F95B616}"/>
              </a:ext>
            </a:extLst>
          </p:cNvPr>
          <p:cNvSpPr txBox="1"/>
          <p:nvPr/>
        </p:nvSpPr>
        <p:spPr>
          <a:xfrm>
            <a:off x="7099111" y="1321356"/>
            <a:ext cx="4254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C00000"/>
                </a:solidFill>
              </a:rPr>
              <a:t>HER2 Fluorescence in situ hybdridisation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418C356-D12F-697F-6A2D-4A258DE1F51F}"/>
              </a:ext>
            </a:extLst>
          </p:cNvPr>
          <p:cNvSpPr txBox="1"/>
          <p:nvPr/>
        </p:nvSpPr>
        <p:spPr>
          <a:xfrm>
            <a:off x="8817076" y="5167312"/>
            <a:ext cx="1329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+/-  15%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FC31DE71-880B-80FF-5FA3-FBFBF6C6E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019" y="113576"/>
            <a:ext cx="10972800" cy="1143000"/>
          </a:xfrm>
        </p:spPr>
        <p:txBody>
          <a:bodyPr/>
          <a:lstStyle/>
          <a:p>
            <a:r>
              <a:rPr lang="nl-BE" dirty="0"/>
              <a:t>INTERMEZZO: Wat is HER2?</a:t>
            </a:r>
          </a:p>
        </p:txBody>
      </p:sp>
      <p:pic>
        <p:nvPicPr>
          <p:cNvPr id="8" name="Picture 2" descr="620+ Emoticon Smiley Face Asking Confusion Stockillustraties, royalty-free  vector illustraties en clipart - iStock">
            <a:extLst>
              <a:ext uri="{FF2B5EF4-FFF2-40B4-BE49-F238E27FC236}">
                <a16:creationId xmlns:a16="http://schemas.microsoft.com/office/drawing/2014/main" id="{BC29B735-518B-3847-D6C5-15D749C0E2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91" t="3645" r="14152" b="6607"/>
          <a:stretch>
            <a:fillRect/>
          </a:stretch>
        </p:blipFill>
        <p:spPr bwMode="auto">
          <a:xfrm>
            <a:off x="254643" y="164263"/>
            <a:ext cx="1151868" cy="141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24B6354-8154-3195-CAF6-5F56F9F26BFA}"/>
              </a:ext>
            </a:extLst>
          </p:cNvPr>
          <p:cNvSpPr txBox="1"/>
          <p:nvPr/>
        </p:nvSpPr>
        <p:spPr>
          <a:xfrm>
            <a:off x="1105469" y="1343323"/>
            <a:ext cx="3575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C00000"/>
                </a:solidFill>
              </a:rPr>
              <a:t>HER2 Imunohistochemistry</a:t>
            </a:r>
          </a:p>
        </p:txBody>
      </p:sp>
    </p:spTree>
    <p:extLst>
      <p:ext uri="{BB962C8B-B14F-4D97-AF65-F5344CB8AC3E}">
        <p14:creationId xmlns:p14="http://schemas.microsoft.com/office/powerpoint/2010/main" val="26474032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olbetuximab: Uses in Cancer, Side Effects, Dosages, Expectations, and More">
            <a:extLst>
              <a:ext uri="{FF2B5EF4-FFF2-40B4-BE49-F238E27FC236}">
                <a16:creationId xmlns:a16="http://schemas.microsoft.com/office/drawing/2014/main" id="{07BA65E1-DF76-D1FA-8336-57372375EC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216422"/>
            <a:ext cx="6614786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EE3E740-6DAD-3A86-4624-6250C3AD9EBC}"/>
              </a:ext>
            </a:extLst>
          </p:cNvPr>
          <p:cNvSpPr txBox="1"/>
          <p:nvPr/>
        </p:nvSpPr>
        <p:spPr>
          <a:xfrm>
            <a:off x="8855902" y="4622104"/>
            <a:ext cx="1816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+/-  35-40%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8C70196D-B900-253D-A081-1F941763DFCE}"/>
              </a:ext>
            </a:extLst>
          </p:cNvPr>
          <p:cNvSpPr txBox="1">
            <a:spLocks/>
          </p:cNvSpPr>
          <p:nvPr/>
        </p:nvSpPr>
        <p:spPr>
          <a:xfrm>
            <a:off x="1605019" y="1135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dirty="0"/>
              <a:t>INTERMEZZO: Wat is Claudin 18.2?</a:t>
            </a:r>
          </a:p>
        </p:txBody>
      </p:sp>
      <p:pic>
        <p:nvPicPr>
          <p:cNvPr id="5" name="Picture 2" descr="620+ Emoticon Smiley Face Asking Confusion Stockillustraties, royalty-free  vector illustraties en clipart - iStock">
            <a:extLst>
              <a:ext uri="{FF2B5EF4-FFF2-40B4-BE49-F238E27FC236}">
                <a16:creationId xmlns:a16="http://schemas.microsoft.com/office/drawing/2014/main" id="{DF180C93-78E8-EAB8-74BC-285091FA4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91" t="3645" r="14152" b="6607"/>
          <a:stretch>
            <a:fillRect/>
          </a:stretch>
        </p:blipFill>
        <p:spPr bwMode="auto">
          <a:xfrm>
            <a:off x="254643" y="164263"/>
            <a:ext cx="1151868" cy="141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5021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FB298-1A20-13F2-E27A-2360DF5BC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E49C39-0F1C-925B-B2C0-84D20486D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2C5349D-241D-968C-95B0-9C163FB95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9" y="6361257"/>
            <a:ext cx="4914900" cy="32385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E6401B5-3CB5-562D-5A8E-DB9C4258DE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6840" y="1417639"/>
            <a:ext cx="9707880" cy="481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2FF9BE86-F97F-A0CE-91D6-9956E99847B2}"/>
              </a:ext>
            </a:extLst>
          </p:cNvPr>
          <p:cNvSpPr/>
          <p:nvPr/>
        </p:nvSpPr>
        <p:spPr>
          <a:xfrm>
            <a:off x="1569720" y="3291840"/>
            <a:ext cx="3642360" cy="3069416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203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1</a:t>
            </a:r>
            <a:r>
              <a:rPr lang="nl-BE" baseline="30000" dirty="0"/>
              <a:t>e</a:t>
            </a:r>
            <a:r>
              <a:rPr lang="nl-BE" dirty="0"/>
              <a:t> lijn, HER2 +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727" y="1227771"/>
            <a:ext cx="4080029" cy="488697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733FC0-4FC7-13BC-CD22-364A393B99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265076"/>
            <a:ext cx="5280442" cy="317239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3873A46-D3D8-F078-9258-00BF8D69A0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532572"/>
            <a:ext cx="5724243" cy="139184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727" y="6275550"/>
            <a:ext cx="49149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641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40183-F54A-594E-39AF-F5F00AD9C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7C76A-9511-0B34-4B4D-3EE405111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6F3D201-159B-C05D-A4EF-345D99EB4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9" y="6361257"/>
            <a:ext cx="4914900" cy="32385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3F6440A-AAC5-65D1-5034-39E8A45F06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2060" y="1481602"/>
            <a:ext cx="9707880" cy="481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CD6C2DAA-02C6-696D-8F5B-172C64B0BE7F}"/>
              </a:ext>
            </a:extLst>
          </p:cNvPr>
          <p:cNvSpPr/>
          <p:nvPr/>
        </p:nvSpPr>
        <p:spPr>
          <a:xfrm>
            <a:off x="5029200" y="3322320"/>
            <a:ext cx="6126480" cy="2651760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52531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A60A3-1B9F-7275-7AB1-E3C99A327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6601B9-73F8-B568-F91F-7658AF86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CEFD2B1-CF2F-C8B0-0172-DB6D0354F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9" y="6361257"/>
            <a:ext cx="4914900" cy="32385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3184CBC-44C3-705D-527C-F536352D79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1330" y="1417639"/>
            <a:ext cx="9707880" cy="510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FD841248-2975-3C65-96F4-61981E9D2179}"/>
              </a:ext>
            </a:extLst>
          </p:cNvPr>
          <p:cNvSpPr/>
          <p:nvPr/>
        </p:nvSpPr>
        <p:spPr>
          <a:xfrm>
            <a:off x="6186204" y="3929449"/>
            <a:ext cx="1339061" cy="2129695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Tijdelijke aanduiding voor inhoud 6">
            <a:extLst>
              <a:ext uri="{FF2B5EF4-FFF2-40B4-BE49-F238E27FC236}">
                <a16:creationId xmlns:a16="http://schemas.microsoft.com/office/drawing/2014/main" id="{E1F69673-DEA4-3F1A-39BB-F3270DB57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59" y="3429000"/>
            <a:ext cx="5829041" cy="2787333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266944FB-466E-D068-0EB4-ACAB72CA4BFF}"/>
              </a:ext>
            </a:extLst>
          </p:cNvPr>
          <p:cNvSpPr txBox="1"/>
          <p:nvPr/>
        </p:nvSpPr>
        <p:spPr>
          <a:xfrm>
            <a:off x="346590" y="2113005"/>
            <a:ext cx="2965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Keynote-016 trial:</a:t>
            </a:r>
          </a:p>
          <a:p>
            <a:r>
              <a:rPr lang="nl-BE" dirty="0"/>
              <a:t>- 58% response rate</a:t>
            </a:r>
          </a:p>
          <a:p>
            <a:r>
              <a:rPr lang="nl-BE" dirty="0"/>
              <a:t>- 47% OS, durable remisson</a:t>
            </a:r>
          </a:p>
        </p:txBody>
      </p:sp>
    </p:spTree>
    <p:extLst>
      <p:ext uri="{BB962C8B-B14F-4D97-AF65-F5344CB8AC3E}">
        <p14:creationId xmlns:p14="http://schemas.microsoft.com/office/powerpoint/2010/main" val="2173213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7ACC0-D3A5-FAD1-7F09-676425C90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EA7D5-2235-5204-5C9E-D3D057205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C449E33-AB0C-AC12-8624-288397366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9" y="6361257"/>
            <a:ext cx="4914900" cy="32385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59AD317-F18F-C2CD-3FAC-0D9157C25B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1330" y="1417639"/>
            <a:ext cx="9707880" cy="510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D27F1C86-54A3-01A0-27C5-834E8949FCB9}"/>
              </a:ext>
            </a:extLst>
          </p:cNvPr>
          <p:cNvSpPr/>
          <p:nvPr/>
        </p:nvSpPr>
        <p:spPr>
          <a:xfrm>
            <a:off x="7504258" y="4053016"/>
            <a:ext cx="3596640" cy="1817268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B58BB51-53DC-EC08-9754-21F838155E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130" y="3429001"/>
            <a:ext cx="5675869" cy="293225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986BAEC-4AF3-8B8B-04A2-0989EB0A9E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11" y="1987555"/>
            <a:ext cx="4538637" cy="128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005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34DE1-E236-14A3-5C7F-EC122121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BBB1F-535D-3724-6FDA-B77ED5171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1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D17D546-CCE3-1584-C636-FD1E76B98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9" y="6361257"/>
            <a:ext cx="4914900" cy="32385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E95DC42-8E92-B566-A666-EECE27DA24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1330" y="1417639"/>
            <a:ext cx="9707880" cy="510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C57712EB-F601-EA1D-89F9-365C87807047}"/>
              </a:ext>
            </a:extLst>
          </p:cNvPr>
          <p:cNvSpPr/>
          <p:nvPr/>
        </p:nvSpPr>
        <p:spPr>
          <a:xfrm>
            <a:off x="11084010" y="3917092"/>
            <a:ext cx="1107989" cy="2084722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Picture 2" descr="Zolbetuximab plus mFOLFOX6 in patients with CLDN18.2-positive,  HER2-negative, untreated, locally advanced unresectable or metastatic  gastric or gastro-oesophageal junction adenocarcinoma (SPOTLIGHT): a  multicentre, randomised, double-blind, phase 3 ...">
            <a:extLst>
              <a:ext uri="{FF2B5EF4-FFF2-40B4-BE49-F238E27FC236}">
                <a16:creationId xmlns:a16="http://schemas.microsoft.com/office/drawing/2014/main" id="{FEF80B07-FC12-BB60-AB10-7D9EDC155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590" y="3429000"/>
            <a:ext cx="5749410" cy="278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E9AF24D-72C3-45B2-60D7-9C5478DFDE4D}"/>
              </a:ext>
            </a:extLst>
          </p:cNvPr>
          <p:cNvSpPr txBox="1"/>
          <p:nvPr/>
        </p:nvSpPr>
        <p:spPr>
          <a:xfrm>
            <a:off x="346590" y="2174789"/>
            <a:ext cx="4114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SPOTLIGHT trial: Folfox +/- Zolbetuximab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52809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2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" y="2101810"/>
            <a:ext cx="6322541" cy="3324688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2" y="5897413"/>
            <a:ext cx="4914900" cy="3238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60DAA23-4E2F-0BA5-CE0D-D0E450765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409" y="2661863"/>
            <a:ext cx="4554223" cy="3748503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62B68E7-49AB-D367-E77C-2942F6D53FB9}"/>
              </a:ext>
            </a:extLst>
          </p:cNvPr>
          <p:cNvSpPr txBox="1"/>
          <p:nvPr/>
        </p:nvSpPr>
        <p:spPr>
          <a:xfrm>
            <a:off x="7327557" y="1767017"/>
            <a:ext cx="443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Destiny – Gastric04 trial: Trastuzumab Deruxtecan vs Ramucirumab + Paclitaxel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D80B7BE-5598-10D7-360D-654CBF46C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509" y="2248928"/>
            <a:ext cx="5227388" cy="30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 17">
            <a:extLst>
              <a:ext uri="{FF2B5EF4-FFF2-40B4-BE49-F238E27FC236}">
                <a16:creationId xmlns:a16="http://schemas.microsoft.com/office/drawing/2014/main" id="{BA3021E7-DE33-DAC7-C7A2-6ABDE22B28C6}"/>
              </a:ext>
            </a:extLst>
          </p:cNvPr>
          <p:cNvSpPr/>
          <p:nvPr/>
        </p:nvSpPr>
        <p:spPr>
          <a:xfrm>
            <a:off x="5659395" y="3311611"/>
            <a:ext cx="1161535" cy="2236573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842FBBF8-6D4F-F502-D127-6F214DAD8A2B}"/>
              </a:ext>
            </a:extLst>
          </p:cNvPr>
          <p:cNvSpPr/>
          <p:nvPr/>
        </p:nvSpPr>
        <p:spPr>
          <a:xfrm>
            <a:off x="214182" y="3311611"/>
            <a:ext cx="1330413" cy="2236574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81424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Metastatische ziekte: 3</a:t>
            </a:r>
            <a:r>
              <a:rPr lang="nl-BE" baseline="30000" dirty="0"/>
              <a:t>e</a:t>
            </a:r>
            <a:r>
              <a:rPr lang="nl-BE" dirty="0"/>
              <a:t> lijn</a:t>
            </a:r>
          </a:p>
        </p:txBody>
      </p:sp>
      <p:pic>
        <p:nvPicPr>
          <p:cNvPr id="6" name="Picture 4" descr="LONSURF® (trifluridine and tipiracil) tablets Efficacy | Previously Treated  Metastatic GEJ and Gastric Cancer Treatment">
            <a:extLst>
              <a:ext uri="{FF2B5EF4-FFF2-40B4-BE49-F238E27FC236}">
                <a16:creationId xmlns:a16="http://schemas.microsoft.com/office/drawing/2014/main" id="{29F7B769-AD7D-FDFF-DBC6-B742F18EE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6695" y="2681012"/>
            <a:ext cx="4558826" cy="331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B132DE3-6E9A-1217-FB4B-DC0263632A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6695" y="1466045"/>
            <a:ext cx="4998261" cy="1051736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239106"/>
            <a:ext cx="4914900" cy="32385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BEA818A-B613-8B25-F135-438D079B57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438" y="1804086"/>
            <a:ext cx="5134231" cy="406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43CC0683-4E78-14CB-052B-1E80D5C5EE56}"/>
              </a:ext>
            </a:extLst>
          </p:cNvPr>
          <p:cNvSpPr/>
          <p:nvPr/>
        </p:nvSpPr>
        <p:spPr>
          <a:xfrm>
            <a:off x="726479" y="4287795"/>
            <a:ext cx="1633662" cy="1704749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74474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277968-FD07-15A1-DF25-60D81946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Best supportive care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3991AF-F422-44EF-CFEF-51A5B37BC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1800" dirty="0"/>
              <a:t>Pijnbeleid</a:t>
            </a:r>
          </a:p>
          <a:p>
            <a:r>
              <a:rPr lang="nl-BE" sz="1800" dirty="0"/>
              <a:t>Dysfagie</a:t>
            </a:r>
          </a:p>
          <a:p>
            <a:pPr lvl="1">
              <a:buFont typeface="Wingdings" pitchFamily="2" charset="2"/>
              <a:buChar char="Ø"/>
            </a:pPr>
            <a:r>
              <a:rPr lang="nl-BE" sz="1800" dirty="0"/>
              <a:t>Stenting</a:t>
            </a:r>
          </a:p>
          <a:p>
            <a:pPr lvl="1">
              <a:buFont typeface="Wingdings" pitchFamily="2" charset="2"/>
              <a:buChar char="Ø"/>
            </a:pPr>
            <a:r>
              <a:rPr lang="nl-BE" sz="1800" dirty="0"/>
              <a:t>Radiotherapie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sz="1800" dirty="0"/>
              <a:t>Gastric outlet</a:t>
            </a:r>
          </a:p>
          <a:p>
            <a:pPr lvl="1">
              <a:buFont typeface="Wingdings" pitchFamily="2" charset="2"/>
              <a:buChar char="Ø"/>
            </a:pPr>
            <a:r>
              <a:rPr lang="nl-BE" sz="1800" dirty="0"/>
              <a:t>Bypass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sz="1800" dirty="0"/>
              <a:t>Enterale voeding?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sz="1800" dirty="0"/>
              <a:t>Palliatieve zorgen</a:t>
            </a:r>
          </a:p>
        </p:txBody>
      </p:sp>
      <p:pic>
        <p:nvPicPr>
          <p:cNvPr id="10242" name="Picture 2" descr="Esophageal stent - Mayo Clinic">
            <a:extLst>
              <a:ext uri="{FF2B5EF4-FFF2-40B4-BE49-F238E27FC236}">
                <a16:creationId xmlns:a16="http://schemas.microsoft.com/office/drawing/2014/main" id="{739ADC93-3359-E424-1738-E7F73B2A3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8361" y="1417639"/>
            <a:ext cx="6488766" cy="420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Dierfiguur, tekenfilm, clipart&#10;&#10;Door AI gegenereerde inhoud is mogelijk onjuist.">
            <a:extLst>
              <a:ext uri="{FF2B5EF4-FFF2-40B4-BE49-F238E27FC236}">
                <a16:creationId xmlns:a16="http://schemas.microsoft.com/office/drawing/2014/main" id="{FD9FF2D7-01C3-FDD3-77D0-E86133BFC6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544" y="2022339"/>
            <a:ext cx="7772400" cy="281332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C64CF93-724E-25FE-420C-71B6118AE51A}"/>
              </a:ext>
            </a:extLst>
          </p:cNvPr>
          <p:cNvSpPr txBox="1"/>
          <p:nvPr/>
        </p:nvSpPr>
        <p:spPr>
          <a:xfrm>
            <a:off x="609600" y="6383306"/>
            <a:ext cx="10591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Van de Paevert et al. Innovations in the Treatment of Gastric Outlet Obstruction: Is This the Era of Endoscopic Ultrasonography-Guided Gastroenterostomy? </a:t>
            </a:r>
            <a:r>
              <a:rPr lang="nl-BE" sz="1000" i="1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Current Treatment Options in Gastroenterology. </a:t>
            </a:r>
            <a:r>
              <a:rPr lang="nl-BE" sz="1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23984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CD344-0554-2B45-860D-E3150D50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46233-EB40-437C-6DAD-2B17A8963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Casussen</a:t>
            </a:r>
          </a:p>
        </p:txBody>
      </p:sp>
      <p:pic>
        <p:nvPicPr>
          <p:cNvPr id="11270" name="Picture 6" descr="Patty Bouvier">
            <a:extLst>
              <a:ext uri="{FF2B5EF4-FFF2-40B4-BE49-F238E27FC236}">
                <a16:creationId xmlns:a16="http://schemas.microsoft.com/office/drawing/2014/main" id="{6048D05E-8D93-A585-C627-AAC4EDB8E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4624" y="1631852"/>
            <a:ext cx="3312684" cy="437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omer Simpson - Wikipedia">
            <a:extLst>
              <a:ext uri="{FF2B5EF4-FFF2-40B4-BE49-F238E27FC236}">
                <a16:creationId xmlns:a16="http://schemas.microsoft.com/office/drawing/2014/main" id="{35CAF488-CF9A-8AE8-F3AF-CD6E1253A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4376" y="1053904"/>
            <a:ext cx="2413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17D7A8EB-2674-53A4-BDE3-FB9C45E0FF4B}"/>
              </a:ext>
            </a:extLst>
          </p:cNvPr>
          <p:cNvSpPr/>
          <p:nvPr/>
        </p:nvSpPr>
        <p:spPr>
          <a:xfrm>
            <a:off x="2051824" y="5542156"/>
            <a:ext cx="959005" cy="702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Vermenigvuldigen 2">
            <a:extLst>
              <a:ext uri="{FF2B5EF4-FFF2-40B4-BE49-F238E27FC236}">
                <a16:creationId xmlns:a16="http://schemas.microsoft.com/office/drawing/2014/main" id="{B32F09BC-3599-55AF-B330-589953D38621}"/>
              </a:ext>
            </a:extLst>
          </p:cNvPr>
          <p:cNvSpPr/>
          <p:nvPr/>
        </p:nvSpPr>
        <p:spPr>
          <a:xfrm>
            <a:off x="3914078" y="2665141"/>
            <a:ext cx="970156" cy="880947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7265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8FAE0-13BE-6736-F78C-F09DC2B58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74FC7-AA43-CC9D-E248-41F615BA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Man – 60 jaar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0073AB-DB20-91FD-B6E6-B1012787B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Maagadenocarcinoom </a:t>
            </a:r>
            <a:r>
              <a:rPr lang="nl-BE" dirty="0">
                <a:sym typeface="Wingdings" pitchFamily="2" charset="2"/>
              </a:rPr>
              <a:t> </a:t>
            </a:r>
            <a:r>
              <a:rPr lang="nl-BE" dirty="0"/>
              <a:t>4x FLOT – Heelkunde – 4xFLOT</a:t>
            </a:r>
          </a:p>
          <a:p>
            <a:r>
              <a:rPr lang="nl-BE" dirty="0"/>
              <a:t>1 jaar later: peritoneale metastasen met ascites</a:t>
            </a:r>
          </a:p>
          <a:p>
            <a:endParaRPr lang="nl-BE" dirty="0"/>
          </a:p>
        </p:txBody>
      </p:sp>
      <p:pic>
        <p:nvPicPr>
          <p:cNvPr id="4" name="Picture 8" descr="Homer Simpson - Wikipedia">
            <a:extLst>
              <a:ext uri="{FF2B5EF4-FFF2-40B4-BE49-F238E27FC236}">
                <a16:creationId xmlns:a16="http://schemas.microsoft.com/office/drawing/2014/main" id="{657A792C-DFF5-142B-CCE4-43A23A616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80245" y="274639"/>
            <a:ext cx="1096167" cy="225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Tijdelijke aanduiding voor inhoud 3">
            <a:extLst>
              <a:ext uri="{FF2B5EF4-FFF2-40B4-BE49-F238E27FC236}">
                <a16:creationId xmlns:a16="http://schemas.microsoft.com/office/drawing/2014/main" id="{70A56952-C93F-9984-DEF9-81E984E08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470" y="2524666"/>
            <a:ext cx="4815742" cy="338727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FC82255-88BC-30BD-C119-6D079063C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6498" y="2199970"/>
            <a:ext cx="3447785" cy="423103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C1B6969-D99F-BBC0-415C-5F82B7252422}"/>
              </a:ext>
            </a:extLst>
          </p:cNvPr>
          <p:cNvSpPr txBox="1"/>
          <p:nvPr/>
        </p:nvSpPr>
        <p:spPr>
          <a:xfrm>
            <a:off x="2552700" y="3017973"/>
            <a:ext cx="7086600" cy="240065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685800" indent="-685800" algn="ctr">
              <a:buFontTx/>
              <a:buChar char="-"/>
            </a:pPr>
            <a:r>
              <a:rPr lang="nl-BE" sz="5000" dirty="0">
                <a:solidFill>
                  <a:schemeClr val="bg1"/>
                </a:solidFill>
                <a:latin typeface="+mj-lt"/>
              </a:rPr>
              <a:t>HER2 negatief</a:t>
            </a:r>
          </a:p>
          <a:p>
            <a:pPr marL="685800" indent="-685800" algn="ctr">
              <a:buFontTx/>
              <a:buChar char="-"/>
            </a:pPr>
            <a:r>
              <a:rPr lang="nl-BE" sz="5000" dirty="0">
                <a:solidFill>
                  <a:schemeClr val="bg1"/>
                </a:solidFill>
                <a:latin typeface="+mj-lt"/>
              </a:rPr>
              <a:t>MSStabiel</a:t>
            </a:r>
          </a:p>
          <a:p>
            <a:pPr marL="685800" indent="-685800" algn="ctr">
              <a:buFontTx/>
              <a:buChar char="-"/>
            </a:pPr>
            <a:r>
              <a:rPr lang="nl-BE" sz="5000" dirty="0">
                <a:solidFill>
                  <a:schemeClr val="bg1"/>
                </a:solidFill>
                <a:latin typeface="+mj-lt"/>
              </a:rPr>
              <a:t>PD-L1 CPS &gt;5</a:t>
            </a:r>
          </a:p>
        </p:txBody>
      </p:sp>
      <p:sp>
        <p:nvSpPr>
          <p:cNvPr id="9" name="Vermenigvuldigen 8">
            <a:extLst>
              <a:ext uri="{FF2B5EF4-FFF2-40B4-BE49-F238E27FC236}">
                <a16:creationId xmlns:a16="http://schemas.microsoft.com/office/drawing/2014/main" id="{BB801831-5064-591A-536C-7E7FE7F24511}"/>
              </a:ext>
            </a:extLst>
          </p:cNvPr>
          <p:cNvSpPr/>
          <p:nvPr/>
        </p:nvSpPr>
        <p:spPr>
          <a:xfrm>
            <a:off x="2358189" y="3017973"/>
            <a:ext cx="2514600" cy="2516553"/>
          </a:xfrm>
          <a:prstGeom prst="mathMultiply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800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7CF5B-5B9C-7DAD-B7EE-42B88C547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3">
            <a:extLst>
              <a:ext uri="{FF2B5EF4-FFF2-40B4-BE49-F238E27FC236}">
                <a16:creationId xmlns:a16="http://schemas.microsoft.com/office/drawing/2014/main" id="{8E7BE9F6-EB6A-3D13-C0BF-54B05F01D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989" y="731835"/>
            <a:ext cx="8203328" cy="57700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C12D86E-A546-4E13-E18A-DCCB16737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Man – 60 jaar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12A0DD-0517-1F29-B8E6-B9D088145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Maagadenocarcinoom </a:t>
            </a:r>
            <a:r>
              <a:rPr lang="nl-BE" dirty="0">
                <a:sym typeface="Wingdings" pitchFamily="2" charset="2"/>
              </a:rPr>
              <a:t> </a:t>
            </a:r>
            <a:r>
              <a:rPr lang="nl-BE" dirty="0"/>
              <a:t>4x FLOT – Heelkunde – 4xFLOT</a:t>
            </a:r>
          </a:p>
          <a:p>
            <a:r>
              <a:rPr lang="nl-BE" dirty="0"/>
              <a:t>1 jaar later: peritoneale metastasen met ascites</a:t>
            </a:r>
          </a:p>
          <a:p>
            <a:r>
              <a:rPr lang="nl-BE" dirty="0"/>
              <a:t>Kleuringen</a:t>
            </a:r>
          </a:p>
          <a:p>
            <a:pPr lvl="1"/>
            <a:r>
              <a:rPr lang="nl-BE" dirty="0"/>
              <a:t>Her2 negatief</a:t>
            </a:r>
          </a:p>
          <a:p>
            <a:pPr lvl="1"/>
            <a:r>
              <a:rPr lang="nl-BE" dirty="0"/>
              <a:t>MSStabiel</a:t>
            </a:r>
          </a:p>
          <a:p>
            <a:pPr lvl="1"/>
            <a:r>
              <a:rPr lang="nl-BE" dirty="0"/>
              <a:t>PD-L1 CPS &gt;5</a:t>
            </a:r>
          </a:p>
          <a:p>
            <a:endParaRPr lang="nl-BE" dirty="0"/>
          </a:p>
        </p:txBody>
      </p:sp>
      <p:pic>
        <p:nvPicPr>
          <p:cNvPr id="4" name="Picture 8" descr="Homer Simpson - Wikipedia">
            <a:extLst>
              <a:ext uri="{FF2B5EF4-FFF2-40B4-BE49-F238E27FC236}">
                <a16:creationId xmlns:a16="http://schemas.microsoft.com/office/drawing/2014/main" id="{A437D875-CAC4-9226-F24F-A6ACB6548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80245" y="274639"/>
            <a:ext cx="1096167" cy="225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054AAD73-0DD0-D28F-02B3-4FA2F1F73FE3}"/>
              </a:ext>
            </a:extLst>
          </p:cNvPr>
          <p:cNvSpPr/>
          <p:nvPr/>
        </p:nvSpPr>
        <p:spPr>
          <a:xfrm>
            <a:off x="2947737" y="3152274"/>
            <a:ext cx="1973180" cy="2249905"/>
          </a:xfrm>
          <a:prstGeom prst="rect">
            <a:avLst/>
          </a:prstGeom>
          <a:noFill/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F924852-355B-1C88-CF72-A2BCCE867577}"/>
              </a:ext>
            </a:extLst>
          </p:cNvPr>
          <p:cNvSpPr txBox="1"/>
          <p:nvPr/>
        </p:nvSpPr>
        <p:spPr>
          <a:xfrm>
            <a:off x="215588" y="4199016"/>
            <a:ext cx="2732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dirty="0">
                <a:latin typeface="+mj-lt"/>
              </a:rPr>
              <a:t>Folfox – Nivolumab</a:t>
            </a:r>
          </a:p>
          <a:p>
            <a:pPr algn="ctr"/>
            <a:r>
              <a:rPr lang="nl-BE" sz="1600" dirty="0">
                <a:latin typeface="+mj-lt"/>
              </a:rPr>
              <a:t>↓</a:t>
            </a:r>
          </a:p>
          <a:p>
            <a:pPr algn="ctr"/>
            <a:r>
              <a:rPr lang="nl-BE" sz="1600" dirty="0">
                <a:latin typeface="+mj-lt"/>
              </a:rPr>
              <a:t>De Gramont – Nivolumab</a:t>
            </a:r>
          </a:p>
          <a:p>
            <a:pPr algn="ctr"/>
            <a:r>
              <a:rPr lang="nl-BE" sz="1600" dirty="0">
                <a:latin typeface="+mj-lt"/>
              </a:rPr>
              <a:t>↓</a:t>
            </a:r>
          </a:p>
          <a:p>
            <a:pPr algn="ctr"/>
            <a:r>
              <a:rPr lang="nl-BE" sz="1600" dirty="0">
                <a:latin typeface="+mj-lt"/>
              </a:rPr>
              <a:t>Nivolumab monotherapie</a:t>
            </a:r>
          </a:p>
        </p:txBody>
      </p:sp>
    </p:spTree>
    <p:extLst>
      <p:ext uri="{BB962C8B-B14F-4D97-AF65-F5344CB8AC3E}">
        <p14:creationId xmlns:p14="http://schemas.microsoft.com/office/powerpoint/2010/main" val="321856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1188" y="1551709"/>
            <a:ext cx="6277971" cy="1136073"/>
          </a:xfrm>
        </p:spPr>
        <p:txBody>
          <a:bodyPr>
            <a:normAutofit/>
          </a:bodyPr>
          <a:lstStyle/>
          <a:p>
            <a:r>
              <a:rPr lang="nl-BE" sz="3200" dirty="0">
                <a:solidFill>
                  <a:schemeClr val="tx1"/>
                </a:solidFill>
              </a:rPr>
              <a:t>Bedankt voor jullie aandacht!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11188" y="2807855"/>
            <a:ext cx="7852011" cy="1006763"/>
          </a:xfrm>
        </p:spPr>
        <p:txBody>
          <a:bodyPr>
            <a:normAutofit/>
          </a:bodyPr>
          <a:lstStyle/>
          <a:p>
            <a:r>
              <a:rPr lang="nl-BE" sz="2400" dirty="0"/>
              <a:t>Zijn er nog vragen?</a:t>
            </a:r>
          </a:p>
        </p:txBody>
      </p:sp>
      <p:pic>
        <p:nvPicPr>
          <p:cNvPr id="1030" name="Picture 6" descr="3d vraagtekens stock illustratie. Illustratie bestaande uit element ...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9158" y="423082"/>
            <a:ext cx="3098042" cy="618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219659"/>
      </p:ext>
    </p:extLst>
  </p:cSld>
  <p:clrMapOvr>
    <a:masterClrMapping/>
  </p:clrMapOvr>
</p:sld>
</file>

<file path=ppt/theme/theme1.xml><?xml version="1.0" encoding="utf-8"?>
<a:theme xmlns:a="http://schemas.openxmlformats.org/drawingml/2006/main" name="Thema1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a1" id="{52E852FF-C464-4A23-9B37-48C147E21797}" vid="{459C812D-DFB9-4E83-90AD-0718403263A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Thema1</Template>
  <TotalTime>14404</TotalTime>
  <Words>1651</Words>
  <Application>Microsoft Office PowerPoint</Application>
  <PresentationFormat>Breedbeeld</PresentationFormat>
  <Paragraphs>401</Paragraphs>
  <Slides>66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66</vt:i4>
      </vt:variant>
    </vt:vector>
  </HeadingPairs>
  <TitlesOfParts>
    <vt:vector size="72" baseType="lpstr">
      <vt:lpstr>AdvTT7b515deb</vt:lpstr>
      <vt:lpstr>Arial</vt:lpstr>
      <vt:lpstr>Calibri</vt:lpstr>
      <vt:lpstr>Century Gothic</vt:lpstr>
      <vt:lpstr>Wingdings</vt:lpstr>
      <vt:lpstr>Thema1</vt:lpstr>
      <vt:lpstr>Oncoclinics: Update behandeling slokdarm-maagkanker</vt:lpstr>
      <vt:lpstr>Update behandeling slokdarm-maagkanker</vt:lpstr>
      <vt:lpstr>Update behandeling slokdarm-maagkanker</vt:lpstr>
      <vt:lpstr>Definitie slokdarmkanker</vt:lpstr>
      <vt:lpstr>Definitie – Adenocarcinoom Siewert Classificatie</vt:lpstr>
      <vt:lpstr>Kliniek en diagnose</vt:lpstr>
      <vt:lpstr>TNM staging</vt:lpstr>
      <vt:lpstr>Curatieve behandeling</vt:lpstr>
      <vt:lpstr>Curatieve behandeling</vt:lpstr>
      <vt:lpstr>Curatieve behandeling – endoscopisch</vt:lpstr>
      <vt:lpstr>Curatieve behandeling</vt:lpstr>
      <vt:lpstr>Curatieve behandeling – heelkunde</vt:lpstr>
      <vt:lpstr>Curatieve behandeling SCC</vt:lpstr>
      <vt:lpstr>Neoadjuvant chemoradiotherapie - CROSS</vt:lpstr>
      <vt:lpstr>Neoadjuvant chemoradiotherapie - CROSS</vt:lpstr>
      <vt:lpstr>Curatieve behandeling</vt:lpstr>
      <vt:lpstr>Definitieve chemoradiotherapie</vt:lpstr>
      <vt:lpstr>Curatieve behandeling Adenocarcinoom</vt:lpstr>
      <vt:lpstr>Adenocarcinoom</vt:lpstr>
      <vt:lpstr>Update behandeling slokdarm-maagkanker</vt:lpstr>
      <vt:lpstr>Epidemiologie</vt:lpstr>
      <vt:lpstr>Kliniek en diagnose</vt:lpstr>
      <vt:lpstr>Kliniek en diagnose</vt:lpstr>
      <vt:lpstr>Pathologie</vt:lpstr>
      <vt:lpstr>Curatieve behandeling</vt:lpstr>
      <vt:lpstr>Curatieve behandeling</vt:lpstr>
      <vt:lpstr>“Early Gastric Cancer”: ESD &gt;&gt; EMR</vt:lpstr>
      <vt:lpstr>Curatieve behandeling</vt:lpstr>
      <vt:lpstr>Perioperatief chemotherapie</vt:lpstr>
      <vt:lpstr>Perioperatief chemotherapie: FLOT – heelkunde - FLOT</vt:lpstr>
      <vt:lpstr>Perioperatief chemotherapie: FLOT – heelkunde - FLOT</vt:lpstr>
      <vt:lpstr>Perioperatief chemotherapie: FLOT – heelkunde - FLOT</vt:lpstr>
      <vt:lpstr>Perioperatief chemotherapie + immuuntherapie?</vt:lpstr>
      <vt:lpstr>Perioperatief chemotherapie + immuuntherapie?</vt:lpstr>
      <vt:lpstr>Wat met MSI tumoren?</vt:lpstr>
      <vt:lpstr>INTERMEZZO: Wat is MSI?</vt:lpstr>
      <vt:lpstr>Casussen</vt:lpstr>
      <vt:lpstr>Vrouw – 62 jaar</vt:lpstr>
      <vt:lpstr>PowerPoint-presentatie</vt:lpstr>
      <vt:lpstr>Man – 60 jaar</vt:lpstr>
      <vt:lpstr>Man – 60 jaar</vt:lpstr>
      <vt:lpstr>Update behandeling slokdarm-maagkanker</vt:lpstr>
      <vt:lpstr>Niet-curatief SCC</vt:lpstr>
      <vt:lpstr>INTERMEZZO: Wat is PD-L1?</vt:lpstr>
      <vt:lpstr>Niet-curatief SCC – 1e lijn</vt:lpstr>
      <vt:lpstr>Niet-curatief SCC – 1e lijn</vt:lpstr>
      <vt:lpstr>Niet-curatief SCC – 1e lijn</vt:lpstr>
      <vt:lpstr>Niet-curatief SCC – 2e lijn bij CPS-/TPS-/TAP-</vt:lpstr>
      <vt:lpstr>Niet-curatief SCC – 3e lijn</vt:lpstr>
      <vt:lpstr>Update behandeling slokdarm-maagkanker</vt:lpstr>
      <vt:lpstr>Metastatische ziekte: 1e lijn</vt:lpstr>
      <vt:lpstr>INTERMEZZO: Wat is HER2?</vt:lpstr>
      <vt:lpstr>PowerPoint-presentatie</vt:lpstr>
      <vt:lpstr>Metastatische ziekte: 1e lijn</vt:lpstr>
      <vt:lpstr>Metastatische ziekte: 1e lijn, HER2 +</vt:lpstr>
      <vt:lpstr>Metastatische ziekte: 1e lijn</vt:lpstr>
      <vt:lpstr>Metastatische ziekte: 1e lijn</vt:lpstr>
      <vt:lpstr>Metastatische ziekte: 1e lijn</vt:lpstr>
      <vt:lpstr>Metastatische ziekte: 1e lijn</vt:lpstr>
      <vt:lpstr>Metastatische ziekte: 2e lijn</vt:lpstr>
      <vt:lpstr>Metastatische ziekte: 3e lijn</vt:lpstr>
      <vt:lpstr>Best supportive care</vt:lpstr>
      <vt:lpstr>Casussen</vt:lpstr>
      <vt:lpstr>Man – 60 jaar</vt:lpstr>
      <vt:lpstr>Man – 60 jaar</vt:lpstr>
      <vt:lpstr>Bedankt voor jullie aandacht!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KRANS:  Update voor slokdarm-maagkanker ESMO 2022 Guidelines</dc:title>
  <dc:creator>Filip Van Herpe</dc:creator>
  <cp:lastModifiedBy>Kris Dexters</cp:lastModifiedBy>
  <cp:revision>51</cp:revision>
  <dcterms:created xsi:type="dcterms:W3CDTF">2022-10-11T13:30:38Z</dcterms:created>
  <dcterms:modified xsi:type="dcterms:W3CDTF">2025-06-24T09:22:59Z</dcterms:modified>
</cp:coreProperties>
</file>