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256" r:id="rId3"/>
    <p:sldId id="257" r:id="rId4"/>
    <p:sldId id="260" r:id="rId5"/>
    <p:sldId id="259" r:id="rId6"/>
    <p:sldId id="261" r:id="rId7"/>
    <p:sldId id="262" r:id="rId8"/>
    <p:sldId id="263" r:id="rId9"/>
    <p:sldId id="266" r:id="rId10"/>
    <p:sldId id="267" r:id="rId11"/>
    <p:sldId id="264" r:id="rId12"/>
    <p:sldId id="275" r:id="rId13"/>
    <p:sldId id="270" r:id="rId14"/>
    <p:sldId id="271" r:id="rId15"/>
    <p:sldId id="272" r:id="rId16"/>
    <p:sldId id="273" r:id="rId17"/>
    <p:sldId id="274" r:id="rId1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110907-4D12-406B-AB1C-3D5A41297980}" v="41" dt="2025-11-14T21:50:33.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314" autoAdjust="0"/>
  </p:normalViewPr>
  <p:slideViewPr>
    <p:cSldViewPr snapToGrid="0">
      <p:cViewPr varScale="1">
        <p:scale>
          <a:sx n="45" d="100"/>
          <a:sy n="45" d="100"/>
        </p:scale>
        <p:origin x="212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le Maeseele" userId="57905607c6c3fbc6" providerId="LiveId" clId="{232F4702-8B2E-458F-B805-5EEC059D2509}"/>
    <pc:docChg chg="undo custSel addSld delSld modSld sldOrd">
      <pc:chgData name="Nele Maeseele" userId="57905607c6c3fbc6" providerId="LiveId" clId="{232F4702-8B2E-458F-B805-5EEC059D2509}" dt="2025-11-14T22:40:28.546" v="18310" actId="20577"/>
      <pc:docMkLst>
        <pc:docMk/>
      </pc:docMkLst>
      <pc:sldChg chg="modSp add del mod">
        <pc:chgData name="Nele Maeseele" userId="57905607c6c3fbc6" providerId="LiveId" clId="{232F4702-8B2E-458F-B805-5EEC059D2509}" dt="2025-11-14T21:03:58.959" v="17251" actId="1076"/>
        <pc:sldMkLst>
          <pc:docMk/>
          <pc:sldMk cId="3635370001" sldId="256"/>
        </pc:sldMkLst>
        <pc:spChg chg="mod">
          <ac:chgData name="Nele Maeseele" userId="57905607c6c3fbc6" providerId="LiveId" clId="{232F4702-8B2E-458F-B805-5EEC059D2509}" dt="2025-11-14T21:03:35.646" v="17247" actId="14100"/>
          <ac:spMkLst>
            <pc:docMk/>
            <pc:sldMk cId="3635370001" sldId="256"/>
            <ac:spMk id="2" creationId="{00000000-0000-0000-0000-000000000000}"/>
          </ac:spMkLst>
        </pc:spChg>
        <pc:spChg chg="mod">
          <ac:chgData name="Nele Maeseele" userId="57905607c6c3fbc6" providerId="LiveId" clId="{232F4702-8B2E-458F-B805-5EEC059D2509}" dt="2025-11-14T21:03:58.959" v="17251" actId="1076"/>
          <ac:spMkLst>
            <pc:docMk/>
            <pc:sldMk cId="3635370001" sldId="256"/>
            <ac:spMk id="3" creationId="{00000000-0000-0000-0000-000000000000}"/>
          </ac:spMkLst>
        </pc:spChg>
      </pc:sldChg>
      <pc:sldChg chg="addSp delSp modSp mod ord modNotesTx">
        <pc:chgData name="Nele Maeseele" userId="57905607c6c3fbc6" providerId="LiveId" clId="{232F4702-8B2E-458F-B805-5EEC059D2509}" dt="2025-11-13T18:55:17.949" v="16968" actId="20577"/>
        <pc:sldMkLst>
          <pc:docMk/>
          <pc:sldMk cId="1651531097" sldId="257"/>
        </pc:sldMkLst>
        <pc:spChg chg="add mod">
          <ac:chgData name="Nele Maeseele" userId="57905607c6c3fbc6" providerId="LiveId" clId="{232F4702-8B2E-458F-B805-5EEC059D2509}" dt="2025-11-13T18:50:13.606" v="16856" actId="1076"/>
          <ac:spMkLst>
            <pc:docMk/>
            <pc:sldMk cId="1651531097" sldId="257"/>
            <ac:spMk id="11" creationId="{A259D52E-4088-0EA4-5594-DEBCB99AADF2}"/>
          </ac:spMkLst>
        </pc:spChg>
        <pc:picChg chg="add mod ord">
          <ac:chgData name="Nele Maeseele" userId="57905607c6c3fbc6" providerId="LiveId" clId="{232F4702-8B2E-458F-B805-5EEC059D2509}" dt="2025-11-04T13:25:04.731" v="13917" actId="14100"/>
          <ac:picMkLst>
            <pc:docMk/>
            <pc:sldMk cId="1651531097" sldId="257"/>
            <ac:picMk id="2" creationId="{ED1CDE38-0597-EC65-03BA-F9CFB07AE7FF}"/>
          </ac:picMkLst>
        </pc:picChg>
        <pc:picChg chg="add mod">
          <ac:chgData name="Nele Maeseele" userId="57905607c6c3fbc6" providerId="LiveId" clId="{232F4702-8B2E-458F-B805-5EEC059D2509}" dt="2025-11-04T13:10:01.712" v="13898" actId="1076"/>
          <ac:picMkLst>
            <pc:docMk/>
            <pc:sldMk cId="1651531097" sldId="257"/>
            <ac:picMk id="7" creationId="{B3112518-E785-EBE5-103E-0F459A2B3190}"/>
          </ac:picMkLst>
        </pc:picChg>
      </pc:sldChg>
      <pc:sldChg chg="addSp delSp modSp new mod modNotesTx">
        <pc:chgData name="Nele Maeseele" userId="57905607c6c3fbc6" providerId="LiveId" clId="{232F4702-8B2E-458F-B805-5EEC059D2509}" dt="2025-11-14T21:09:44.003" v="17253" actId="20577"/>
        <pc:sldMkLst>
          <pc:docMk/>
          <pc:sldMk cId="1022867529" sldId="259"/>
        </pc:sldMkLst>
        <pc:spChg chg="mod">
          <ac:chgData name="Nele Maeseele" userId="57905607c6c3fbc6" providerId="LiveId" clId="{232F4702-8B2E-458F-B805-5EEC059D2509}" dt="2025-10-30T20:25:53.934" v="9913" actId="255"/>
          <ac:spMkLst>
            <pc:docMk/>
            <pc:sldMk cId="1022867529" sldId="259"/>
            <ac:spMk id="3" creationId="{1A4B9997-9442-57A6-CC9F-6FE55BF968D0}"/>
          </ac:spMkLst>
        </pc:spChg>
        <pc:picChg chg="add mod">
          <ac:chgData name="Nele Maeseele" userId="57905607c6c3fbc6" providerId="LiveId" clId="{232F4702-8B2E-458F-B805-5EEC059D2509}" dt="2025-10-30T19:46:29.137" v="9524" actId="1076"/>
          <ac:picMkLst>
            <pc:docMk/>
            <pc:sldMk cId="1022867529" sldId="259"/>
            <ac:picMk id="5" creationId="{6A554938-DBEC-72A4-B577-EEE779EF5FE3}"/>
          </ac:picMkLst>
        </pc:picChg>
        <pc:picChg chg="add mod">
          <ac:chgData name="Nele Maeseele" userId="57905607c6c3fbc6" providerId="LiveId" clId="{232F4702-8B2E-458F-B805-5EEC059D2509}" dt="2025-10-30T19:46:27.903" v="9523" actId="1076"/>
          <ac:picMkLst>
            <pc:docMk/>
            <pc:sldMk cId="1022867529" sldId="259"/>
            <ac:picMk id="7" creationId="{9CDFF2C5-A589-3F16-2D04-FEC405A30264}"/>
          </ac:picMkLst>
        </pc:picChg>
        <pc:picChg chg="add mod">
          <ac:chgData name="Nele Maeseele" userId="57905607c6c3fbc6" providerId="LiveId" clId="{232F4702-8B2E-458F-B805-5EEC059D2509}" dt="2025-10-30T19:04:30.533" v="9242" actId="1076"/>
          <ac:picMkLst>
            <pc:docMk/>
            <pc:sldMk cId="1022867529" sldId="259"/>
            <ac:picMk id="9" creationId="{9F65D915-988B-18D5-0300-145B8BD7D5A0}"/>
          </ac:picMkLst>
        </pc:picChg>
      </pc:sldChg>
      <pc:sldChg chg="addSp modSp new mod ord modNotesTx">
        <pc:chgData name="Nele Maeseele" userId="57905607c6c3fbc6" providerId="LiveId" clId="{232F4702-8B2E-458F-B805-5EEC059D2509}" dt="2025-11-13T19:04:47.211" v="16970" actId="1076"/>
        <pc:sldMkLst>
          <pc:docMk/>
          <pc:sldMk cId="808984381" sldId="260"/>
        </pc:sldMkLst>
        <pc:spChg chg="mod">
          <ac:chgData name="Nele Maeseele" userId="57905607c6c3fbc6" providerId="LiveId" clId="{232F4702-8B2E-458F-B805-5EEC059D2509}" dt="2025-11-04T13:43:47.209" v="14257" actId="20577"/>
          <ac:spMkLst>
            <pc:docMk/>
            <pc:sldMk cId="808984381" sldId="260"/>
            <ac:spMk id="2" creationId="{465244DE-1228-5676-6755-AB104F5F283E}"/>
          </ac:spMkLst>
        </pc:spChg>
        <pc:spChg chg="add mod">
          <ac:chgData name="Nele Maeseele" userId="57905607c6c3fbc6" providerId="LiveId" clId="{232F4702-8B2E-458F-B805-5EEC059D2509}" dt="2025-10-30T20:24:25.692" v="9894" actId="1076"/>
          <ac:spMkLst>
            <pc:docMk/>
            <pc:sldMk cId="808984381" sldId="260"/>
            <ac:spMk id="4" creationId="{E04EEE64-6CB2-99F7-D3A1-6FEA3AAFA814}"/>
          </ac:spMkLst>
        </pc:spChg>
        <pc:spChg chg="add mod">
          <ac:chgData name="Nele Maeseele" userId="57905607c6c3fbc6" providerId="LiveId" clId="{232F4702-8B2E-458F-B805-5EEC059D2509}" dt="2025-10-30T20:24:29.632" v="9895" actId="1076"/>
          <ac:spMkLst>
            <pc:docMk/>
            <pc:sldMk cId="808984381" sldId="260"/>
            <ac:spMk id="6" creationId="{EC56AF59-0EBB-7BEE-FE10-6EDBB5CA4A68}"/>
          </ac:spMkLst>
        </pc:spChg>
        <pc:spChg chg="add mod">
          <ac:chgData name="Nele Maeseele" userId="57905607c6c3fbc6" providerId="LiveId" clId="{232F4702-8B2E-458F-B805-5EEC059D2509}" dt="2025-10-30T20:24:23.480" v="9893" actId="1076"/>
          <ac:spMkLst>
            <pc:docMk/>
            <pc:sldMk cId="808984381" sldId="260"/>
            <ac:spMk id="7" creationId="{97DA6935-2EC8-D50F-6224-2F929E92E5D1}"/>
          </ac:spMkLst>
        </pc:spChg>
        <pc:picChg chg="add mod">
          <ac:chgData name="Nele Maeseele" userId="57905607c6c3fbc6" providerId="LiveId" clId="{232F4702-8B2E-458F-B805-5EEC059D2509}" dt="2025-11-13T19:04:47.211" v="16970" actId="1076"/>
          <ac:picMkLst>
            <pc:docMk/>
            <pc:sldMk cId="808984381" sldId="260"/>
            <ac:picMk id="5" creationId="{D579AB91-5A89-5BB6-EC2B-9DC88E2FEDE4}"/>
          </ac:picMkLst>
        </pc:picChg>
      </pc:sldChg>
      <pc:sldChg chg="addSp modSp new mod modNotesTx">
        <pc:chgData name="Nele Maeseele" userId="57905607c6c3fbc6" providerId="LiveId" clId="{232F4702-8B2E-458F-B805-5EEC059D2509}" dt="2025-11-13T20:03:12.146" v="17027" actId="20577"/>
        <pc:sldMkLst>
          <pc:docMk/>
          <pc:sldMk cId="4055523605" sldId="261"/>
        </pc:sldMkLst>
        <pc:spChg chg="mod">
          <ac:chgData name="Nele Maeseele" userId="57905607c6c3fbc6" providerId="LiveId" clId="{232F4702-8B2E-458F-B805-5EEC059D2509}" dt="2025-11-13T20:03:08.231" v="17026" actId="14100"/>
          <ac:spMkLst>
            <pc:docMk/>
            <pc:sldMk cId="4055523605" sldId="261"/>
            <ac:spMk id="2" creationId="{AE9387AB-13BE-EDED-5401-5EAB5475A925}"/>
          </ac:spMkLst>
        </pc:spChg>
        <pc:spChg chg="mod">
          <ac:chgData name="Nele Maeseele" userId="57905607c6c3fbc6" providerId="LiveId" clId="{232F4702-8B2E-458F-B805-5EEC059D2509}" dt="2025-11-13T20:03:12.146" v="17027" actId="20577"/>
          <ac:spMkLst>
            <pc:docMk/>
            <pc:sldMk cId="4055523605" sldId="261"/>
            <ac:spMk id="3" creationId="{A485FE97-218A-26E9-79E1-B63D64E18351}"/>
          </ac:spMkLst>
        </pc:spChg>
        <pc:spChg chg="add mod">
          <ac:chgData name="Nele Maeseele" userId="57905607c6c3fbc6" providerId="LiveId" clId="{232F4702-8B2E-458F-B805-5EEC059D2509}" dt="2025-11-12T23:39:44.003" v="16565"/>
          <ac:spMkLst>
            <pc:docMk/>
            <pc:sldMk cId="4055523605" sldId="261"/>
            <ac:spMk id="4" creationId="{4902AE05-80D4-954F-7DCE-DE27695A27A4}"/>
          </ac:spMkLst>
        </pc:spChg>
        <pc:spChg chg="add mod">
          <ac:chgData name="Nele Maeseele" userId="57905607c6c3fbc6" providerId="LiveId" clId="{232F4702-8B2E-458F-B805-5EEC059D2509}" dt="2025-11-12T23:46:04.661" v="16714" actId="20577"/>
          <ac:spMkLst>
            <pc:docMk/>
            <pc:sldMk cId="4055523605" sldId="261"/>
            <ac:spMk id="5" creationId="{46DAAA79-9D61-D2EA-9F0D-91A00E4A050D}"/>
          </ac:spMkLst>
        </pc:spChg>
        <pc:spChg chg="add mod">
          <ac:chgData name="Nele Maeseele" userId="57905607c6c3fbc6" providerId="LiveId" clId="{232F4702-8B2E-458F-B805-5EEC059D2509}" dt="2025-11-12T23:45:54.410" v="16710" actId="1076"/>
          <ac:spMkLst>
            <pc:docMk/>
            <pc:sldMk cId="4055523605" sldId="261"/>
            <ac:spMk id="6" creationId="{121EB272-9527-A9EB-5C10-D2B0D4AC9E9C}"/>
          </ac:spMkLst>
        </pc:spChg>
      </pc:sldChg>
      <pc:sldChg chg="addSp delSp modSp new mod modNotesTx">
        <pc:chgData name="Nele Maeseele" userId="57905607c6c3fbc6" providerId="LiveId" clId="{232F4702-8B2E-458F-B805-5EEC059D2509}" dt="2025-11-14T21:34:50.286" v="17797" actId="20577"/>
        <pc:sldMkLst>
          <pc:docMk/>
          <pc:sldMk cId="4238072363" sldId="262"/>
        </pc:sldMkLst>
        <pc:spChg chg="mod">
          <ac:chgData name="Nele Maeseele" userId="57905607c6c3fbc6" providerId="LiveId" clId="{232F4702-8B2E-458F-B805-5EEC059D2509}" dt="2025-11-04T12:51:09.092" v="13776" actId="14100"/>
          <ac:spMkLst>
            <pc:docMk/>
            <pc:sldMk cId="4238072363" sldId="262"/>
            <ac:spMk id="2" creationId="{FC400E40-D038-207A-8238-6D678276BBEB}"/>
          </ac:spMkLst>
        </pc:spChg>
        <pc:spChg chg="add mod">
          <ac:chgData name="Nele Maeseele" userId="57905607c6c3fbc6" providerId="LiveId" clId="{232F4702-8B2E-458F-B805-5EEC059D2509}" dt="2025-11-04T13:30:12.967" v="14183" actId="1076"/>
          <ac:spMkLst>
            <pc:docMk/>
            <pc:sldMk cId="4238072363" sldId="262"/>
            <ac:spMk id="21" creationId="{14E6870A-DCE7-B7CF-E832-0F927A572670}"/>
          </ac:spMkLst>
        </pc:spChg>
        <pc:spChg chg="add mod">
          <ac:chgData name="Nele Maeseele" userId="57905607c6c3fbc6" providerId="LiveId" clId="{232F4702-8B2E-458F-B805-5EEC059D2509}" dt="2025-11-04T13:30:04.500" v="14180" actId="14100"/>
          <ac:spMkLst>
            <pc:docMk/>
            <pc:sldMk cId="4238072363" sldId="262"/>
            <ac:spMk id="22" creationId="{26AC245A-3506-4BEF-EC1A-ECC0D71D7518}"/>
          </ac:spMkLst>
        </pc:spChg>
        <pc:spChg chg="add mod">
          <ac:chgData name="Nele Maeseele" userId="57905607c6c3fbc6" providerId="LiveId" clId="{232F4702-8B2E-458F-B805-5EEC059D2509}" dt="2025-11-04T13:30:07.031" v="14181" actId="14100"/>
          <ac:spMkLst>
            <pc:docMk/>
            <pc:sldMk cId="4238072363" sldId="262"/>
            <ac:spMk id="23" creationId="{A11FC935-B507-E8D2-94D9-5AB8F8D7CC81}"/>
          </ac:spMkLst>
        </pc:spChg>
        <pc:spChg chg="add mod">
          <ac:chgData name="Nele Maeseele" userId="57905607c6c3fbc6" providerId="LiveId" clId="{232F4702-8B2E-458F-B805-5EEC059D2509}" dt="2025-11-04T13:30:00.211" v="14178" actId="1076"/>
          <ac:spMkLst>
            <pc:docMk/>
            <pc:sldMk cId="4238072363" sldId="262"/>
            <ac:spMk id="24" creationId="{D1CA5BA8-7B3D-EC3F-F2E9-6E4D30DF47E1}"/>
          </ac:spMkLst>
        </pc:spChg>
        <pc:spChg chg="add mod">
          <ac:chgData name="Nele Maeseele" userId="57905607c6c3fbc6" providerId="LiveId" clId="{232F4702-8B2E-458F-B805-5EEC059D2509}" dt="2025-11-04T13:29:52.412" v="14176" actId="14100"/>
          <ac:spMkLst>
            <pc:docMk/>
            <pc:sldMk cId="4238072363" sldId="262"/>
            <ac:spMk id="25" creationId="{5573C718-80BD-4602-D821-5EE0AE93EDDC}"/>
          </ac:spMkLst>
        </pc:spChg>
      </pc:sldChg>
      <pc:sldChg chg="addSp delSp modSp new mod setBg modNotesTx">
        <pc:chgData name="Nele Maeseele" userId="57905607c6c3fbc6" providerId="LiveId" clId="{232F4702-8B2E-458F-B805-5EEC059D2509}" dt="2025-11-14T21:41:46.769" v="17812" actId="20577"/>
        <pc:sldMkLst>
          <pc:docMk/>
          <pc:sldMk cId="2687113713" sldId="263"/>
        </pc:sldMkLst>
        <pc:spChg chg="mod">
          <ac:chgData name="Nele Maeseele" userId="57905607c6c3fbc6" providerId="LiveId" clId="{232F4702-8B2E-458F-B805-5EEC059D2509}" dt="2025-10-26T15:10:25.596" v="6413" actId="26606"/>
          <ac:spMkLst>
            <pc:docMk/>
            <pc:sldMk cId="2687113713" sldId="263"/>
            <ac:spMk id="2" creationId="{5B3B73A8-6836-11C5-115B-1DA8554B043D}"/>
          </ac:spMkLst>
        </pc:spChg>
        <pc:spChg chg="add mod">
          <ac:chgData name="Nele Maeseele" userId="57905607c6c3fbc6" providerId="LiveId" clId="{232F4702-8B2E-458F-B805-5EEC059D2509}" dt="2025-10-26T15:32:48.823" v="7318" actId="20577"/>
          <ac:spMkLst>
            <pc:docMk/>
            <pc:sldMk cId="2687113713" sldId="263"/>
            <ac:spMk id="7" creationId="{76748B97-9EFC-56D7-B86C-521AA81E6FE6}"/>
          </ac:spMkLst>
        </pc:spChg>
        <pc:spChg chg="add">
          <ac:chgData name="Nele Maeseele" userId="57905607c6c3fbc6" providerId="LiveId" clId="{232F4702-8B2E-458F-B805-5EEC059D2509}" dt="2025-10-26T15:10:25.596" v="6413" actId="26606"/>
          <ac:spMkLst>
            <pc:docMk/>
            <pc:sldMk cId="2687113713" sldId="263"/>
            <ac:spMk id="10" creationId="{A4AC5506-6312-4701-8D3C-40187889A947}"/>
          </ac:spMkLst>
        </pc:spChg>
      </pc:sldChg>
      <pc:sldChg chg="addSp delSp modSp new mod ord setBg modNotesTx">
        <pc:chgData name="Nele Maeseele" userId="57905607c6c3fbc6" providerId="LiveId" clId="{232F4702-8B2E-458F-B805-5EEC059D2509}" dt="2025-11-14T21:49:49.854" v="18159" actId="20577"/>
        <pc:sldMkLst>
          <pc:docMk/>
          <pc:sldMk cId="2714120678" sldId="264"/>
        </pc:sldMkLst>
        <pc:spChg chg="mod">
          <ac:chgData name="Nele Maeseele" userId="57905607c6c3fbc6" providerId="LiveId" clId="{232F4702-8B2E-458F-B805-5EEC059D2509}" dt="2025-10-26T15:14:56.613" v="6665" actId="26606"/>
          <ac:spMkLst>
            <pc:docMk/>
            <pc:sldMk cId="2714120678" sldId="264"/>
            <ac:spMk id="2" creationId="{1170A4D4-096F-E07E-B26D-50B480B2ABB8}"/>
          </ac:spMkLst>
        </pc:spChg>
        <pc:spChg chg="add">
          <ac:chgData name="Nele Maeseele" userId="57905607c6c3fbc6" providerId="LiveId" clId="{232F4702-8B2E-458F-B805-5EEC059D2509}" dt="2025-10-26T15:14:56.613" v="6665" actId="26606"/>
          <ac:spMkLst>
            <pc:docMk/>
            <pc:sldMk cId="2714120678" sldId="264"/>
            <ac:spMk id="9" creationId="{A4AC5506-6312-4701-8D3C-40187889A947}"/>
          </ac:spMkLst>
        </pc:spChg>
        <pc:spChg chg="add mod">
          <ac:chgData name="Nele Maeseele" userId="57905607c6c3fbc6" providerId="LiveId" clId="{232F4702-8B2E-458F-B805-5EEC059D2509}" dt="2025-10-26T16:29:10.802" v="8659" actId="20577"/>
          <ac:spMkLst>
            <pc:docMk/>
            <pc:sldMk cId="2714120678" sldId="264"/>
            <ac:spMk id="10" creationId="{7F6FE023-B750-48A2-05C1-511C51EA2BFF}"/>
          </ac:spMkLst>
        </pc:spChg>
        <pc:picChg chg="add mod">
          <ac:chgData name="Nele Maeseele" userId="57905607c6c3fbc6" providerId="LiveId" clId="{232F4702-8B2E-458F-B805-5EEC059D2509}" dt="2025-10-26T16:03:57.882" v="7778" actId="14100"/>
          <ac:picMkLst>
            <pc:docMk/>
            <pc:sldMk cId="2714120678" sldId="264"/>
            <ac:picMk id="4" creationId="{219C63F3-6EA7-966D-EC5C-FA5684769418}"/>
          </ac:picMkLst>
        </pc:picChg>
        <pc:picChg chg="add mod">
          <ac:chgData name="Nele Maeseele" userId="57905607c6c3fbc6" providerId="LiveId" clId="{232F4702-8B2E-458F-B805-5EEC059D2509}" dt="2025-10-26T16:03:56.209" v="7777" actId="14100"/>
          <ac:picMkLst>
            <pc:docMk/>
            <pc:sldMk cId="2714120678" sldId="264"/>
            <ac:picMk id="8" creationId="{EB6016ED-6F53-4808-36D1-B3E663B24FC4}"/>
          </ac:picMkLst>
        </pc:picChg>
      </pc:sldChg>
      <pc:sldChg chg="add modNotesTx">
        <pc:chgData name="Nele Maeseele" userId="57905607c6c3fbc6" providerId="LiveId" clId="{232F4702-8B2E-458F-B805-5EEC059D2509}" dt="2025-11-14T21:45:51.381" v="18157" actId="20577"/>
        <pc:sldMkLst>
          <pc:docMk/>
          <pc:sldMk cId="392541388" sldId="266"/>
        </pc:sldMkLst>
      </pc:sldChg>
      <pc:sldChg chg="addSp delSp modSp add mod ord modNotesTx">
        <pc:chgData name="Nele Maeseele" userId="57905607c6c3fbc6" providerId="LiveId" clId="{232F4702-8B2E-458F-B805-5EEC059D2509}" dt="2025-11-14T22:29:55.734" v="18285" actId="20577"/>
        <pc:sldMkLst>
          <pc:docMk/>
          <pc:sldMk cId="635138658" sldId="267"/>
        </pc:sldMkLst>
        <pc:spChg chg="add mod">
          <ac:chgData name="Nele Maeseele" userId="57905607c6c3fbc6" providerId="LiveId" clId="{232F4702-8B2E-458F-B805-5EEC059D2509}" dt="2025-10-26T16:26:57.176" v="8518" actId="20577"/>
          <ac:spMkLst>
            <pc:docMk/>
            <pc:sldMk cId="635138658" sldId="267"/>
            <ac:spMk id="7" creationId="{D122DADA-7931-1E43-0C55-B8D640AC9572}"/>
          </ac:spMkLst>
        </pc:spChg>
        <pc:picChg chg="add mod">
          <ac:chgData name="Nele Maeseele" userId="57905607c6c3fbc6" providerId="LiveId" clId="{232F4702-8B2E-458F-B805-5EEC059D2509}" dt="2025-11-04T20:32:31.761" v="15236" actId="1076"/>
          <ac:picMkLst>
            <pc:docMk/>
            <pc:sldMk cId="635138658" sldId="267"/>
            <ac:picMk id="11" creationId="{AA8E7ED7-C7ED-EEAB-8727-566A7A811DFD}"/>
          </ac:picMkLst>
        </pc:picChg>
      </pc:sldChg>
      <pc:sldChg chg="addSp delSp modSp new del mod setBg addAnim delAnim">
        <pc:chgData name="Nele Maeseele" userId="57905607c6c3fbc6" providerId="LiveId" clId="{232F4702-8B2E-458F-B805-5EEC059D2509}" dt="2025-11-13T18:38:47.647" v="16803" actId="47"/>
        <pc:sldMkLst>
          <pc:docMk/>
          <pc:sldMk cId="3081477571" sldId="268"/>
        </pc:sldMkLst>
        <pc:spChg chg="add mod ord">
          <ac:chgData name="Nele Maeseele" userId="57905607c6c3fbc6" providerId="LiveId" clId="{232F4702-8B2E-458F-B805-5EEC059D2509}" dt="2025-11-13T18:37:51.450" v="16729" actId="20577"/>
          <ac:spMkLst>
            <pc:docMk/>
            <pc:sldMk cId="3081477571" sldId="268"/>
            <ac:spMk id="14" creationId="{672E6882-0813-6726-C2D1-935839C065CB}"/>
          </ac:spMkLst>
        </pc:spChg>
        <pc:picChg chg="add del mod ord modCrop">
          <ac:chgData name="Nele Maeseele" userId="57905607c6c3fbc6" providerId="LiveId" clId="{232F4702-8B2E-458F-B805-5EEC059D2509}" dt="2025-11-13T18:37:31.938" v="16718" actId="478"/>
          <ac:picMkLst>
            <pc:docMk/>
            <pc:sldMk cId="3081477571" sldId="268"/>
            <ac:picMk id="10" creationId="{DDD1DDB5-E1B0-1DF1-0980-EFA984F41398}"/>
          </ac:picMkLst>
        </pc:picChg>
        <pc:picChg chg="add del mod ord">
          <ac:chgData name="Nele Maeseele" userId="57905607c6c3fbc6" providerId="LiveId" clId="{232F4702-8B2E-458F-B805-5EEC059D2509}" dt="2025-11-13T18:37:30.067" v="16717" actId="478"/>
          <ac:picMkLst>
            <pc:docMk/>
            <pc:sldMk cId="3081477571" sldId="268"/>
            <ac:picMk id="12" creationId="{0B5A9224-BA52-AEEB-0691-99452BC95E4C}"/>
          </ac:picMkLst>
        </pc:picChg>
      </pc:sldChg>
      <pc:sldChg chg="addSp delSp modSp new mod modNotesTx">
        <pc:chgData name="Nele Maeseele" userId="57905607c6c3fbc6" providerId="LiveId" clId="{232F4702-8B2E-458F-B805-5EEC059D2509}" dt="2025-11-12T23:31:50.169" v="16525" actId="1076"/>
        <pc:sldMkLst>
          <pc:docMk/>
          <pc:sldMk cId="998061163" sldId="270"/>
        </pc:sldMkLst>
        <pc:spChg chg="mod">
          <ac:chgData name="Nele Maeseele" userId="57905607c6c3fbc6" providerId="LiveId" clId="{232F4702-8B2E-458F-B805-5EEC059D2509}" dt="2025-11-04T13:43:15.745" v="14220" actId="20577"/>
          <ac:spMkLst>
            <pc:docMk/>
            <pc:sldMk cId="998061163" sldId="270"/>
            <ac:spMk id="2" creationId="{24ADA521-E418-412A-DC00-7FB53FC7B0B7}"/>
          </ac:spMkLst>
        </pc:spChg>
        <pc:spChg chg="add mod">
          <ac:chgData name="Nele Maeseele" userId="57905607c6c3fbc6" providerId="LiveId" clId="{232F4702-8B2E-458F-B805-5EEC059D2509}" dt="2025-11-04T13:49:53.460" v="14315" actId="14100"/>
          <ac:spMkLst>
            <pc:docMk/>
            <pc:sldMk cId="998061163" sldId="270"/>
            <ac:spMk id="5" creationId="{F4C97609-B17D-9A45-DE87-CDAFD5A8D42F}"/>
          </ac:spMkLst>
        </pc:spChg>
        <pc:spChg chg="add mod">
          <ac:chgData name="Nele Maeseele" userId="57905607c6c3fbc6" providerId="LiveId" clId="{232F4702-8B2E-458F-B805-5EEC059D2509}" dt="2025-11-04T13:49:26.699" v="14311" actId="313"/>
          <ac:spMkLst>
            <pc:docMk/>
            <pc:sldMk cId="998061163" sldId="270"/>
            <ac:spMk id="6" creationId="{D9B669DA-3194-D60B-B739-8B109826D5BD}"/>
          </ac:spMkLst>
        </pc:spChg>
        <pc:spChg chg="add mod">
          <ac:chgData name="Nele Maeseele" userId="57905607c6c3fbc6" providerId="LiveId" clId="{232F4702-8B2E-458F-B805-5EEC059D2509}" dt="2025-11-04T13:51:08.413" v="14370" actId="20577"/>
          <ac:spMkLst>
            <pc:docMk/>
            <pc:sldMk cId="998061163" sldId="270"/>
            <ac:spMk id="7" creationId="{911437B7-15BF-D0EE-95CB-94BF2BE2BA59}"/>
          </ac:spMkLst>
        </pc:spChg>
        <pc:spChg chg="add mod">
          <ac:chgData name="Nele Maeseele" userId="57905607c6c3fbc6" providerId="LiveId" clId="{232F4702-8B2E-458F-B805-5EEC059D2509}" dt="2025-11-04T13:52:12.990" v="14374" actId="313"/>
          <ac:spMkLst>
            <pc:docMk/>
            <pc:sldMk cId="998061163" sldId="270"/>
            <ac:spMk id="8" creationId="{96C18468-1295-09C1-744B-95ED431E0403}"/>
          </ac:spMkLst>
        </pc:spChg>
        <pc:picChg chg="add mod modCrop">
          <ac:chgData name="Nele Maeseele" userId="57905607c6c3fbc6" providerId="LiveId" clId="{232F4702-8B2E-458F-B805-5EEC059D2509}" dt="2025-11-12T21:48:34.066" v="15802" actId="14100"/>
          <ac:picMkLst>
            <pc:docMk/>
            <pc:sldMk cId="998061163" sldId="270"/>
            <ac:picMk id="3" creationId="{74AED1A3-1E8B-0109-1523-24399B194EEF}"/>
          </ac:picMkLst>
        </pc:picChg>
        <pc:picChg chg="add mod">
          <ac:chgData name="Nele Maeseele" userId="57905607c6c3fbc6" providerId="LiveId" clId="{232F4702-8B2E-458F-B805-5EEC059D2509}" dt="2025-11-04T13:51:30.861" v="14373" actId="14100"/>
          <ac:picMkLst>
            <pc:docMk/>
            <pc:sldMk cId="998061163" sldId="270"/>
            <ac:picMk id="4" creationId="{BD035A10-DC05-7C25-4BF1-1451F4C18680}"/>
          </ac:picMkLst>
        </pc:picChg>
        <pc:picChg chg="add mod modCrop">
          <ac:chgData name="Nele Maeseele" userId="57905607c6c3fbc6" providerId="LiveId" clId="{232F4702-8B2E-458F-B805-5EEC059D2509}" dt="2025-11-12T23:31:50.169" v="16525" actId="1076"/>
          <ac:picMkLst>
            <pc:docMk/>
            <pc:sldMk cId="998061163" sldId="270"/>
            <ac:picMk id="10" creationId="{2CC7E22A-12BB-FA1E-E51A-863D61AABBB9}"/>
          </ac:picMkLst>
        </pc:picChg>
      </pc:sldChg>
      <pc:sldChg chg="addSp delSp modSp new mod">
        <pc:chgData name="Nele Maeseele" userId="57905607c6c3fbc6" providerId="LiveId" clId="{232F4702-8B2E-458F-B805-5EEC059D2509}" dt="2025-11-04T19:21:45.111" v="14791" actId="1076"/>
        <pc:sldMkLst>
          <pc:docMk/>
          <pc:sldMk cId="4072708534" sldId="271"/>
        </pc:sldMkLst>
        <pc:spChg chg="mod">
          <ac:chgData name="Nele Maeseele" userId="57905607c6c3fbc6" providerId="LiveId" clId="{232F4702-8B2E-458F-B805-5EEC059D2509}" dt="2025-11-04T14:20:24.460" v="14534" actId="20577"/>
          <ac:spMkLst>
            <pc:docMk/>
            <pc:sldMk cId="4072708534" sldId="271"/>
            <ac:spMk id="3" creationId="{BCDA7A85-7CD5-097E-7D1E-E31DA3DD6FDA}"/>
          </ac:spMkLst>
        </pc:spChg>
        <pc:spChg chg="add mod">
          <ac:chgData name="Nele Maeseele" userId="57905607c6c3fbc6" providerId="LiveId" clId="{232F4702-8B2E-458F-B805-5EEC059D2509}" dt="2025-11-04T14:18:58.612" v="14509" actId="208"/>
          <ac:spMkLst>
            <pc:docMk/>
            <pc:sldMk cId="4072708534" sldId="271"/>
            <ac:spMk id="4" creationId="{17C899FB-C423-7082-13F1-62C583EA009B}"/>
          </ac:spMkLst>
        </pc:spChg>
        <pc:spChg chg="add mod">
          <ac:chgData name="Nele Maeseele" userId="57905607c6c3fbc6" providerId="LiveId" clId="{232F4702-8B2E-458F-B805-5EEC059D2509}" dt="2025-11-04T14:31:23.023" v="14699" actId="14100"/>
          <ac:spMkLst>
            <pc:docMk/>
            <pc:sldMk cId="4072708534" sldId="271"/>
            <ac:spMk id="5" creationId="{DC3DA8DA-5F0B-5062-CDA5-7CB01A6EECDF}"/>
          </ac:spMkLst>
        </pc:spChg>
        <pc:spChg chg="add mod">
          <ac:chgData name="Nele Maeseele" userId="57905607c6c3fbc6" providerId="LiveId" clId="{232F4702-8B2E-458F-B805-5EEC059D2509}" dt="2025-11-04T14:31:12.087" v="14697" actId="1076"/>
          <ac:spMkLst>
            <pc:docMk/>
            <pc:sldMk cId="4072708534" sldId="271"/>
            <ac:spMk id="6" creationId="{751B341E-179A-CBB9-A547-411F0B4F8337}"/>
          </ac:spMkLst>
        </pc:spChg>
        <pc:spChg chg="add mod">
          <ac:chgData name="Nele Maeseele" userId="57905607c6c3fbc6" providerId="LiveId" clId="{232F4702-8B2E-458F-B805-5EEC059D2509}" dt="2025-11-04T14:31:16.869" v="14698" actId="14100"/>
          <ac:spMkLst>
            <pc:docMk/>
            <pc:sldMk cId="4072708534" sldId="271"/>
            <ac:spMk id="7" creationId="{D22D0B52-E565-6496-426F-9F9596C8EEAC}"/>
          </ac:spMkLst>
        </pc:spChg>
        <pc:spChg chg="add del mod">
          <ac:chgData name="Nele Maeseele" userId="57905607c6c3fbc6" providerId="LiveId" clId="{232F4702-8B2E-458F-B805-5EEC059D2509}" dt="2025-11-04T19:21:45.111" v="14791" actId="1076"/>
          <ac:spMkLst>
            <pc:docMk/>
            <pc:sldMk cId="4072708534" sldId="271"/>
            <ac:spMk id="8" creationId="{004CD36D-6586-E421-5B33-D6E444C81A9D}"/>
          </ac:spMkLst>
        </pc:spChg>
        <pc:picChg chg="add mod">
          <ac:chgData name="Nele Maeseele" userId="57905607c6c3fbc6" providerId="LiveId" clId="{232F4702-8B2E-458F-B805-5EEC059D2509}" dt="2025-11-04T14:07:01.234" v="14385" actId="1076"/>
          <ac:picMkLst>
            <pc:docMk/>
            <pc:sldMk cId="4072708534" sldId="271"/>
            <ac:picMk id="1026" creationId="{FCE4A461-1BC4-D852-AD1D-BF5F17EB3261}"/>
          </ac:picMkLst>
        </pc:picChg>
      </pc:sldChg>
      <pc:sldChg chg="addSp delSp modSp new mod modNotesTx">
        <pc:chgData name="Nele Maeseele" userId="57905607c6c3fbc6" providerId="LiveId" clId="{232F4702-8B2E-458F-B805-5EEC059D2509}" dt="2025-11-09T13:03:06.074" v="15795" actId="20577"/>
        <pc:sldMkLst>
          <pc:docMk/>
          <pc:sldMk cId="3525203471" sldId="272"/>
        </pc:sldMkLst>
        <pc:spChg chg="mod">
          <ac:chgData name="Nele Maeseele" userId="57905607c6c3fbc6" providerId="LiveId" clId="{232F4702-8B2E-458F-B805-5EEC059D2509}" dt="2025-11-04T14:25:37.050" v="14650" actId="20577"/>
          <ac:spMkLst>
            <pc:docMk/>
            <pc:sldMk cId="3525203471" sldId="272"/>
            <ac:spMk id="2" creationId="{AE1371AF-CCDE-F23D-7E96-E94BEF57ED89}"/>
          </ac:spMkLst>
        </pc:spChg>
        <pc:spChg chg="mod">
          <ac:chgData name="Nele Maeseele" userId="57905607c6c3fbc6" providerId="LiveId" clId="{232F4702-8B2E-458F-B805-5EEC059D2509}" dt="2025-11-09T13:03:06.074" v="15795" actId="20577"/>
          <ac:spMkLst>
            <pc:docMk/>
            <pc:sldMk cId="3525203471" sldId="272"/>
            <ac:spMk id="3" creationId="{D6EF56DF-2DC3-6012-4272-A7358D179ADF}"/>
          </ac:spMkLst>
        </pc:spChg>
        <pc:picChg chg="add mod modCrop">
          <ac:chgData name="Nele Maeseele" userId="57905607c6c3fbc6" providerId="LiveId" clId="{232F4702-8B2E-458F-B805-5EEC059D2509}" dt="2025-11-04T19:38:30.069" v="15207" actId="1076"/>
          <ac:picMkLst>
            <pc:docMk/>
            <pc:sldMk cId="3525203471" sldId="272"/>
            <ac:picMk id="8" creationId="{70436988-27E5-2669-8DA6-3C693228D40F}"/>
          </ac:picMkLst>
        </pc:picChg>
      </pc:sldChg>
      <pc:sldChg chg="addSp modSp new mod modNotesTx">
        <pc:chgData name="Nele Maeseele" userId="57905607c6c3fbc6" providerId="LiveId" clId="{232F4702-8B2E-458F-B805-5EEC059D2509}" dt="2025-11-13T20:29:44.944" v="17226" actId="20577"/>
        <pc:sldMkLst>
          <pc:docMk/>
          <pc:sldMk cId="3712004717" sldId="273"/>
        </pc:sldMkLst>
        <pc:spChg chg="mod">
          <ac:chgData name="Nele Maeseele" userId="57905607c6c3fbc6" providerId="LiveId" clId="{232F4702-8B2E-458F-B805-5EEC059D2509}" dt="2025-11-12T23:23:46.773" v="16518" actId="20577"/>
          <ac:spMkLst>
            <pc:docMk/>
            <pc:sldMk cId="3712004717" sldId="273"/>
            <ac:spMk id="2" creationId="{D6447AA2-55DB-9D39-63D0-AAB196AE443E}"/>
          </ac:spMkLst>
        </pc:spChg>
        <pc:spChg chg="mod">
          <ac:chgData name="Nele Maeseele" userId="57905607c6c3fbc6" providerId="LiveId" clId="{232F4702-8B2E-458F-B805-5EEC059D2509}" dt="2025-11-13T20:29:44.944" v="17226" actId="20577"/>
          <ac:spMkLst>
            <pc:docMk/>
            <pc:sldMk cId="3712004717" sldId="273"/>
            <ac:spMk id="3" creationId="{81056051-8489-1786-A92B-444F2E51AA3A}"/>
          </ac:spMkLst>
        </pc:spChg>
        <pc:picChg chg="add mod">
          <ac:chgData name="Nele Maeseele" userId="57905607c6c3fbc6" providerId="LiveId" clId="{232F4702-8B2E-458F-B805-5EEC059D2509}" dt="2025-11-12T23:23:38.368" v="16503" actId="14100"/>
          <ac:picMkLst>
            <pc:docMk/>
            <pc:sldMk cId="3712004717" sldId="273"/>
            <ac:picMk id="5" creationId="{AE88DBF6-4769-D74A-D9BE-80D26B8100DD}"/>
          </ac:picMkLst>
        </pc:picChg>
      </pc:sldChg>
      <pc:sldChg chg="addSp modSp new mod">
        <pc:chgData name="Nele Maeseele" userId="57905607c6c3fbc6" providerId="LiveId" clId="{232F4702-8B2E-458F-B805-5EEC059D2509}" dt="2025-11-14T22:40:28.546" v="18310" actId="20577"/>
        <pc:sldMkLst>
          <pc:docMk/>
          <pc:sldMk cId="3833488730" sldId="274"/>
        </pc:sldMkLst>
        <pc:spChg chg="mod">
          <ac:chgData name="Nele Maeseele" userId="57905607c6c3fbc6" providerId="LiveId" clId="{232F4702-8B2E-458F-B805-5EEC059D2509}" dt="2025-11-08T21:35:31.750" v="15253" actId="20577"/>
          <ac:spMkLst>
            <pc:docMk/>
            <pc:sldMk cId="3833488730" sldId="274"/>
            <ac:spMk id="2" creationId="{157A4E78-EF7B-6C6E-F155-C0D7864E6D5E}"/>
          </ac:spMkLst>
        </pc:spChg>
        <pc:spChg chg="mod">
          <ac:chgData name="Nele Maeseele" userId="57905607c6c3fbc6" providerId="LiveId" clId="{232F4702-8B2E-458F-B805-5EEC059D2509}" dt="2025-11-14T22:40:28.546" v="18310" actId="20577"/>
          <ac:spMkLst>
            <pc:docMk/>
            <pc:sldMk cId="3833488730" sldId="274"/>
            <ac:spMk id="3" creationId="{C48AB395-D551-0992-04C3-E385A990D0DB}"/>
          </ac:spMkLst>
        </pc:spChg>
        <pc:picChg chg="add mod">
          <ac:chgData name="Nele Maeseele" userId="57905607c6c3fbc6" providerId="LiveId" clId="{232F4702-8B2E-458F-B805-5EEC059D2509}" dt="2025-11-12T23:38:26.086" v="16559" actId="1076"/>
          <ac:picMkLst>
            <pc:docMk/>
            <pc:sldMk cId="3833488730" sldId="274"/>
            <ac:picMk id="4" creationId="{ABB79662-E079-829A-9D5B-4222FD4D63B0}"/>
          </ac:picMkLst>
        </pc:picChg>
      </pc:sldChg>
      <pc:sldChg chg="add modNotesTx">
        <pc:chgData name="Nele Maeseele" userId="57905607c6c3fbc6" providerId="LiveId" clId="{232F4702-8B2E-458F-B805-5EEC059D2509}" dt="2025-11-14T22:37:15.601" v="18309" actId="20577"/>
        <pc:sldMkLst>
          <pc:docMk/>
          <pc:sldMk cId="115331205" sldId="275"/>
        </pc:sldMkLst>
      </pc:sldChg>
      <pc:sldChg chg="modSp new del mod">
        <pc:chgData name="Nele Maeseele" userId="57905607c6c3fbc6" providerId="LiveId" clId="{232F4702-8B2E-458F-B805-5EEC059D2509}" dt="2025-11-14T21:04:05.112" v="17252" actId="47"/>
        <pc:sldMkLst>
          <pc:docMk/>
          <pc:sldMk cId="133754804" sldId="275"/>
        </pc:sldMkLst>
        <pc:spChg chg="mod">
          <ac:chgData name="Nele Maeseele" userId="57905607c6c3fbc6" providerId="LiveId" clId="{232F4702-8B2E-458F-B805-5EEC059D2509}" dt="2025-11-13T20:31:11.903" v="17240" actId="20577"/>
          <ac:spMkLst>
            <pc:docMk/>
            <pc:sldMk cId="133754804" sldId="275"/>
            <ac:spMk id="3" creationId="{9A0F40C2-3D06-6880-6495-7C56D17BD0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53F7-808A-4D65-BD17-1A12E92DC39B}" type="datetimeFigureOut">
              <a:rPr lang="nl-BE" smtClean="0"/>
              <a:t>14/11/2025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3CC53-87D7-4BC6-BCB7-5C0CD6BA6756}" type="slidenum">
              <a:rPr lang="nl-BE" smtClean="0"/>
              <a:t>‹nr.›</a:t>
            </a:fld>
            <a:endParaRPr lang="nl-BE"/>
          </a:p>
        </p:txBody>
      </p:sp>
    </p:spTree>
    <p:extLst>
      <p:ext uri="{BB962C8B-B14F-4D97-AF65-F5344CB8AC3E}">
        <p14:creationId xmlns:p14="http://schemas.microsoft.com/office/powerpoint/2010/main" val="87083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gaan de oppervlakkige cellen van de mucosa zich elke 4h vernieuwen , waardoor er veel glycogeen vrij komt vaginaal en dus een goed behoud van de vaginale </a:t>
            </a:r>
            <a:r>
              <a:rPr lang="nl-NL" dirty="0" err="1"/>
              <a:t>lactobacillen</a:t>
            </a:r>
            <a:r>
              <a:rPr lang="nl-NL" dirty="0"/>
              <a:t>.  Want de </a:t>
            </a:r>
            <a:r>
              <a:rPr lang="nl-NL" dirty="0" err="1"/>
              <a:t>lactobacillen</a:t>
            </a:r>
            <a:r>
              <a:rPr lang="nl-NL" dirty="0"/>
              <a:t> zetten het glycogeen om in lactaat zuur,  dit is gunstig voor een goede vaginale flora</a:t>
            </a:r>
          </a:p>
          <a:p>
            <a:endParaRPr lang="nl-NL" dirty="0"/>
          </a:p>
          <a:p>
            <a:r>
              <a:rPr lang="nl-NL" dirty="0"/>
              <a:t>Bij oestrogeen </a:t>
            </a:r>
            <a:r>
              <a:rPr lang="nl-NL" dirty="0" err="1"/>
              <a:t>deficientie</a:t>
            </a:r>
            <a:r>
              <a:rPr lang="nl-NL" dirty="0"/>
              <a:t> met vermindering van de vaginale bloedflow, verandert zowel de oppervlakkige laag met een afname van de oppervlakkige cellen, sterke afname van glycogeen productie waardoor verandering van vaginale fluor, en toename van commensalen </a:t>
            </a:r>
            <a:r>
              <a:rPr lang="nl-NL" dirty="0" err="1"/>
              <a:t>zaosl</a:t>
            </a:r>
            <a:r>
              <a:rPr lang="nl-NL" dirty="0"/>
              <a:t> de e coli</a:t>
            </a:r>
          </a:p>
          <a:p>
            <a:r>
              <a:rPr lang="nl-NL" dirty="0"/>
              <a:t>In de bindweefsellaag hieronder nemen veranderen de fibroblasten in </a:t>
            </a:r>
            <a:r>
              <a:rPr lang="nl-NL" dirty="0" err="1"/>
              <a:t>fibrocyten</a:t>
            </a:r>
            <a:r>
              <a:rPr lang="nl-NL" dirty="0"/>
              <a:t> waardoor een afname in </a:t>
            </a:r>
            <a:r>
              <a:rPr lang="nl-NL" dirty="0" err="1"/>
              <a:t>prodcutie</a:t>
            </a:r>
            <a:r>
              <a:rPr lang="nl-NL" dirty="0"/>
              <a:t> van collageen </a:t>
            </a:r>
          </a:p>
          <a:p>
            <a:endParaRPr lang="nl-NL" dirty="0"/>
          </a:p>
          <a:p>
            <a:r>
              <a:rPr lang="nl-NL" dirty="0"/>
              <a:t>Oestrogeen </a:t>
            </a:r>
            <a:r>
              <a:rPr lang="nl-NL" dirty="0" err="1"/>
              <a:t>deficientie</a:t>
            </a:r>
            <a:r>
              <a:rPr lang="nl-NL" dirty="0"/>
              <a:t> veroorzaakt dus :</a:t>
            </a:r>
          </a:p>
          <a:p>
            <a:pPr marL="171450" indent="-171450">
              <a:buFontTx/>
              <a:buChar char="-"/>
            </a:pPr>
            <a:r>
              <a:rPr lang="nl-NL" dirty="0"/>
              <a:t>het dunner worden van het vaginaal epitheel </a:t>
            </a:r>
          </a:p>
          <a:p>
            <a:pPr marL="171450" indent="-171450">
              <a:buFontTx/>
              <a:buChar char="-"/>
            </a:pPr>
            <a:r>
              <a:rPr lang="nl-NL" dirty="0"/>
              <a:t>Verlies van </a:t>
            </a:r>
            <a:r>
              <a:rPr lang="nl-NL" dirty="0" err="1"/>
              <a:t>rugae</a:t>
            </a:r>
            <a:endParaRPr lang="nl-NL" dirty="0"/>
          </a:p>
          <a:p>
            <a:pPr marL="171450" indent="-171450">
              <a:buFontTx/>
              <a:buChar char="-"/>
            </a:pPr>
            <a:r>
              <a:rPr lang="nl-NL" dirty="0"/>
              <a:t>Verlies van elasticiteit  - met vernauwing van de vagina / </a:t>
            </a:r>
            <a:r>
              <a:rPr lang="nl-NL" dirty="0" err="1"/>
              <a:t>introitus</a:t>
            </a:r>
            <a:r>
              <a:rPr lang="nl-NL" dirty="0"/>
              <a:t> </a:t>
            </a:r>
          </a:p>
          <a:p>
            <a:pPr marL="171450" indent="-171450">
              <a:buFontTx/>
              <a:buChar char="-"/>
            </a:pPr>
            <a:r>
              <a:rPr lang="nl-NL" dirty="0" err="1"/>
              <a:t>Vermidnering</a:t>
            </a:r>
            <a:r>
              <a:rPr lang="nl-NL" dirty="0"/>
              <a:t> van de vaginale secretie en toename van de pH (met als gevolg het risico voor mucosa en het verlies van elasticiteit. </a:t>
            </a:r>
          </a:p>
          <a:p>
            <a:pPr marL="171450" indent="-171450">
              <a:buFontTx/>
              <a:buChar char="-"/>
            </a:pPr>
            <a:endParaRPr lang="nl-NL" dirty="0"/>
          </a:p>
          <a:p>
            <a:pPr marL="171450" indent="-171450">
              <a:buFontTx/>
              <a:buChar char="-"/>
            </a:pPr>
            <a:r>
              <a:rPr lang="nl-NL" dirty="0"/>
              <a:t>Er is ook meer evidentie dat </a:t>
            </a:r>
            <a:r>
              <a:rPr lang="nl-NL" dirty="0" err="1"/>
              <a:t>thv</a:t>
            </a:r>
            <a:r>
              <a:rPr lang="nl-NL" dirty="0"/>
              <a:t> de urogenitale weefsel ook androgeen receptoren een rol spelen</a:t>
            </a:r>
          </a:p>
          <a:p>
            <a:pPr marL="0" indent="0">
              <a:buFontTx/>
              <a:buNone/>
            </a:pPr>
            <a:endParaRPr lang="nl-BE" dirty="0"/>
          </a:p>
          <a:p>
            <a:pPr marL="0" indent="0">
              <a:buFontTx/>
              <a:buNone/>
            </a:pPr>
            <a:endParaRPr lang="nl-BE" dirty="0"/>
          </a:p>
          <a:p>
            <a:pPr marL="0" indent="0">
              <a:buFontTx/>
              <a:buNone/>
            </a:pPr>
            <a:r>
              <a:rPr lang="nl-BE" dirty="0"/>
              <a:t>Bij patiënte met </a:t>
            </a:r>
            <a:r>
              <a:rPr lang="nl-BE" dirty="0" err="1"/>
              <a:t>bilatrale</a:t>
            </a:r>
            <a:r>
              <a:rPr lang="nl-BE" dirty="0"/>
              <a:t> </a:t>
            </a:r>
            <a:r>
              <a:rPr lang="nl-BE" dirty="0" err="1"/>
              <a:t>adnexectomie</a:t>
            </a:r>
            <a:r>
              <a:rPr lang="nl-BE" dirty="0"/>
              <a:t> (vroegtijdig) belang van verlies aan androgenen niet onderschatten, studie tonen aan meer prevalentie van </a:t>
            </a:r>
            <a:r>
              <a:rPr lang="nl-BE" dirty="0" err="1"/>
              <a:t>libidoverslies</a:t>
            </a:r>
            <a:r>
              <a:rPr lang="nl-BE" dirty="0"/>
              <a:t> , meer moeilijkheden met seksuele opwinding </a:t>
            </a:r>
          </a:p>
          <a:p>
            <a:pPr marL="0" indent="0">
              <a:buFontTx/>
              <a:buNone/>
            </a:pPr>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2</a:t>
            </a:fld>
            <a:endParaRPr lang="nl-BE"/>
          </a:p>
        </p:txBody>
      </p:sp>
    </p:spTree>
    <p:extLst>
      <p:ext uri="{BB962C8B-B14F-4D97-AF65-F5344CB8AC3E}">
        <p14:creationId xmlns:p14="http://schemas.microsoft.com/office/powerpoint/2010/main" val="2892370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Heel variatie aan symptomen!</a:t>
            </a:r>
          </a:p>
          <a:p>
            <a:r>
              <a:rPr lang="nl-BE" dirty="0"/>
              <a:t>Meest voorkomend: </a:t>
            </a:r>
          </a:p>
          <a:p>
            <a:pPr marL="171450" indent="-171450">
              <a:buFontTx/>
              <a:buChar char="-"/>
            </a:pPr>
            <a:r>
              <a:rPr lang="nl-BE" dirty="0"/>
              <a:t>Vaginale droogte</a:t>
            </a:r>
          </a:p>
          <a:p>
            <a:pPr marL="171450" indent="-171450">
              <a:buFontTx/>
              <a:buChar char="-"/>
            </a:pPr>
            <a:r>
              <a:rPr lang="nl-BE" dirty="0"/>
              <a:t>Vaginale droogte bij seksueel contact</a:t>
            </a:r>
          </a:p>
          <a:p>
            <a:pPr marL="171450" indent="-171450">
              <a:buFontTx/>
              <a:buChar char="-"/>
            </a:pPr>
            <a:r>
              <a:rPr lang="nl-BE" dirty="0"/>
              <a:t>Dyspareunie</a:t>
            </a:r>
          </a:p>
          <a:p>
            <a:pPr marL="171450" indent="-171450">
              <a:buFontTx/>
              <a:buChar char="-"/>
            </a:pPr>
            <a:r>
              <a:rPr lang="nl-BE" dirty="0"/>
              <a:t>Contactbloeding </a:t>
            </a:r>
          </a:p>
          <a:p>
            <a:pPr marL="171450" indent="-171450">
              <a:buFontTx/>
              <a:buChar char="-"/>
            </a:pPr>
            <a:r>
              <a:rPr lang="nl-BE" dirty="0"/>
              <a:t>Vulvovaginale branderigheid/irritatie/jeuk</a:t>
            </a:r>
          </a:p>
          <a:p>
            <a:pPr marL="171450" indent="-171450">
              <a:buFontTx/>
              <a:buChar char="-"/>
            </a:pPr>
            <a:r>
              <a:rPr lang="nl-BE" dirty="0" err="1"/>
              <a:t>Leukorrhea</a:t>
            </a:r>
            <a:r>
              <a:rPr lang="nl-BE" dirty="0"/>
              <a:t>: toegenomen Vaginale fluor , verandering </a:t>
            </a:r>
            <a:r>
              <a:rPr lang="nl-BE" dirty="0" err="1"/>
              <a:t>kelur</a:t>
            </a:r>
            <a:r>
              <a:rPr lang="nl-BE" dirty="0"/>
              <a:t>/geur</a:t>
            </a:r>
          </a:p>
          <a:p>
            <a:pPr marL="171450" indent="-171450">
              <a:buFontTx/>
              <a:buChar char="-"/>
            </a:pPr>
            <a:r>
              <a:rPr lang="nl-BE" dirty="0"/>
              <a:t>Urinaire symptomen (</a:t>
            </a:r>
            <a:r>
              <a:rPr lang="nl-BE" dirty="0" err="1"/>
              <a:t>frequency</a:t>
            </a:r>
            <a:r>
              <a:rPr lang="nl-BE" dirty="0"/>
              <a:t> / </a:t>
            </a:r>
            <a:r>
              <a:rPr lang="nl-BE" dirty="0" err="1"/>
              <a:t>urgency</a:t>
            </a:r>
            <a:r>
              <a:rPr lang="nl-BE" dirty="0"/>
              <a:t> – dysurie- pijn </a:t>
            </a:r>
            <a:r>
              <a:rPr lang="nl-BE" dirty="0" err="1"/>
              <a:t>thv</a:t>
            </a:r>
            <a:r>
              <a:rPr lang="nl-BE" dirty="0"/>
              <a:t> urethra – </a:t>
            </a:r>
            <a:r>
              <a:rPr lang="nl-BE" dirty="0" err="1"/>
              <a:t>rec</a:t>
            </a:r>
            <a:r>
              <a:rPr lang="nl-BE" dirty="0"/>
              <a:t> UWI)</a:t>
            </a:r>
          </a:p>
          <a:p>
            <a:pPr marL="0" indent="0">
              <a:buFontTx/>
              <a:buNone/>
            </a:pPr>
            <a:endParaRPr lang="nl-BE" dirty="0"/>
          </a:p>
          <a:p>
            <a:endParaRPr lang="nl-BE" dirty="0"/>
          </a:p>
          <a:p>
            <a:r>
              <a:rPr lang="nl-BE" b="1" dirty="0"/>
              <a:t>DUUR</a:t>
            </a:r>
            <a:r>
              <a:rPr lang="nl-BE" dirty="0"/>
              <a:t> van oestrogeen </a:t>
            </a:r>
            <a:r>
              <a:rPr lang="nl-BE" dirty="0" err="1"/>
              <a:t>deficientie</a:t>
            </a:r>
            <a:endParaRPr lang="nl-BE" dirty="0"/>
          </a:p>
          <a:p>
            <a:r>
              <a:rPr lang="nl-BE" dirty="0"/>
              <a:t>Klachten meer intenst bij langer bestaande oestrogeen </a:t>
            </a:r>
            <a:r>
              <a:rPr lang="nl-BE" dirty="0" err="1"/>
              <a:t>deficientie</a:t>
            </a:r>
            <a:r>
              <a:rPr lang="nl-BE" dirty="0"/>
              <a:t>. </a:t>
            </a:r>
          </a:p>
          <a:p>
            <a:r>
              <a:rPr lang="nl-BE" dirty="0"/>
              <a:t>De duur van de hypo-oestrogene status is een belangrijke factor in het ontwikkelen van en de ernst van de symptomen. </a:t>
            </a:r>
          </a:p>
          <a:p>
            <a:r>
              <a:rPr lang="nl-BE" dirty="0" err="1"/>
              <a:t>Menopause</a:t>
            </a:r>
            <a:r>
              <a:rPr lang="nl-BE" dirty="0"/>
              <a:t> (meestal na 2-3 jaar), </a:t>
            </a:r>
          </a:p>
          <a:p>
            <a:r>
              <a:rPr lang="nl-BE" dirty="0"/>
              <a:t>Hoe langer atrofie – hoe meer uitgesproken de veranderingen en dus ook hoe moeilijker therapie.</a:t>
            </a:r>
          </a:p>
          <a:p>
            <a:endParaRPr lang="nl-BE" dirty="0"/>
          </a:p>
          <a:p>
            <a:r>
              <a:rPr lang="nl-BE" b="1" dirty="0"/>
              <a:t>Klinische presentatie </a:t>
            </a:r>
          </a:p>
          <a:p>
            <a:r>
              <a:rPr lang="nl-BE" b="0" dirty="0" err="1"/>
              <a:t>Verscillende</a:t>
            </a:r>
            <a:r>
              <a:rPr lang="nl-BE" b="0" dirty="0"/>
              <a:t> presentatie – variatie symptomen</a:t>
            </a:r>
          </a:p>
          <a:p>
            <a:r>
              <a:rPr lang="nl-BE" b="0" dirty="0"/>
              <a:t>Niet alle vrouwen met atrofie echter symptomatisch</a:t>
            </a:r>
          </a:p>
          <a:p>
            <a:r>
              <a:rPr lang="nl-BE" b="0" dirty="0"/>
              <a:t>Maar drempel voor bespreekbaarheid : 70% van de vrouwen met symptomen gaat dit niet vermelden  </a:t>
            </a:r>
            <a:r>
              <a:rPr lang="nl-BE" b="0" dirty="0">
                <a:sym typeface="Wingdings" panose="05000000000000000000" pitchFamily="2" charset="2"/>
              </a:rPr>
              <a:t> normaal verschijnsel bij ouder worden  - denken dat er geen behandeling voor is. </a:t>
            </a:r>
          </a:p>
          <a:p>
            <a:endParaRPr lang="nl-BE" b="0" dirty="0"/>
          </a:p>
          <a:p>
            <a:r>
              <a:rPr lang="nl-BE" b="0" dirty="0"/>
              <a:t>Invloed op seksuele activiteit, met negatief effect op kwaliteit van leven </a:t>
            </a:r>
          </a:p>
          <a:p>
            <a:r>
              <a:rPr lang="nl-BE" b="0" dirty="0"/>
              <a:t>Niet alle vrouwen met atrofie , hebben ook dyspareunie (seksuele opwinding / verlangen , belangrijke factor)</a:t>
            </a:r>
          </a:p>
          <a:p>
            <a:endParaRPr lang="nl-BE" b="0" dirty="0"/>
          </a:p>
          <a:p>
            <a:endParaRPr lang="nl-BE" b="0"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3</a:t>
            </a:fld>
            <a:endParaRPr lang="nl-BE"/>
          </a:p>
        </p:txBody>
      </p:sp>
    </p:spTree>
    <p:extLst>
      <p:ext uri="{BB962C8B-B14F-4D97-AF65-F5344CB8AC3E}">
        <p14:creationId xmlns:p14="http://schemas.microsoft.com/office/powerpoint/2010/main" val="270611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r>
              <a:rPr lang="nl-BE" dirty="0"/>
              <a:t>Frequent!</a:t>
            </a:r>
          </a:p>
          <a:p>
            <a:endParaRPr lang="nl-BE" b="0" dirty="0"/>
          </a:p>
          <a:p>
            <a:r>
              <a:rPr lang="nl-BE" b="0" dirty="0"/>
              <a:t>Juist omdat het zo een Verschillende klinische presentatie – variatie symptomen</a:t>
            </a:r>
          </a:p>
          <a:p>
            <a:r>
              <a:rPr lang="nl-BE" b="0" dirty="0"/>
              <a:t>Niet alle vrouwen met atrofie echter symptomatisch</a:t>
            </a:r>
          </a:p>
          <a:p>
            <a:r>
              <a:rPr lang="nl-BE" b="0" dirty="0"/>
              <a:t>Maar drempel voor bespreekbaarheid : 70% van de vrouwen met symptomen gaat dit niet vermelden  </a:t>
            </a:r>
            <a:r>
              <a:rPr lang="nl-BE" b="0" dirty="0">
                <a:sym typeface="Wingdings" panose="05000000000000000000" pitchFamily="2" charset="2"/>
              </a:rPr>
              <a:t> normaal verschijnsel bij ouder worden  - denken dat er geen behandeling voor is. </a:t>
            </a:r>
          </a:p>
          <a:p>
            <a:endParaRPr lang="nl-BE" b="0" dirty="0"/>
          </a:p>
          <a:p>
            <a:r>
              <a:rPr lang="nl-BE" b="0" dirty="0"/>
              <a:t>Invloed op seksuele activiteit, met negatief effect op kwaliteit van leven </a:t>
            </a:r>
          </a:p>
          <a:p>
            <a:endParaRPr lang="nl-BE" dirty="0"/>
          </a:p>
          <a:p>
            <a:endParaRPr lang="nl-BE" dirty="0"/>
          </a:p>
          <a:p>
            <a:endParaRPr lang="nl-BE" dirty="0"/>
          </a:p>
          <a:p>
            <a:r>
              <a:rPr lang="nl-BE" dirty="0"/>
              <a:t>Veel variatie – veel variatie symptomen </a:t>
            </a:r>
          </a:p>
          <a:p>
            <a:r>
              <a:rPr lang="nl-BE" dirty="0"/>
              <a:t>Prevalentie 40-60% </a:t>
            </a:r>
          </a:p>
          <a:p>
            <a:r>
              <a:rPr lang="nl-BE" dirty="0"/>
              <a:t>Hogere prevalentie en ernst van urogenitale en seksuele symptomen bij </a:t>
            </a:r>
            <a:r>
              <a:rPr lang="nl-BE" dirty="0" err="1"/>
              <a:t>belgische</a:t>
            </a:r>
            <a:r>
              <a:rPr lang="nl-BE" dirty="0"/>
              <a:t> vrouwen met belangrijke impact op QOL. </a:t>
            </a:r>
          </a:p>
          <a:p>
            <a:endParaRPr lang="nl-BE" dirty="0"/>
          </a:p>
          <a:p>
            <a:endParaRPr lang="nl-BE" dirty="0"/>
          </a:p>
          <a:p>
            <a:r>
              <a:rPr lang="nl-BE" dirty="0"/>
              <a:t>Anamnese: </a:t>
            </a:r>
          </a:p>
          <a:p>
            <a:r>
              <a:rPr lang="nl-BE" dirty="0"/>
              <a:t>Belang van het navragen van symptomen! Veel klachten worden niet vermeld</a:t>
            </a:r>
          </a:p>
          <a:p>
            <a:r>
              <a:rPr lang="nl-BE" dirty="0"/>
              <a:t>Wensen – verwachtingen , seksueel vlak. (relatie – seksuele dysfunctie bij partner,- interesse ?)</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Niet enkel dames die seksueel actief zijn hebben dus last en daarom is actief navragen belangrijk gezien veel symptomen niet worden vermeld en als normaal verschijnsel worden beschouwd bij het ouder worden .</a:t>
            </a:r>
          </a:p>
          <a:p>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4</a:t>
            </a:fld>
            <a:endParaRPr lang="nl-BE"/>
          </a:p>
        </p:txBody>
      </p:sp>
    </p:spTree>
    <p:extLst>
      <p:ext uri="{BB962C8B-B14F-4D97-AF65-F5344CB8AC3E}">
        <p14:creationId xmlns:p14="http://schemas.microsoft.com/office/powerpoint/2010/main" val="1923032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KO !</a:t>
            </a:r>
          </a:p>
          <a:p>
            <a:r>
              <a:rPr lang="nl-BE" dirty="0"/>
              <a:t>Uitsluiten andere oorzaken van klachten </a:t>
            </a:r>
            <a:r>
              <a:rPr lang="nl-BE" dirty="0" err="1"/>
              <a:t>uro-genitaal</a:t>
            </a:r>
            <a:r>
              <a:rPr lang="nl-BE" dirty="0"/>
              <a:t>!</a:t>
            </a:r>
          </a:p>
          <a:p>
            <a:r>
              <a:rPr lang="nl-BE" dirty="0"/>
              <a:t>De </a:t>
            </a:r>
            <a:r>
              <a:rPr lang="nl-BE" dirty="0" err="1"/>
              <a:t>aawezigheid</a:t>
            </a:r>
            <a:r>
              <a:rPr lang="nl-BE" dirty="0"/>
              <a:t> van deze symptomen bij vrouwen in de menopauze is voldoende aangezien fysieke veranderingen die zichtbaar zijn </a:t>
            </a:r>
            <a:r>
              <a:rPr lang="nl-BE" dirty="0" err="1"/>
              <a:t>thv</a:t>
            </a:r>
            <a:r>
              <a:rPr lang="nl-BE" dirty="0"/>
              <a:t> vulva soms pas later optreden. </a:t>
            </a:r>
          </a:p>
          <a:p>
            <a:endParaRPr lang="nl-BE" dirty="0"/>
          </a:p>
          <a:p>
            <a:endParaRPr lang="nl-BE" dirty="0"/>
          </a:p>
          <a:p>
            <a:r>
              <a:rPr lang="nl-BE" dirty="0"/>
              <a:t>Typische veranderingen</a:t>
            </a:r>
          </a:p>
          <a:p>
            <a:r>
              <a:rPr lang="nl-BE" dirty="0"/>
              <a:t>Vulva: fragiel epitheel, (gemakkelijk laesie / fissuur), verminderde elasticiteit- vernauwde introïtus beperkte retractie van de labia </a:t>
            </a:r>
            <a:r>
              <a:rPr lang="nl-BE" dirty="0" err="1"/>
              <a:t>minora</a:t>
            </a:r>
            <a:endParaRPr lang="nl-BE" dirty="0"/>
          </a:p>
          <a:p>
            <a:r>
              <a:rPr lang="nl-BE" dirty="0"/>
              <a:t>Droog en bleker vaginaal epitheel , verlies van de </a:t>
            </a:r>
            <a:r>
              <a:rPr lang="nl-BE" dirty="0" err="1"/>
              <a:t>rugae</a:t>
            </a:r>
            <a:r>
              <a:rPr lang="nl-BE" dirty="0"/>
              <a:t> – verminderde elasticiteit</a:t>
            </a:r>
          </a:p>
          <a:p>
            <a:r>
              <a:rPr lang="nl-BE" dirty="0"/>
              <a:t>Prominentere urethra/urethrale prolaps</a:t>
            </a:r>
          </a:p>
          <a:p>
            <a:endParaRPr lang="nl-BE" dirty="0"/>
          </a:p>
          <a:p>
            <a:pPr marL="171450" indent="-171450">
              <a:buFontTx/>
              <a:buChar char="-"/>
            </a:pPr>
            <a:r>
              <a:rPr lang="nl-BE" dirty="0"/>
              <a:t>Vaginitis – </a:t>
            </a:r>
            <a:r>
              <a:rPr lang="nl-BE" dirty="0" err="1"/>
              <a:t>vaginoses</a:t>
            </a:r>
            <a:endParaRPr lang="nl-BE" dirty="0"/>
          </a:p>
          <a:p>
            <a:pPr marL="171450" indent="-171450">
              <a:buFontTx/>
              <a:buChar char="-"/>
            </a:pPr>
            <a:r>
              <a:rPr lang="nl-BE" dirty="0"/>
              <a:t>Vulva dermatitis</a:t>
            </a:r>
          </a:p>
          <a:p>
            <a:pPr marL="171450" indent="-171450">
              <a:buFontTx/>
              <a:buChar char="-"/>
            </a:pPr>
            <a:r>
              <a:rPr lang="nl-BE" dirty="0" err="1"/>
              <a:t>Lichen</a:t>
            </a:r>
            <a:r>
              <a:rPr lang="nl-BE" dirty="0"/>
              <a:t> sclerosus</a:t>
            </a:r>
          </a:p>
          <a:p>
            <a:pPr marL="171450" indent="-171450">
              <a:buFontTx/>
              <a:buChar char="-"/>
            </a:pPr>
            <a:r>
              <a:rPr lang="nl-BE" dirty="0" err="1"/>
              <a:t>Vulvavaginale</a:t>
            </a:r>
            <a:r>
              <a:rPr lang="nl-BE" dirty="0"/>
              <a:t> </a:t>
            </a:r>
            <a:r>
              <a:rPr lang="nl-BE" dirty="0" err="1"/>
              <a:t>lichen</a:t>
            </a:r>
            <a:r>
              <a:rPr lang="nl-BE" dirty="0"/>
              <a:t> </a:t>
            </a:r>
            <a:r>
              <a:rPr lang="nl-BE" dirty="0" err="1"/>
              <a:t>planus</a:t>
            </a:r>
            <a:endParaRPr lang="nl-BE" dirty="0"/>
          </a:p>
          <a:p>
            <a:pPr marL="171450" indent="-171450">
              <a:buFontTx/>
              <a:buChar char="-"/>
            </a:pPr>
            <a:r>
              <a:rPr lang="nl-BE" dirty="0" err="1"/>
              <a:t>Vulvodynie</a:t>
            </a:r>
            <a:endParaRPr lang="nl-BE" dirty="0"/>
          </a:p>
          <a:p>
            <a:pPr marL="171450" indent="-171450">
              <a:buFontTx/>
              <a:buChar char="-"/>
            </a:pPr>
            <a:r>
              <a:rPr lang="nl-BE" dirty="0"/>
              <a:t>Vaginale prolaps </a:t>
            </a:r>
          </a:p>
          <a:p>
            <a:pPr marL="0" indent="0">
              <a:buFontTx/>
              <a:buNone/>
            </a:pPr>
            <a:endParaRPr lang="nl-BE" dirty="0"/>
          </a:p>
          <a:p>
            <a:pPr marL="0" indent="0">
              <a:buFontTx/>
              <a:buNone/>
            </a:pPr>
            <a:r>
              <a:rPr lang="nl-BE" dirty="0" err="1"/>
              <a:t>Lichen</a:t>
            </a:r>
            <a:r>
              <a:rPr lang="nl-BE" dirty="0"/>
              <a:t>: </a:t>
            </a:r>
          </a:p>
          <a:p>
            <a:pPr marL="0" indent="0">
              <a:buFontTx/>
              <a:buNone/>
            </a:pPr>
            <a:r>
              <a:rPr lang="nl-NL" dirty="0"/>
              <a:t>Klassieke witte plaques Verlittekening • Verlies van </a:t>
            </a:r>
          </a:p>
          <a:p>
            <a:pPr marL="171450" indent="-171450">
              <a:buFontTx/>
              <a:buChar char="-"/>
            </a:pPr>
            <a:r>
              <a:rPr lang="nl-NL" dirty="0"/>
              <a:t>architectuur• Atrofie • Introïtus</a:t>
            </a:r>
          </a:p>
          <a:p>
            <a:pPr marL="171450" indent="-171450">
              <a:buFontTx/>
              <a:buChar char="-"/>
            </a:pPr>
            <a:r>
              <a:rPr lang="nl-NL" dirty="0"/>
              <a:t>-vernauwing• </a:t>
            </a:r>
            <a:r>
              <a:rPr lang="nl-NL" dirty="0" err="1"/>
              <a:t>Glazende</a:t>
            </a:r>
            <a:r>
              <a:rPr lang="nl-NL" dirty="0"/>
              <a:t> schijn (</a:t>
            </a:r>
            <a:r>
              <a:rPr lang="nl-NL" dirty="0" err="1"/>
              <a:t>cellophane</a:t>
            </a:r>
            <a:r>
              <a:rPr lang="nl-NL" dirty="0"/>
              <a:t>-like) • Fissuren</a:t>
            </a:r>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5</a:t>
            </a:fld>
            <a:endParaRPr lang="nl-BE"/>
          </a:p>
        </p:txBody>
      </p:sp>
    </p:spTree>
    <p:extLst>
      <p:ext uri="{BB962C8B-B14F-4D97-AF65-F5344CB8AC3E}">
        <p14:creationId xmlns:p14="http://schemas.microsoft.com/office/powerpoint/2010/main" val="1374973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Veranderingen </a:t>
            </a:r>
            <a:r>
              <a:rPr lang="nl-NL" dirty="0" err="1"/>
              <a:t>thv</a:t>
            </a:r>
            <a:r>
              <a:rPr lang="nl-NL" dirty="0"/>
              <a:t> weefsels uitleggen , veranderingen eigen aan de menopauze</a:t>
            </a:r>
          </a:p>
          <a:p>
            <a:endParaRPr lang="nl-NL" dirty="0"/>
          </a:p>
          <a:p>
            <a:r>
              <a:rPr lang="nl-NL" dirty="0"/>
              <a:t>Tips naar intieme </a:t>
            </a:r>
            <a:r>
              <a:rPr lang="nl-NL" dirty="0" err="1"/>
              <a:t>hygiene</a:t>
            </a:r>
            <a:r>
              <a:rPr lang="nl-NL" dirty="0"/>
              <a:t>. </a:t>
            </a:r>
          </a:p>
          <a:p>
            <a:pPr marL="0" indent="0">
              <a:buFontTx/>
              <a:buNone/>
            </a:pPr>
            <a:r>
              <a:rPr lang="nl-NL" dirty="0"/>
              <a:t>Het seksueel welzijn bevragen,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veel dames hebben atrofie </a:t>
            </a:r>
            <a:r>
              <a:rPr lang="nl-NL" dirty="0" err="1"/>
              <a:t>postmenopausaal</a:t>
            </a:r>
            <a:r>
              <a:rPr lang="nl-NL" dirty="0"/>
              <a:t>, maar niet alle dames hebben last van dyspareunie</a:t>
            </a:r>
          </a:p>
          <a:p>
            <a:pPr marL="0" indent="0">
              <a:buFontTx/>
              <a:buNone/>
            </a:pPr>
            <a:r>
              <a:rPr lang="nl-NL" dirty="0"/>
              <a:t>goede seksuele opwinding en  regelmatig seksuele activiteit gaat de doorbloeding stimuleren , heeft positief effect. </a:t>
            </a:r>
          </a:p>
          <a:p>
            <a:r>
              <a:rPr lang="nl-NL" dirty="0"/>
              <a:t>Als er een verlies aan interesse is , verminderd seksueel verlangen  , kijken of ze daar stappen in wil ondernemen zoals het consulteren van een seksuoloog </a:t>
            </a:r>
          </a:p>
          <a:p>
            <a:endParaRPr lang="nl-NL" dirty="0"/>
          </a:p>
          <a:p>
            <a:r>
              <a:rPr lang="nl-NL" dirty="0"/>
              <a:t>Middelen voor Hydratatie – glijmiddel altijd adviseren</a:t>
            </a:r>
          </a:p>
          <a:p>
            <a:endParaRPr lang="nl-NL" dirty="0"/>
          </a:p>
          <a:p>
            <a:r>
              <a:rPr lang="nl-NL" dirty="0"/>
              <a:t>Vaginale hydratatiemiddelen:  </a:t>
            </a:r>
            <a:r>
              <a:rPr lang="nl-NL" dirty="0" err="1"/>
              <a:t>bevochtigers</a:t>
            </a:r>
            <a:r>
              <a:rPr lang="nl-NL" dirty="0"/>
              <a:t> met bio-</a:t>
            </a:r>
            <a:r>
              <a:rPr lang="nl-NL" dirty="0" err="1"/>
              <a:t>adhesieve</a:t>
            </a:r>
            <a:r>
              <a:rPr lang="nl-NL" dirty="0"/>
              <a:t> moleculen zoals </a:t>
            </a:r>
            <a:r>
              <a:rPr lang="nl-NL" dirty="0" err="1"/>
              <a:t>hyaluronzuur</a:t>
            </a:r>
            <a:r>
              <a:rPr lang="nl-NL" dirty="0"/>
              <a:t> of hydraterende </a:t>
            </a:r>
            <a:r>
              <a:rPr lang="nl-NL" dirty="0" err="1"/>
              <a:t>prodcuten</a:t>
            </a:r>
            <a:r>
              <a:rPr lang="nl-NL" dirty="0"/>
              <a:t>  zoals </a:t>
            </a:r>
            <a:r>
              <a:rPr lang="nl-NL" dirty="0" err="1"/>
              <a:t>lanette</a:t>
            </a:r>
            <a:r>
              <a:rPr lang="nl-NL" dirty="0"/>
              <a:t> en cetomacrogol</a:t>
            </a:r>
          </a:p>
          <a:p>
            <a:pPr marL="0" indent="0">
              <a:buFontTx/>
              <a:buNone/>
            </a:pPr>
            <a:r>
              <a:rPr lang="nl-NL" dirty="0"/>
              <a:t>op routine basis te gebruiken , 2-3x:Week,</a:t>
            </a:r>
          </a:p>
          <a:p>
            <a:pPr marL="0" indent="0">
              <a:buFontTx/>
              <a:buNone/>
            </a:pPr>
            <a:r>
              <a:rPr lang="nl-NL" dirty="0"/>
              <a:t>( typisch bio-</a:t>
            </a:r>
            <a:r>
              <a:rPr lang="nl-NL" dirty="0" err="1"/>
              <a:t>adhesief</a:t>
            </a:r>
            <a:r>
              <a:rPr lang="nl-NL" dirty="0"/>
              <a:t> moleculen </a:t>
            </a:r>
            <a:r>
              <a:rPr lang="nl-NL" dirty="0" err="1"/>
              <a:t>vb</a:t>
            </a:r>
            <a:r>
              <a:rPr lang="nl-NL" dirty="0"/>
              <a:t> op </a:t>
            </a:r>
            <a:r>
              <a:rPr lang="nl-NL" dirty="0" err="1"/>
              <a:t>hyaluron</a:t>
            </a:r>
            <a:r>
              <a:rPr lang="nl-NL" dirty="0"/>
              <a:t> zuur basis /  </a:t>
            </a:r>
            <a:r>
              <a:rPr lang="nl-NL" dirty="0" err="1"/>
              <a:t>vb</a:t>
            </a:r>
            <a:r>
              <a:rPr lang="nl-NL" dirty="0"/>
              <a:t> cetomacrogol  (</a:t>
            </a:r>
            <a:r>
              <a:rPr lang="nl-NL" dirty="0" err="1"/>
              <a:t>Vb</a:t>
            </a:r>
            <a:r>
              <a:rPr lang="nl-NL" dirty="0"/>
              <a:t> </a:t>
            </a:r>
            <a:r>
              <a:rPr lang="nl-NL" dirty="0" err="1"/>
              <a:t>premeno</a:t>
            </a:r>
            <a:r>
              <a:rPr lang="nl-NL" dirty="0"/>
              <a:t>-ovules, </a:t>
            </a:r>
            <a:r>
              <a:rPr lang="nl-NL" dirty="0" err="1"/>
              <a:t>vagisan</a:t>
            </a:r>
            <a:r>
              <a:rPr lang="nl-NL" dirty="0"/>
              <a:t>, muco-</a:t>
            </a:r>
            <a:r>
              <a:rPr lang="nl-NL" dirty="0" err="1"/>
              <a:t>gyn</a:t>
            </a:r>
            <a:r>
              <a:rPr lang="nl-NL" dirty="0"/>
              <a:t>))</a:t>
            </a:r>
          </a:p>
          <a:p>
            <a:pPr marL="0" indent="0">
              <a:buFontTx/>
              <a:buNone/>
            </a:pPr>
            <a:endParaRPr lang="nl-NL" dirty="0"/>
          </a:p>
          <a:p>
            <a:pPr marL="0" indent="0">
              <a:buFontTx/>
              <a:buNone/>
            </a:pPr>
            <a:r>
              <a:rPr lang="nl-NL" dirty="0"/>
              <a:t>Glijmiddel : op water – olie of silicone basis </a:t>
            </a:r>
          </a:p>
          <a:p>
            <a:pPr marL="0" indent="0">
              <a:buFontTx/>
              <a:buNone/>
            </a:pPr>
            <a:endParaRPr lang="nl-NL" dirty="0"/>
          </a:p>
          <a:p>
            <a:pPr marL="0" indent="0">
              <a:buFontTx/>
              <a:buNone/>
            </a:pPr>
            <a:r>
              <a:rPr lang="nl-NL" dirty="0"/>
              <a:t>Deze middelen gaan helpen bij milde symptomen, verbetering van dyspareunie en vaginale droogte maar geen omkering van de vaginale veranderingen tgv atrofie </a:t>
            </a:r>
            <a:endParaRPr lang="nl-BE" dirty="0"/>
          </a:p>
          <a:p>
            <a:pPr marL="0" indent="0">
              <a:buFontTx/>
              <a:buNone/>
            </a:pPr>
            <a:r>
              <a:rPr lang="nl-NL" dirty="0"/>
              <a:t>Kleine studies tonen positief effect • Meestal minder dan hormonale behandeling</a:t>
            </a:r>
          </a:p>
          <a:p>
            <a:pPr marL="171450" indent="-171450">
              <a:buFontTx/>
              <a:buChar char="-"/>
            </a:pPr>
            <a:endParaRPr lang="nl-NL" dirty="0"/>
          </a:p>
          <a:p>
            <a:pPr marL="171450" indent="-171450">
              <a:buFontTx/>
              <a:buChar char="-"/>
            </a:pPr>
            <a:r>
              <a:rPr lang="nl-NL" dirty="0" err="1"/>
              <a:t>Moisturizers</a:t>
            </a:r>
            <a:r>
              <a:rPr lang="nl-NL" dirty="0"/>
              <a:t> = </a:t>
            </a:r>
            <a:r>
              <a:rPr lang="nl-NL" dirty="0" err="1"/>
              <a:t>bevochtigersvaginaal</a:t>
            </a:r>
            <a:endParaRPr lang="nl-NL" dirty="0"/>
          </a:p>
          <a:p>
            <a:pPr marL="171450" indent="-171450">
              <a:buFontTx/>
              <a:buChar char="-"/>
            </a:pPr>
            <a:r>
              <a:rPr lang="nl-NL" dirty="0"/>
              <a:t>• Plantenextracten</a:t>
            </a:r>
          </a:p>
          <a:p>
            <a:pPr marL="171450" indent="-171450">
              <a:buFontTx/>
              <a:buChar char="-"/>
            </a:pPr>
            <a:r>
              <a:rPr lang="nl-NL" dirty="0"/>
              <a:t>• Yes VM®, …</a:t>
            </a:r>
          </a:p>
          <a:p>
            <a:pPr marL="171450" indent="-171450">
              <a:buFontTx/>
              <a:buChar char="-"/>
            </a:pPr>
            <a:r>
              <a:rPr lang="nl-NL" dirty="0"/>
              <a:t>• Synthetisch </a:t>
            </a:r>
            <a:r>
              <a:rPr lang="nl-NL" dirty="0" err="1"/>
              <a:t>obv</a:t>
            </a:r>
            <a:r>
              <a:rPr lang="nl-NL" dirty="0"/>
              <a:t> </a:t>
            </a:r>
            <a:r>
              <a:rPr lang="nl-NL" dirty="0" err="1"/>
              <a:t>polycarbophil</a:t>
            </a:r>
            <a:r>
              <a:rPr lang="nl-NL" dirty="0"/>
              <a:t>-polymeren </a:t>
            </a:r>
          </a:p>
          <a:p>
            <a:pPr marL="171450" indent="-171450">
              <a:buFontTx/>
              <a:buChar char="-"/>
            </a:pPr>
            <a:r>
              <a:rPr lang="nl-NL" dirty="0"/>
              <a:t>• </a:t>
            </a:r>
            <a:r>
              <a:rPr lang="nl-NL" dirty="0" err="1"/>
              <a:t>PremenoDuo</a:t>
            </a:r>
            <a:r>
              <a:rPr lang="nl-NL" dirty="0"/>
              <a:t>®, </a:t>
            </a:r>
            <a:r>
              <a:rPr lang="nl-NL" dirty="0" err="1"/>
              <a:t>Hyalofemme</a:t>
            </a:r>
            <a:r>
              <a:rPr lang="nl-NL" dirty="0"/>
              <a:t>®, </a:t>
            </a:r>
            <a:r>
              <a:rPr lang="nl-NL" dirty="0" err="1"/>
              <a:t>Vagisan</a:t>
            </a:r>
            <a:r>
              <a:rPr lang="nl-NL" dirty="0"/>
              <a:t>®, </a:t>
            </a:r>
            <a:r>
              <a:rPr lang="nl-NL" dirty="0" err="1"/>
              <a:t>MucoGyne</a:t>
            </a:r>
            <a:r>
              <a:rPr lang="nl-NL" dirty="0"/>
              <a:t>®, …</a:t>
            </a:r>
          </a:p>
          <a:p>
            <a:pPr marL="171450" indent="-171450">
              <a:buFontTx/>
              <a:buChar char="-"/>
            </a:pPr>
            <a:r>
              <a:rPr lang="nl-NL" dirty="0"/>
              <a:t>•  Meer water vasthouden in het epitheel en pH daling</a:t>
            </a:r>
          </a:p>
          <a:p>
            <a:pPr marL="0" indent="0">
              <a:buFontTx/>
              <a:buNone/>
            </a:pPr>
            <a:r>
              <a:rPr lang="nl-NL" dirty="0"/>
              <a:t>Hydraterende producten vulvair</a:t>
            </a:r>
          </a:p>
          <a:p>
            <a:pPr marL="171450" indent="-171450">
              <a:buFontTx/>
              <a:buChar char="-"/>
            </a:pPr>
            <a:r>
              <a:rPr lang="nl-NL" dirty="0"/>
              <a:t>• </a:t>
            </a:r>
            <a:r>
              <a:rPr lang="nl-NL" dirty="0" err="1"/>
              <a:t>Lanette</a:t>
            </a:r>
            <a:r>
              <a:rPr lang="nl-NL" dirty="0"/>
              <a:t> crème, extra </a:t>
            </a:r>
            <a:r>
              <a:rPr lang="nl-NL" dirty="0" err="1"/>
              <a:t>virgin</a:t>
            </a:r>
            <a:r>
              <a:rPr lang="nl-NL" dirty="0"/>
              <a:t> olijfolie, kokosolie, vit E olie, …</a:t>
            </a:r>
          </a:p>
          <a:p>
            <a:pPr marL="171450" indent="-171450">
              <a:buFontTx/>
              <a:buChar char="-"/>
            </a:pPr>
            <a:r>
              <a:rPr lang="nl-NL" dirty="0"/>
              <a:t>•  Huid soepel en flexibel maken</a:t>
            </a:r>
          </a:p>
          <a:p>
            <a:pPr marL="171450" indent="-171450">
              <a:buFontTx/>
              <a:buChar char="-"/>
            </a:pPr>
            <a:endParaRPr lang="nl-NL" dirty="0"/>
          </a:p>
          <a:p>
            <a:pPr marL="171450" indent="-171450">
              <a:buFontTx/>
              <a:buChar char="-"/>
            </a:pPr>
            <a:r>
              <a:rPr lang="nl-NL" dirty="0" err="1"/>
              <a:t>Ospemifeme</a:t>
            </a:r>
            <a:r>
              <a:rPr lang="nl-NL" dirty="0"/>
              <a:t>: specifiek voor GUS op de markt </a:t>
            </a:r>
          </a:p>
          <a:p>
            <a:pPr marL="0" indent="0">
              <a:buFontTx/>
              <a:buNone/>
            </a:pPr>
            <a:r>
              <a:rPr lang="nl-NL" dirty="0"/>
              <a:t>SERM , per oraal, 1dd  een agonist op de </a:t>
            </a:r>
            <a:r>
              <a:rPr lang="nl-NL" dirty="0" err="1"/>
              <a:t>vaginal</a:t>
            </a:r>
            <a:r>
              <a:rPr lang="nl-NL" dirty="0"/>
              <a:t> mucosa , waardoor vaginale ph en vaginale </a:t>
            </a:r>
            <a:r>
              <a:rPr lang="nl-NL" dirty="0" err="1"/>
              <a:t>maturatie</a:t>
            </a:r>
            <a:r>
              <a:rPr lang="nl-NL" dirty="0"/>
              <a:t> index verbeterd </a:t>
            </a:r>
          </a:p>
          <a:p>
            <a:pPr marL="0" indent="0">
              <a:buFontTx/>
              <a:buNone/>
            </a:pPr>
            <a:r>
              <a:rPr lang="nl-NL" dirty="0"/>
              <a:t>Antagonist voor endometrium en borstklierweefsel, maar als bijwerking wel vapeurs; </a:t>
            </a:r>
          </a:p>
          <a:p>
            <a:pPr marL="0" indent="0">
              <a:buFontTx/>
              <a:buNone/>
            </a:pPr>
            <a:r>
              <a:rPr lang="nl-NL" dirty="0"/>
              <a:t>Het zou Een alternatief kunnen bieden  voor patiënten die geen lokale vaginale therapie wensen, niet of nog niet op de </a:t>
            </a:r>
            <a:r>
              <a:rPr lang="nl-NL" dirty="0" err="1"/>
              <a:t>marktin</a:t>
            </a:r>
            <a:r>
              <a:rPr lang="nl-NL" dirty="0"/>
              <a:t> België</a:t>
            </a:r>
            <a:r>
              <a:rPr lang="nl-BE" dirty="0"/>
              <a:t>e</a:t>
            </a:r>
          </a:p>
          <a:p>
            <a:pPr marL="0" indent="0">
              <a:buFontTx/>
              <a:buNone/>
            </a:pPr>
            <a:endParaRPr lang="nl-BE" dirty="0"/>
          </a:p>
          <a:p>
            <a:pPr marL="171450" indent="-171450">
              <a:buFontTx/>
              <a:buChar char="-"/>
            </a:pPr>
            <a:r>
              <a:rPr lang="nl-BE" dirty="0"/>
              <a:t>Testosteron: </a:t>
            </a:r>
          </a:p>
          <a:p>
            <a:pPr marL="0" indent="0">
              <a:buFontTx/>
              <a:buNone/>
            </a:pPr>
            <a:r>
              <a:rPr lang="nl-BE" dirty="0"/>
              <a:t>Vaginaal epitheel testosteron receptoren, + gunstig effect op libido? </a:t>
            </a:r>
          </a:p>
          <a:p>
            <a:pPr marL="0" indent="0">
              <a:buFontTx/>
              <a:buNone/>
            </a:pPr>
            <a:r>
              <a:rPr lang="nl-BE" dirty="0"/>
              <a:t>Bestaat geen preparaat voor gebruik bij vrouwen. </a:t>
            </a:r>
          </a:p>
          <a:p>
            <a:pPr marL="0" indent="0">
              <a:buFontTx/>
              <a:buNone/>
            </a:pPr>
            <a:r>
              <a:rPr lang="nl-BE" dirty="0"/>
              <a:t>Welke dosering  is vrouwvriendelijk , geen androgene bijwerkingen? </a:t>
            </a:r>
          </a:p>
          <a:p>
            <a:pPr marL="0" indent="0">
              <a:buFontTx/>
              <a:buNone/>
            </a:pPr>
            <a:r>
              <a:rPr lang="nl-BE" dirty="0"/>
              <a:t>Afgaan op  serumconcentraties, en welke moeten deze dan zijn? </a:t>
            </a:r>
          </a:p>
          <a:p>
            <a:pPr marL="171450" indent="-171450">
              <a:buFontTx/>
              <a:buChar char="-"/>
            </a:pPr>
            <a:endParaRPr lang="nl-BE" dirty="0"/>
          </a:p>
          <a:p>
            <a:pPr marL="171450" indent="-171450">
              <a:buFontTx/>
              <a:buChar char="-"/>
            </a:pPr>
            <a:r>
              <a:rPr lang="nl-BE" dirty="0"/>
              <a:t>Laser : </a:t>
            </a:r>
          </a:p>
          <a:p>
            <a:pPr marL="171450" indent="-171450">
              <a:buFontTx/>
              <a:buChar char="-"/>
            </a:pPr>
            <a:r>
              <a:rPr lang="nl-BE" dirty="0"/>
              <a:t>Onderliggend idee van stimulatie doorbloeding en de aanmaak van collageen te activeren , huidige studies die er zijn tonen geen evidentie</a:t>
            </a:r>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6</a:t>
            </a:fld>
            <a:endParaRPr lang="nl-BE"/>
          </a:p>
        </p:txBody>
      </p:sp>
    </p:spTree>
    <p:extLst>
      <p:ext uri="{BB962C8B-B14F-4D97-AF65-F5344CB8AC3E}">
        <p14:creationId xmlns:p14="http://schemas.microsoft.com/office/powerpoint/2010/main" val="229632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pPr marL="171450" indent="-171450">
              <a:buFontTx/>
              <a:buChar char="-"/>
            </a:pPr>
            <a:r>
              <a:rPr lang="nl-BE" dirty="0"/>
              <a:t>Lokaal oestrogeen / estradiol = 1</a:t>
            </a:r>
            <a:r>
              <a:rPr lang="nl-BE" baseline="30000" dirty="0"/>
              <a:t>ste</a:t>
            </a:r>
            <a:r>
              <a:rPr lang="nl-BE" dirty="0"/>
              <a:t> keus , vaginale therapie voor urogenitale symptomen duidelijke significanter effect dan systemisch gebruik. </a:t>
            </a:r>
          </a:p>
          <a:p>
            <a:pPr marL="171450" indent="-171450">
              <a:buFontTx/>
              <a:buChar char="-"/>
            </a:pPr>
            <a:r>
              <a:rPr lang="nl-BE" dirty="0"/>
              <a:t>kan gebruikt worden voor zo lang als nodig</a:t>
            </a:r>
          </a:p>
          <a:p>
            <a:pPr marL="171450" indent="-171450">
              <a:buFontTx/>
              <a:buChar char="-"/>
            </a:pPr>
            <a:r>
              <a:rPr lang="nl-BE" dirty="0"/>
              <a:t>Invloed op estradiol concentraties zijn minimaal, enkel bij zeer sensitieve metingen werden zeer lage waarden van 5 pg/ml waargenomen (</a:t>
            </a:r>
            <a:r>
              <a:rPr lang="nl-BE" dirty="0" err="1"/>
              <a:t>ivg</a:t>
            </a:r>
            <a:r>
              <a:rPr lang="nl-BE" dirty="0"/>
              <a:t> met </a:t>
            </a:r>
            <a:r>
              <a:rPr lang="nl-BE" dirty="0" err="1"/>
              <a:t>premenopausale</a:t>
            </a:r>
            <a:r>
              <a:rPr lang="nl-BE" dirty="0"/>
              <a:t> waarden 40-600)</a:t>
            </a:r>
          </a:p>
          <a:p>
            <a:pPr marL="0" indent="0">
              <a:buFontTx/>
              <a:buNone/>
            </a:pPr>
            <a:r>
              <a:rPr lang="nl-BE" dirty="0"/>
              <a:t>(helaas zijn er geen lange termijn RCT die de veiligheid van vaginaal oestrogeen gebruik bevestigen en staat het nog steeds als waarschuwing op de bijsluiter</a:t>
            </a:r>
          </a:p>
          <a:p>
            <a:pPr marL="171450" indent="-171450">
              <a:buFontTx/>
              <a:buChar char="-"/>
            </a:pPr>
            <a:endParaRPr lang="nl-BE" dirty="0"/>
          </a:p>
          <a:p>
            <a:pPr marL="171450" indent="-171450">
              <a:buFontTx/>
              <a:buChar char="-"/>
            </a:pPr>
            <a:r>
              <a:rPr lang="nl-BE" dirty="0"/>
              <a:t>Geen nood aan follow up endometrium , geen nood aan endometriumprotectie </a:t>
            </a:r>
          </a:p>
          <a:p>
            <a:pPr marL="171450" indent="-171450">
              <a:buFontTx/>
              <a:buChar char="-"/>
            </a:pPr>
            <a:endParaRPr lang="nl-BE" dirty="0"/>
          </a:p>
          <a:p>
            <a:pPr marL="171450" indent="-171450">
              <a:buFontTx/>
              <a:buChar char="-"/>
            </a:pPr>
            <a:r>
              <a:rPr lang="nl-BE" dirty="0"/>
              <a:t>Verhoogt bloedflow – herstel </a:t>
            </a:r>
            <a:r>
              <a:rPr lang="nl-BE" dirty="0" err="1"/>
              <a:t>cell</a:t>
            </a:r>
            <a:r>
              <a:rPr lang="nl-BE" dirty="0"/>
              <a:t> </a:t>
            </a:r>
            <a:r>
              <a:rPr lang="nl-BE" dirty="0" err="1"/>
              <a:t>uitrijpig</a:t>
            </a:r>
            <a:r>
              <a:rPr lang="nl-BE" dirty="0"/>
              <a:t>, - </a:t>
            </a:r>
            <a:r>
              <a:rPr lang="nl-BE" dirty="0" err="1"/>
              <a:t>bacteriele</a:t>
            </a:r>
            <a:r>
              <a:rPr lang="nl-BE" dirty="0"/>
              <a:t> flora en ph</a:t>
            </a:r>
          </a:p>
          <a:p>
            <a:pPr marL="171450" indent="-171450">
              <a:buFontTx/>
              <a:buChar char="-"/>
            </a:pPr>
            <a:endParaRPr lang="nl-BE" dirty="0"/>
          </a:p>
          <a:p>
            <a:pPr marL="171450" indent="-171450">
              <a:buFontTx/>
              <a:buChar char="-"/>
            </a:pPr>
            <a:r>
              <a:rPr lang="nl-BE" dirty="0" err="1"/>
              <a:t>Loading</a:t>
            </a:r>
            <a:r>
              <a:rPr lang="nl-BE" dirty="0"/>
              <a:t> </a:t>
            </a:r>
            <a:r>
              <a:rPr lang="nl-BE" dirty="0" err="1"/>
              <a:t>dose</a:t>
            </a:r>
            <a:r>
              <a:rPr lang="nl-BE" dirty="0"/>
              <a:t> – </a:t>
            </a:r>
            <a:r>
              <a:rPr lang="nl-BE" dirty="0" err="1"/>
              <a:t>onderhouds</a:t>
            </a:r>
            <a:r>
              <a:rPr lang="nl-BE" dirty="0"/>
              <a:t> dosis</a:t>
            </a:r>
          </a:p>
          <a:p>
            <a:pPr marL="171450" indent="-171450">
              <a:buFontTx/>
              <a:buChar char="-"/>
            </a:pPr>
            <a:endParaRPr lang="nl-BE" dirty="0"/>
          </a:p>
          <a:p>
            <a:pPr marL="171450" indent="-171450">
              <a:buFontTx/>
              <a:buChar char="-"/>
            </a:pPr>
            <a:r>
              <a:rPr lang="nl-BE" dirty="0"/>
              <a:t>Bij voorkeur Estradiol Of het iets zwakker </a:t>
            </a:r>
            <a:r>
              <a:rPr lang="nl-BE" dirty="0" err="1"/>
              <a:t>Estriol</a:t>
            </a:r>
            <a:endParaRPr lang="nl-BE" dirty="0"/>
          </a:p>
          <a:p>
            <a:pPr marL="171450" indent="-171450">
              <a:buFontTx/>
              <a:buChar char="-"/>
            </a:pPr>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7</a:t>
            </a:fld>
            <a:endParaRPr lang="nl-BE"/>
          </a:p>
        </p:txBody>
      </p:sp>
    </p:spTree>
    <p:extLst>
      <p:ext uri="{BB962C8B-B14F-4D97-AF65-F5344CB8AC3E}">
        <p14:creationId xmlns:p14="http://schemas.microsoft.com/office/powerpoint/2010/main" val="3639726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0F1E6-5474-0CFF-41C1-358E9A93E5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A89C0B-8A6B-5165-00A3-5260FE7C2E4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C588CBC-039B-8585-6A42-F77C41388F1A}"/>
              </a:ext>
            </a:extLst>
          </p:cNvPr>
          <p:cNvSpPr>
            <a:spLocks noGrp="1"/>
          </p:cNvSpPr>
          <p:nvPr>
            <p:ph type="body" idx="1"/>
          </p:nvPr>
        </p:nvSpPr>
        <p:spPr/>
        <p:txBody>
          <a:bodyPr/>
          <a:lstStyle/>
          <a:p>
            <a:pPr marL="0" indent="0">
              <a:buFontTx/>
              <a:buNone/>
            </a:pPr>
            <a:endParaRPr lang="nl-BE" dirty="0"/>
          </a:p>
          <a:p>
            <a:pPr marL="171450" indent="-171450">
              <a:buFontTx/>
              <a:buChar char="-"/>
            </a:pPr>
            <a:r>
              <a:rPr lang="nl-BE" dirty="0"/>
              <a:t>Oplaaddosis en </a:t>
            </a:r>
            <a:r>
              <a:rPr lang="nl-BE" dirty="0" err="1"/>
              <a:t>onderhouds</a:t>
            </a:r>
            <a:r>
              <a:rPr lang="nl-BE" dirty="0"/>
              <a:t> dosis</a:t>
            </a:r>
          </a:p>
          <a:p>
            <a:pPr marL="171450" indent="-171450">
              <a:buFontTx/>
              <a:buChar char="-"/>
            </a:pPr>
            <a:r>
              <a:rPr lang="nl-BE" dirty="0"/>
              <a:t>Oplaaddosis is omdat bij </a:t>
            </a:r>
            <a:r>
              <a:rPr lang="nl-BE" dirty="0" err="1"/>
              <a:t>atroof</a:t>
            </a:r>
            <a:r>
              <a:rPr lang="nl-BE" dirty="0"/>
              <a:t> epitheel het oestrogeen ook minder goede wordt geabsorbeerd, </a:t>
            </a:r>
            <a:r>
              <a:rPr lang="nl-BE" dirty="0" err="1"/>
              <a:t>an</a:t>
            </a:r>
            <a:r>
              <a:rPr lang="nl-BE" dirty="0"/>
              <a:t> na gebruik van 2-3 weken bij herstel van het epitheel toediening 2x:week volstaat.</a:t>
            </a:r>
          </a:p>
          <a:p>
            <a:pPr marL="171450" indent="-171450">
              <a:buFontTx/>
              <a:buChar char="-"/>
            </a:pPr>
            <a:r>
              <a:rPr lang="nl-BE" dirty="0"/>
              <a:t>Tabletten, gel en ovules</a:t>
            </a:r>
          </a:p>
          <a:p>
            <a:pPr marL="171450" indent="-171450">
              <a:buFontTx/>
              <a:buChar char="-"/>
            </a:pPr>
            <a:r>
              <a:rPr lang="nl-BE" dirty="0"/>
              <a:t>Estradiol of het iets zwakker </a:t>
            </a:r>
            <a:r>
              <a:rPr lang="nl-BE" dirty="0" err="1"/>
              <a:t>Estriol</a:t>
            </a:r>
            <a:endParaRPr lang="nl-BE" dirty="0"/>
          </a:p>
          <a:p>
            <a:pPr marL="171450" indent="-171450">
              <a:buFontTx/>
              <a:buChar char="-"/>
            </a:pPr>
            <a:endParaRPr lang="nl-BE" dirty="0"/>
          </a:p>
          <a:p>
            <a:pPr marL="0" indent="0">
              <a:buFontTx/>
              <a:buNone/>
            </a:pPr>
            <a:r>
              <a:rPr lang="nl-BE" dirty="0"/>
              <a:t>Buitenland is er ook een vaginaal ring (estradiol) beschikbaar, 1 ring gedurende 3 maanden kan gedragen worden (7,5µg Estradiol) </a:t>
            </a:r>
          </a:p>
          <a:p>
            <a:pPr marL="0" indent="0">
              <a:buFontTx/>
              <a:buNone/>
            </a:pPr>
            <a:r>
              <a:rPr lang="nl-BE" dirty="0"/>
              <a:t>Helaas hebben we deze nog niet ter beschikking. </a:t>
            </a:r>
          </a:p>
          <a:p>
            <a:pPr marL="171450" indent="-171450">
              <a:buFontTx/>
              <a:buChar char="-"/>
            </a:pPr>
            <a:endParaRPr lang="nl-BE" dirty="0"/>
          </a:p>
          <a:p>
            <a:pPr marL="171450" indent="-171450">
              <a:buFontTx/>
              <a:buChar char="-"/>
            </a:pPr>
            <a:endParaRPr lang="nl-BE" dirty="0"/>
          </a:p>
        </p:txBody>
      </p:sp>
      <p:sp>
        <p:nvSpPr>
          <p:cNvPr id="4" name="Tijdelijke aanduiding voor dianummer 3">
            <a:extLst>
              <a:ext uri="{FF2B5EF4-FFF2-40B4-BE49-F238E27FC236}">
                <a16:creationId xmlns:a16="http://schemas.microsoft.com/office/drawing/2014/main" id="{106D042B-E1CA-4107-BC7F-8A0A84C8AA64}"/>
              </a:ext>
            </a:extLst>
          </p:cNvPr>
          <p:cNvSpPr>
            <a:spLocks noGrp="1"/>
          </p:cNvSpPr>
          <p:nvPr>
            <p:ph type="sldNum" sz="quarter" idx="5"/>
          </p:nvPr>
        </p:nvSpPr>
        <p:spPr/>
        <p:txBody>
          <a:bodyPr/>
          <a:lstStyle/>
          <a:p>
            <a:fld id="{F233CC53-87D7-4BC6-BCB7-5C0CD6BA6756}" type="slidenum">
              <a:rPr lang="nl-BE" smtClean="0"/>
              <a:t>8</a:t>
            </a:fld>
            <a:endParaRPr lang="nl-BE"/>
          </a:p>
        </p:txBody>
      </p:sp>
    </p:spTree>
    <p:extLst>
      <p:ext uri="{BB962C8B-B14F-4D97-AF65-F5344CB8AC3E}">
        <p14:creationId xmlns:p14="http://schemas.microsoft.com/office/powerpoint/2010/main" val="435310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4BA3E-1CF7-4ACF-D9CF-8E979FCE7D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045A58-2918-E3F9-5233-1FF6B93408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B8BF3E4-BBA2-126D-EC7F-0E1E0B8F4D58}"/>
              </a:ext>
            </a:extLst>
          </p:cNvPr>
          <p:cNvSpPr>
            <a:spLocks noGrp="1"/>
          </p:cNvSpPr>
          <p:nvPr>
            <p:ph type="body" idx="1"/>
          </p:nvPr>
        </p:nvSpPr>
        <p:spPr/>
        <p:txBody>
          <a:bodyPr/>
          <a:lstStyle/>
          <a:p>
            <a:r>
              <a:rPr lang="nl-BE" dirty="0"/>
              <a:t>DHEA is een voorloper van estradiol en testosteron</a:t>
            </a:r>
          </a:p>
          <a:p>
            <a:r>
              <a:rPr lang="nl-BE" dirty="0"/>
              <a:t>DHEA wordt intracellulair omgezet in de perifere weefsels tot androgenen (androsteendion en testosteron) en vervolgens gearomatiseerd tot oestrogenen (oestron en oestradiol)</a:t>
            </a:r>
          </a:p>
          <a:p>
            <a:r>
              <a:rPr lang="nl-BE" dirty="0"/>
              <a:t>95% wordt dan </a:t>
            </a:r>
            <a:r>
              <a:rPr lang="nl-BE" dirty="0" err="1"/>
              <a:t>geinactiveerd</a:t>
            </a:r>
            <a:r>
              <a:rPr lang="nl-BE" dirty="0"/>
              <a:t> </a:t>
            </a:r>
            <a:r>
              <a:rPr lang="nl-BE" dirty="0">
                <a:sym typeface="Wingdings" panose="05000000000000000000" pitchFamily="2" charset="2"/>
              </a:rPr>
              <a:t> geen of geen significante invloed op serumconcentratie </a:t>
            </a:r>
            <a:endParaRPr lang="nl-BE" dirty="0"/>
          </a:p>
          <a:p>
            <a:endParaRPr lang="nl-BE" dirty="0"/>
          </a:p>
          <a:p>
            <a:pPr marL="0" indent="0">
              <a:buFontTx/>
              <a:buNone/>
            </a:pPr>
            <a:r>
              <a:rPr lang="nl-BE" dirty="0"/>
              <a:t>Geen significante stijging van serumconcentraties (er is wel een stijging)  / geen significante bijwerkingen </a:t>
            </a:r>
          </a:p>
          <a:p>
            <a:pPr marL="0" indent="0">
              <a:buFontTx/>
              <a:buNone/>
            </a:pPr>
            <a:r>
              <a:rPr lang="nl-BE" dirty="0"/>
              <a:t>Bijwerkingen : hoofdpijn en minimale stemveranderingen </a:t>
            </a:r>
          </a:p>
          <a:p>
            <a:pPr marL="0" indent="0">
              <a:buFontTx/>
              <a:buNone/>
            </a:pPr>
            <a:r>
              <a:rPr lang="nl-BE" dirty="0"/>
              <a:t>Nadeel: geen studies op lange ter mijn &gt; 1jaar</a:t>
            </a:r>
          </a:p>
        </p:txBody>
      </p:sp>
      <p:sp>
        <p:nvSpPr>
          <p:cNvPr id="4" name="Tijdelijke aanduiding voor dianummer 3">
            <a:extLst>
              <a:ext uri="{FF2B5EF4-FFF2-40B4-BE49-F238E27FC236}">
                <a16:creationId xmlns:a16="http://schemas.microsoft.com/office/drawing/2014/main" id="{C9E05D82-4EE5-5413-A3D1-19933854C66E}"/>
              </a:ext>
            </a:extLst>
          </p:cNvPr>
          <p:cNvSpPr>
            <a:spLocks noGrp="1"/>
          </p:cNvSpPr>
          <p:nvPr>
            <p:ph type="sldNum" sz="quarter" idx="5"/>
          </p:nvPr>
        </p:nvSpPr>
        <p:spPr/>
        <p:txBody>
          <a:bodyPr/>
          <a:lstStyle/>
          <a:p>
            <a:fld id="{F233CC53-87D7-4BC6-BCB7-5C0CD6BA6756}" type="slidenum">
              <a:rPr lang="nl-BE" smtClean="0"/>
              <a:t>9</a:t>
            </a:fld>
            <a:endParaRPr lang="nl-BE"/>
          </a:p>
        </p:txBody>
      </p:sp>
    </p:spTree>
    <p:extLst>
      <p:ext uri="{BB962C8B-B14F-4D97-AF65-F5344CB8AC3E}">
        <p14:creationId xmlns:p14="http://schemas.microsoft.com/office/powerpoint/2010/main" val="366696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pPr marL="0" indent="0">
              <a:buFontTx/>
              <a:buNone/>
            </a:pPr>
            <a:r>
              <a:rPr lang="nl-BE" dirty="0"/>
              <a:t>Geen significante stijging van serumconcentraties (er is wel een stijging)  / geen significante bijwerkingen </a:t>
            </a:r>
          </a:p>
          <a:p>
            <a:pPr marL="0" indent="0">
              <a:buFontTx/>
              <a:buNone/>
            </a:pPr>
            <a:r>
              <a:rPr lang="nl-BE" dirty="0"/>
              <a:t>Bijwerkingen : hoofdpijn en minimale stemveranderingen </a:t>
            </a:r>
          </a:p>
          <a:p>
            <a:pPr marL="0" indent="0">
              <a:buFontTx/>
              <a:buNone/>
            </a:pPr>
            <a:r>
              <a:rPr lang="nl-BE" dirty="0"/>
              <a:t>Nadeel: geen studies op lange termijn &gt; 1jaar</a:t>
            </a:r>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10</a:t>
            </a:fld>
            <a:endParaRPr lang="nl-BE"/>
          </a:p>
        </p:txBody>
      </p:sp>
    </p:spTree>
    <p:extLst>
      <p:ext uri="{BB962C8B-B14F-4D97-AF65-F5344CB8AC3E}">
        <p14:creationId xmlns:p14="http://schemas.microsoft.com/office/powerpoint/2010/main" val="2478553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163B0-1319-2BC6-BEDB-EFDD672650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4B6137-219B-ECAA-7373-D83441370A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FC292D-065D-0B48-242E-18B64D3411B0}"/>
              </a:ext>
            </a:extLst>
          </p:cNvPr>
          <p:cNvSpPr>
            <a:spLocks noGrp="1"/>
          </p:cNvSpPr>
          <p:nvPr>
            <p:ph type="body" idx="1"/>
          </p:nvPr>
        </p:nvSpPr>
        <p:spPr/>
        <p:txBody>
          <a:bodyPr/>
          <a:lstStyle/>
          <a:p>
            <a:pPr marL="0" indent="0">
              <a:buFontTx/>
              <a:buNone/>
            </a:pPr>
            <a:endParaRPr lang="nl-NL" dirty="0"/>
          </a:p>
          <a:p>
            <a:pPr marL="171450" indent="-171450">
              <a:buFontTx/>
              <a:buChar char="-"/>
            </a:pPr>
            <a:r>
              <a:rPr lang="nl-NL" dirty="0" err="1"/>
              <a:t>Ospemifeme</a:t>
            </a:r>
            <a:r>
              <a:rPr lang="nl-NL" dirty="0"/>
              <a:t>: specifiek voor urogenitale klachten  op de markt </a:t>
            </a:r>
          </a:p>
          <a:p>
            <a:pPr marL="0" indent="0">
              <a:buFontTx/>
              <a:buNone/>
            </a:pPr>
            <a:r>
              <a:rPr lang="nl-NL" dirty="0"/>
              <a:t>SERM , per oraal, 1dd  een agonist op de </a:t>
            </a:r>
            <a:r>
              <a:rPr lang="nl-NL" dirty="0" err="1"/>
              <a:t>vaginal</a:t>
            </a:r>
            <a:r>
              <a:rPr lang="nl-NL" dirty="0"/>
              <a:t> mucosa , waardoor vaginale ph en vaginale </a:t>
            </a:r>
            <a:r>
              <a:rPr lang="nl-NL" dirty="0" err="1"/>
              <a:t>maturatie</a:t>
            </a:r>
            <a:r>
              <a:rPr lang="nl-NL" dirty="0"/>
              <a:t> index verbeterd </a:t>
            </a:r>
          </a:p>
          <a:p>
            <a:pPr marL="0" indent="0">
              <a:buFontTx/>
              <a:buNone/>
            </a:pPr>
            <a:r>
              <a:rPr lang="nl-NL" dirty="0"/>
              <a:t>Antagonist voor endometrium en borstklierweefsel, maar als bijwerking wel vapeurs; </a:t>
            </a:r>
          </a:p>
          <a:p>
            <a:pPr marL="0" indent="0">
              <a:buFontTx/>
              <a:buNone/>
            </a:pPr>
            <a:r>
              <a:rPr lang="nl-NL" dirty="0"/>
              <a:t>Het zou Een alternatief kunnen bieden  voor patiënten die geen lokale vaginale therapie wensen, niet of nog niet op de markt in België</a:t>
            </a:r>
            <a:endParaRPr lang="nl-BE" dirty="0"/>
          </a:p>
          <a:p>
            <a:pPr marL="0" indent="0">
              <a:buFontTx/>
              <a:buNone/>
            </a:pPr>
            <a:endParaRPr lang="nl-BE" dirty="0"/>
          </a:p>
          <a:p>
            <a:pPr marL="171450" indent="-171450">
              <a:buFontTx/>
              <a:buChar char="-"/>
            </a:pPr>
            <a:r>
              <a:rPr lang="nl-BE" dirty="0"/>
              <a:t>Testosteron: </a:t>
            </a:r>
          </a:p>
          <a:p>
            <a:pPr marL="0" indent="0">
              <a:buFontTx/>
              <a:buNone/>
            </a:pPr>
            <a:r>
              <a:rPr lang="nl-BE" dirty="0"/>
              <a:t>Vaginaal epitheel testosteron receptoren, + gunstig effect op libido? </a:t>
            </a:r>
          </a:p>
          <a:p>
            <a:pPr marL="0" indent="0">
              <a:buFontTx/>
              <a:buNone/>
            </a:pPr>
            <a:r>
              <a:rPr lang="nl-BE" dirty="0"/>
              <a:t>Bestaat geen preparaat voor gebruik bij vrouwen. </a:t>
            </a:r>
          </a:p>
          <a:p>
            <a:pPr marL="0" indent="0">
              <a:buFontTx/>
              <a:buNone/>
            </a:pPr>
            <a:r>
              <a:rPr lang="nl-BE" dirty="0"/>
              <a:t>Welke dosering  is vrouwvriendelijk en geeft dan niet te veel androgene bijwerkingen? </a:t>
            </a:r>
          </a:p>
          <a:p>
            <a:pPr marL="0" indent="0">
              <a:buFontTx/>
              <a:buNone/>
            </a:pPr>
            <a:r>
              <a:rPr lang="nl-BE" dirty="0"/>
              <a:t>Moeten we afgaan op serumconcentraties, en welke moeten deze dan zijn? </a:t>
            </a:r>
          </a:p>
          <a:p>
            <a:pPr marL="0" indent="0">
              <a:buFontTx/>
              <a:buNone/>
            </a:pPr>
            <a:r>
              <a:rPr lang="nl-BE" dirty="0"/>
              <a:t>Dat is ook nog toekomst</a:t>
            </a:r>
          </a:p>
          <a:p>
            <a:pPr marL="0" indent="0">
              <a:buFontTx/>
              <a:buNone/>
            </a:pPr>
            <a:endParaRPr lang="nl-BE" dirty="0"/>
          </a:p>
          <a:p>
            <a:pPr marL="0" indent="0">
              <a:buFontTx/>
              <a:buNone/>
            </a:pPr>
            <a:r>
              <a:rPr lang="nl-BE" dirty="0"/>
              <a:t>Laser :  wel goed bestudeerd: </a:t>
            </a:r>
          </a:p>
          <a:p>
            <a:pPr marL="171450" indent="-171450">
              <a:buFontTx/>
              <a:buChar char="-"/>
            </a:pPr>
            <a:r>
              <a:rPr lang="nl-BE" dirty="0"/>
              <a:t>de idee van stimulatie doorbloeding en de aanmaak van collageen te activeren , huidige studies die er zijn tonen geen evidentie</a:t>
            </a:r>
          </a:p>
        </p:txBody>
      </p:sp>
      <p:sp>
        <p:nvSpPr>
          <p:cNvPr id="4" name="Tijdelijke aanduiding voor dianummer 3">
            <a:extLst>
              <a:ext uri="{FF2B5EF4-FFF2-40B4-BE49-F238E27FC236}">
                <a16:creationId xmlns:a16="http://schemas.microsoft.com/office/drawing/2014/main" id="{8F3584E0-D4C9-EF02-F12C-87516013BE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3CC53-87D7-4BC6-BCB7-5C0CD6BA6756}"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6466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12</a:t>
            </a:fld>
            <a:endParaRPr lang="nl-BE"/>
          </a:p>
        </p:txBody>
      </p:sp>
    </p:spTree>
    <p:extLst>
      <p:ext uri="{BB962C8B-B14F-4D97-AF65-F5344CB8AC3E}">
        <p14:creationId xmlns:p14="http://schemas.microsoft.com/office/powerpoint/2010/main" val="3758251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13</a:t>
            </a:fld>
            <a:endParaRPr lang="nl-BE"/>
          </a:p>
        </p:txBody>
      </p:sp>
    </p:spTree>
    <p:extLst>
      <p:ext uri="{BB962C8B-B14F-4D97-AF65-F5344CB8AC3E}">
        <p14:creationId xmlns:p14="http://schemas.microsoft.com/office/powerpoint/2010/main" val="3314717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3 op / jaar , of 2/ 6 maanden </a:t>
            </a:r>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14</a:t>
            </a:fld>
            <a:endParaRPr lang="nl-BE"/>
          </a:p>
        </p:txBody>
      </p:sp>
    </p:spTree>
    <p:extLst>
      <p:ext uri="{BB962C8B-B14F-4D97-AF65-F5344CB8AC3E}">
        <p14:creationId xmlns:p14="http://schemas.microsoft.com/office/powerpoint/2010/main" val="2518292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 het uitsluiten onderliggende </a:t>
            </a:r>
            <a:r>
              <a:rPr lang="nl-BE" dirty="0" err="1"/>
              <a:t>urineweginnfectie</a:t>
            </a:r>
            <a:r>
              <a:rPr lang="nl-BE" dirty="0"/>
              <a:t> of onderliggende pathologie </a:t>
            </a:r>
          </a:p>
          <a:p>
            <a:r>
              <a:rPr lang="nl-BE" dirty="0"/>
              <a:t>Denken aan lokaal oestrogeen!</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Rol: 1ste </a:t>
            </a:r>
            <a:r>
              <a:rPr lang="en-US" sz="1200" dirty="0" err="1"/>
              <a:t>lijn</a:t>
            </a:r>
            <a:r>
              <a:rPr lang="en-US" sz="1200" dirty="0"/>
              <a:t> - </a:t>
            </a:r>
            <a:r>
              <a:rPr lang="en-US" sz="1200" dirty="0" err="1"/>
              <a:t>aanvullend</a:t>
            </a:r>
            <a:r>
              <a:rPr lang="en-US" sz="1200" dirty="0"/>
              <a:t> </a:t>
            </a:r>
            <a:r>
              <a:rPr lang="en-US" sz="1200" dirty="0" err="1"/>
              <a:t>medicamenteuse</a:t>
            </a:r>
            <a:r>
              <a:rPr lang="en-US" sz="1200" dirty="0"/>
              <a:t> </a:t>
            </a:r>
            <a:r>
              <a:rPr lang="en-US" sz="1200" dirty="0" err="1"/>
              <a:t>therapie</a:t>
            </a:r>
            <a:endParaRPr lang="en-US" sz="1200" dirty="0"/>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 </a:t>
            </a:r>
            <a:r>
              <a:rPr lang="en-US" sz="1200" dirty="0"/>
              <a:t>(</a:t>
            </a:r>
            <a:r>
              <a:rPr lang="en-US" sz="1200" dirty="0" err="1"/>
              <a:t>anticholinergicum</a:t>
            </a:r>
            <a:r>
              <a:rPr lang="en-US" sz="1200" dirty="0"/>
              <a:t> - </a:t>
            </a:r>
            <a:r>
              <a:rPr lang="nl-BE" sz="1200" dirty="0"/>
              <a:t>Beta3 </a:t>
            </a:r>
            <a:r>
              <a:rPr lang="nl-BE" sz="1200" dirty="0" err="1"/>
              <a:t>adrenoreceptor</a:t>
            </a:r>
            <a:r>
              <a:rPr lang="nl-BE" sz="1200" dirty="0"/>
              <a:t> agonist)</a:t>
            </a:r>
            <a:endParaRPr lang="en-US" sz="1200" dirty="0"/>
          </a:p>
          <a:p>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15</a:t>
            </a:fld>
            <a:endParaRPr lang="nl-BE"/>
          </a:p>
        </p:txBody>
      </p:sp>
    </p:spTree>
    <p:extLst>
      <p:ext uri="{BB962C8B-B14F-4D97-AF65-F5344CB8AC3E}">
        <p14:creationId xmlns:p14="http://schemas.microsoft.com/office/powerpoint/2010/main" val="4250961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33CC53-87D7-4BC6-BCB7-5C0CD6BA6756}" type="slidenum">
              <a:rPr lang="nl-BE" smtClean="0"/>
              <a:t>16</a:t>
            </a:fld>
            <a:endParaRPr lang="nl-BE"/>
          </a:p>
        </p:txBody>
      </p:sp>
    </p:spTree>
    <p:extLst>
      <p:ext uri="{BB962C8B-B14F-4D97-AF65-F5344CB8AC3E}">
        <p14:creationId xmlns:p14="http://schemas.microsoft.com/office/powerpoint/2010/main" val="1597638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354DD-0ACC-8D95-731D-5E959CBA6BF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95FCC12F-B698-DF29-1B94-2D68C21994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629345F-0FA1-2C96-C879-54F8F0F0C103}"/>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4B9D679E-9491-0AA5-9FAB-9CBC64D3AD3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85077C4-7BC5-7240-BAC2-A15AE1E533BF}"/>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592973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E2E714-FDF9-F9D4-E658-E02383F2E79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D4F084E-0062-3481-B9A3-9260CBED85D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671E6E66-BD47-EBA3-21A3-81DCF8105025}"/>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7ED5223C-5D8A-CE54-7EB9-69F2CE67C2F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9F5B46D-D786-B607-C7A9-9EDA742CC815}"/>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894495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E550E4-7BD0-C0FF-FFDE-292DF655259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07F5FA9-B57D-3A0F-5C35-CBFF1622B6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B3FE687-4E23-3C46-5441-B7B7A1C21821}"/>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D42A6C63-3347-7F52-2B21-06F2E8AE275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32D994F-5685-408F-54BF-EF654440E790}"/>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547851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F375E-17C4-6FB1-3D78-ECB8DA77EBF8}"/>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B650F14-2AEA-9657-7A28-5803DCEB15B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8FB2FE9D-B93B-C709-4A1C-2FE6377C82E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5C39034C-25C9-0FAE-0154-C91ACE13DF43}"/>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F0D4183C-4CD6-BAA6-E7B6-55DA7495B02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FCF05DE-B929-B94F-DBD7-1A44B0979C4A}"/>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2480634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1E8B6-0FE4-CFFA-9095-6FF038CDB6EF}"/>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C8F1075-56A9-873B-1E0D-5AADC442C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31B9FDE-1F7A-3059-805F-9FA7ABDFD30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17C67C0A-5F5B-D133-9B5A-E3AABEEEF9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121F03D-EA91-C7C7-113C-0E32778F249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055DDB85-62A6-44A6-C10B-17B22BEAA2B8}"/>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8" name="Tijdelijke aanduiding voor voettekst 7">
            <a:extLst>
              <a:ext uri="{FF2B5EF4-FFF2-40B4-BE49-F238E27FC236}">
                <a16:creationId xmlns:a16="http://schemas.microsoft.com/office/drawing/2014/main" id="{41DF6C47-12FF-3721-6689-4CC732DC1A7E}"/>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1CD89C33-893C-9B47-B0F0-DC85BF962487}"/>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393234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DB3DF-86D9-E175-474F-AF131EDE6C7A}"/>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84563862-8611-8378-6C1B-5EA4E37DA7F0}"/>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4" name="Tijdelijke aanduiding voor voettekst 3">
            <a:extLst>
              <a:ext uri="{FF2B5EF4-FFF2-40B4-BE49-F238E27FC236}">
                <a16:creationId xmlns:a16="http://schemas.microsoft.com/office/drawing/2014/main" id="{3FF124AC-FC2B-FA3D-D511-F420CD1057F3}"/>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43092E2B-BFA6-8778-A0F7-2E5F8C5246DE}"/>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3714018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21A8AE1-0BC1-1B9E-FFB7-82C75952A535}"/>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3" name="Tijdelijke aanduiding voor voettekst 2">
            <a:extLst>
              <a:ext uri="{FF2B5EF4-FFF2-40B4-BE49-F238E27FC236}">
                <a16:creationId xmlns:a16="http://schemas.microsoft.com/office/drawing/2014/main" id="{8ADDC9B6-6EEE-AC26-C3C8-348605F88C13}"/>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1670072D-3F5C-E271-4520-24633B127349}"/>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940712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7B22D8-59ED-EDE3-F3EA-62BBE9FF096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8A5B047-A3E5-C49C-D526-13B8DE23C4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EAC017B8-9413-57B1-FFF5-71B726B203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B829574-5D6A-7ACD-79D8-8E22AC97A6DE}"/>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56B3E79C-3BAF-5F4A-456C-7FB195BC0C4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168B9B2-1C1A-A00D-A497-044DBD17E7F8}"/>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313769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020A9A-503A-917F-2BF8-3A2B467BD61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87589338-2841-1AEC-345B-AD229ACA4B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CB79135-67F0-BCD3-84C4-C8963D004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157DFB6-623D-23B7-F8CA-DB0E748EE146}"/>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BE680D9E-0C87-8017-7BB7-4B0B819B49E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BCC19BDB-72B9-9AB1-5F51-FDE5C9E613C0}"/>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99330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7B1BE3-F9ED-DCD7-E20E-A038C0300B32}"/>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3E4920CA-4B62-C0A6-76BA-C86F861A969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3C208CA-C54B-E776-A703-413566C4336D}"/>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C4748F76-597E-2FAE-1BDE-EF5D38A5F07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F339E77-28FE-48BA-ED50-870C15BC41D4}"/>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241938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1E060DF-9B3F-CF67-A152-C4AB191B8ADE}"/>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AAD290A-32AE-5D41-717D-5956C31B4E9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DD922AD-5EC7-F1C6-FE60-9726BEB5BEF6}"/>
              </a:ext>
            </a:extLst>
          </p:cNvPr>
          <p:cNvSpPr>
            <a:spLocks noGrp="1"/>
          </p:cNvSpPr>
          <p:nvPr>
            <p:ph type="dt" sz="half" idx="10"/>
          </p:nvPr>
        </p:nvSpPr>
        <p:spPr/>
        <p:txBody>
          <a:body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C0A8E4B8-7ADF-7140-BEB9-A096C92E07EB}"/>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6FD2B90-90C3-95CC-FD42-EE7A120020E8}"/>
              </a:ext>
            </a:extLst>
          </p:cNvPr>
          <p:cNvSpPr>
            <a:spLocks noGrp="1"/>
          </p:cNvSpPr>
          <p:nvPr>
            <p:ph type="sldNum" sz="quarter" idx="12"/>
          </p:nvPr>
        </p:nvSpPr>
        <p:spPr/>
        <p:txBody>
          <a:bodyPr/>
          <a:lstStyle/>
          <a:p>
            <a:fld id="{D92EEA88-FB39-4EF5-9302-635D8C72139E}" type="slidenum">
              <a:rPr lang="nl-BE" smtClean="0"/>
              <a:t>‹nr.›</a:t>
            </a:fld>
            <a:endParaRPr lang="nl-BE"/>
          </a:p>
        </p:txBody>
      </p:sp>
    </p:spTree>
    <p:extLst>
      <p:ext uri="{BB962C8B-B14F-4D97-AF65-F5344CB8AC3E}">
        <p14:creationId xmlns:p14="http://schemas.microsoft.com/office/powerpoint/2010/main" val="4268918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31576" y="3784881"/>
            <a:ext cx="10363200" cy="733391"/>
          </a:xfrm>
        </p:spPr>
        <p:txBody>
          <a:bodyPr/>
          <a:lstStyle>
            <a:lvl1pPr>
              <a:defRPr baseline="0">
                <a:solidFill>
                  <a:schemeClr val="bg1"/>
                </a:solidFill>
                <a:latin typeface="Century Gothic" panose="020B0502020202020204" pitchFamily="34" charset="0"/>
              </a:defRPr>
            </a:lvl1pPr>
          </a:lstStyle>
          <a:p>
            <a:r>
              <a:rPr lang="nl-NL"/>
              <a:t>Klik om stijl te bewerken</a:t>
            </a:r>
            <a:endParaRPr lang="nl-NL" dirty="0"/>
          </a:p>
        </p:txBody>
      </p:sp>
      <p:sp>
        <p:nvSpPr>
          <p:cNvPr id="3" name="Subtitel 2"/>
          <p:cNvSpPr>
            <a:spLocks noGrp="1"/>
          </p:cNvSpPr>
          <p:nvPr>
            <p:ph type="subTitle" idx="1"/>
          </p:nvPr>
        </p:nvSpPr>
        <p:spPr>
          <a:xfrm>
            <a:off x="631576" y="4662731"/>
            <a:ext cx="8534400" cy="1752600"/>
          </a:xfrm>
        </p:spPr>
        <p:txBody>
          <a:bodyPr/>
          <a:lstStyle>
            <a:lvl1pPr marL="0" indent="0" algn="l">
              <a:buNone/>
              <a:defRPr>
                <a:solidFill>
                  <a:schemeClr val="tx1"/>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Rechthoek 3">
            <a:extLst>
              <a:ext uri="{FF2B5EF4-FFF2-40B4-BE49-F238E27FC236}">
                <a16:creationId xmlns:a16="http://schemas.microsoft.com/office/drawing/2014/main" id="{007B630A-4AA9-6E4F-DE94-E2717BDAE28A}"/>
              </a:ext>
            </a:extLst>
          </p:cNvPr>
          <p:cNvSpPr/>
          <p:nvPr userDrawn="1"/>
        </p:nvSpPr>
        <p:spPr>
          <a:xfrm>
            <a:off x="427839" y="184558"/>
            <a:ext cx="2122414" cy="15351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pic>
        <p:nvPicPr>
          <p:cNvPr id="6" name="Afbeelding 5" descr="Afbeelding met tekst, Graphics, logo, Lettertype&#10;&#10;Automatisch gegenereerde beschrijving">
            <a:extLst>
              <a:ext uri="{FF2B5EF4-FFF2-40B4-BE49-F238E27FC236}">
                <a16:creationId xmlns:a16="http://schemas.microsoft.com/office/drawing/2014/main" id="{9E8A4548-6E74-053C-E735-7347178EF46D}"/>
              </a:ext>
            </a:extLst>
          </p:cNvPr>
          <p:cNvPicPr>
            <a:picLocks noChangeAspect="1"/>
          </p:cNvPicPr>
          <p:nvPr userDrawn="1"/>
        </p:nvPicPr>
        <p:blipFill>
          <a:blip r:embed="rId3"/>
          <a:stretch>
            <a:fillRect/>
          </a:stretch>
        </p:blipFill>
        <p:spPr>
          <a:xfrm>
            <a:off x="522510" y="442669"/>
            <a:ext cx="1933072" cy="1606492"/>
          </a:xfrm>
          <a:prstGeom prst="rect">
            <a:avLst/>
          </a:prstGeom>
        </p:spPr>
      </p:pic>
    </p:spTree>
    <p:extLst>
      <p:ext uri="{BB962C8B-B14F-4D97-AF65-F5344CB8AC3E}">
        <p14:creationId xmlns:p14="http://schemas.microsoft.com/office/powerpoint/2010/main" val="2321317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hasCustomPrompt="1"/>
          </p:nvPr>
        </p:nvSpPr>
        <p:spPr>
          <a:xfrm>
            <a:off x="0" y="0"/>
            <a:ext cx="12192000" cy="6858000"/>
          </a:xfrm>
        </p:spPr>
        <p:txBody>
          <a:bodyPr/>
          <a:lstStyle>
            <a:lvl1pPr>
              <a:defRPr baseline="0">
                <a:latin typeface="Century Gothic" panose="020B0502020202020204" pitchFamily="34" charset="0"/>
              </a:defRPr>
            </a:lvl1pPr>
          </a:lstStyle>
          <a:p>
            <a:r>
              <a:rPr lang="nl-NL" dirty="0" err="1"/>
              <a:t>ddddd</a:t>
            </a:r>
            <a:endParaRPr lang="nl-NL" dirty="0"/>
          </a:p>
        </p:txBody>
      </p:sp>
    </p:spTree>
    <p:extLst>
      <p:ext uri="{BB962C8B-B14F-4D97-AF65-F5344CB8AC3E}">
        <p14:creationId xmlns:p14="http://schemas.microsoft.com/office/powerpoint/2010/main" val="920965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5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chemeClr val="tx1"/>
                </a:solidFill>
                <a:latin typeface="Century Gothic" panose="020B0502020202020204" pitchFamily="34" charset="0"/>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baseline="0">
                <a:solidFill>
                  <a:schemeClr val="tx1"/>
                </a:solidFill>
                <a:latin typeface="Century Gothic" panose="020B0502020202020204" pitchFamily="34" charset="0"/>
              </a:defRPr>
            </a:lvl1pPr>
            <a:lvl2pPr>
              <a:defRPr baseline="0">
                <a:solidFill>
                  <a:schemeClr val="tx1"/>
                </a:solidFill>
                <a:latin typeface="Century Gothic" panose="020B0502020202020204" pitchFamily="34" charset="0"/>
              </a:defRPr>
            </a:lvl2pPr>
            <a:lvl3pPr>
              <a:defRPr baseline="0">
                <a:solidFill>
                  <a:schemeClr val="tx1"/>
                </a:solidFill>
                <a:latin typeface="Century Gothic" panose="020B0502020202020204" pitchFamily="34" charset="0"/>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762371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1395448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557762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238285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974398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182802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69904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4" name="Tijdelijke aanduiding voor voettekst 3"/>
          <p:cNvSpPr>
            <a:spLocks noGrp="1"/>
          </p:cNvSpPr>
          <p:nvPr>
            <p:ph type="ftr" sz="quarter" idx="11"/>
          </p:nvPr>
        </p:nvSpPr>
        <p:spPr>
          <a:xfrm>
            <a:off x="4165600" y="6356352"/>
            <a:ext cx="3860800" cy="365125"/>
          </a:xfrm>
          <a:prstGeom prst="rect">
            <a:avLst/>
          </a:prstGeom>
        </p:spPr>
        <p:txBody>
          <a:bodyPr/>
          <a:lstStyle/>
          <a:p>
            <a:endParaRPr lang="nl-NL"/>
          </a:p>
        </p:txBody>
      </p:sp>
      <p:sp>
        <p:nvSpPr>
          <p:cNvPr id="5" name="Tijdelijke aanduiding voor dianummer 4"/>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592883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3" name="Tijdelijke aanduiding voor voettekst 2"/>
          <p:cNvSpPr>
            <a:spLocks noGrp="1"/>
          </p:cNvSpPr>
          <p:nvPr>
            <p:ph type="ftr" sz="quarter" idx="11"/>
          </p:nvPr>
        </p:nvSpPr>
        <p:spPr>
          <a:xfrm>
            <a:off x="4165600" y="6356352"/>
            <a:ext cx="3860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2728379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42429515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754217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965943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06376"/>
            <a:ext cx="2743200" cy="4387851"/>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609600" y="206376"/>
            <a:ext cx="8026400" cy="4387851"/>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683367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jp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8C57D4-45A1-1D09-50AE-071EEF0859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096873F-8ED0-EB54-D24D-BC2A59291E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61E8C5C-2F53-8F6F-F525-A216E9CE7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CABCE5-36F3-4C05-BCFC-B54C87A328A2}"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5E963165-5D50-DF0A-1538-E89312694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24503526-A6F1-D34A-B53F-9305E7252B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2EEA88-FB39-4EF5-9302-635D8C72139E}" type="slidenum">
              <a:rPr lang="nl-BE" smtClean="0"/>
              <a:t>‹nr.›</a:t>
            </a:fld>
            <a:endParaRPr lang="nl-BE"/>
          </a:p>
        </p:txBody>
      </p:sp>
    </p:spTree>
    <p:extLst>
      <p:ext uri="{BB962C8B-B14F-4D97-AF65-F5344CB8AC3E}">
        <p14:creationId xmlns:p14="http://schemas.microsoft.com/office/powerpoint/2010/main" val="1206966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nl-BE" dirty="0"/>
              <a:t>Klik om de tekststijl van het model te bewerken</a:t>
            </a:r>
          </a:p>
          <a:p>
            <a:pPr lvl="1"/>
            <a:r>
              <a:rPr lang="nl-BE" dirty="0"/>
              <a:t>Tweede niveau</a:t>
            </a:r>
          </a:p>
          <a:p>
            <a:pPr lvl="2"/>
            <a:r>
              <a:rPr lang="nl-BE" dirty="0"/>
              <a:t>Derde niveau</a:t>
            </a:r>
          </a:p>
        </p:txBody>
      </p:sp>
    </p:spTree>
    <p:extLst>
      <p:ext uri="{BB962C8B-B14F-4D97-AF65-F5344CB8AC3E}">
        <p14:creationId xmlns:p14="http://schemas.microsoft.com/office/powerpoint/2010/main" val="4256679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457200" rtl="0" eaLnBrk="1" latinLnBrk="0" hangingPunct="1">
        <a:spcBef>
          <a:spcPct val="0"/>
        </a:spcBef>
        <a:buNone/>
        <a:defRPr sz="2400" kern="1200" baseline="0">
          <a:solidFill>
            <a:schemeClr val="tx1"/>
          </a:solidFill>
          <a:latin typeface="Century Gothic" panose="020B0502020202020204" pitchFamily="34" charset="0"/>
          <a:ea typeface="+mj-ea"/>
          <a:cs typeface="Calibri"/>
        </a:defRPr>
      </a:lvl1pPr>
    </p:titleStyle>
    <p:bodyStyle>
      <a:lvl1pPr marL="198000" indent="-198000" algn="l" defTabSz="457200" rtl="0" eaLnBrk="1" latinLnBrk="0" hangingPunct="1">
        <a:spcBef>
          <a:spcPct val="20000"/>
        </a:spcBef>
        <a:buFont typeface="Arial"/>
        <a:buChar char="•"/>
        <a:defRPr sz="1400" kern="1200">
          <a:solidFill>
            <a:schemeClr val="tx1"/>
          </a:solidFill>
          <a:latin typeface="+mj-lt"/>
          <a:ea typeface="+mn-ea"/>
          <a:cs typeface="+mn-cs"/>
        </a:defRPr>
      </a:lvl1pPr>
      <a:lvl2pPr marL="432000" indent="-212400" algn="l" defTabSz="457200" rtl="0" eaLnBrk="1" latinLnBrk="0" hangingPunct="1">
        <a:spcBef>
          <a:spcPct val="20000"/>
        </a:spcBef>
        <a:buFont typeface="Arial"/>
        <a:buChar char="–"/>
        <a:defRPr sz="1400" kern="1200">
          <a:solidFill>
            <a:schemeClr val="tx1"/>
          </a:solidFill>
          <a:latin typeface="+mj-lt"/>
          <a:ea typeface="+mn-ea"/>
          <a:cs typeface="+mn-cs"/>
        </a:defRPr>
      </a:lvl2pPr>
      <a:lvl3pPr marL="568800" indent="-158400" algn="l" defTabSz="457200" rtl="0" eaLnBrk="1" latinLnBrk="0" hangingPunct="1">
        <a:spcBef>
          <a:spcPct val="20000"/>
        </a:spcBef>
        <a:buFont typeface="Arial"/>
        <a:buChar char="•"/>
        <a:defRPr sz="1400" kern="1200">
          <a:solidFill>
            <a:schemeClr val="tx1"/>
          </a:solidFill>
          <a:latin typeface="+mj-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31576" y="4080933"/>
            <a:ext cx="10363200" cy="437339"/>
          </a:xfrm>
        </p:spPr>
        <p:txBody>
          <a:bodyPr>
            <a:normAutofit fontScale="90000"/>
          </a:bodyPr>
          <a:lstStyle/>
          <a:p>
            <a:r>
              <a:rPr lang="nl-BE" dirty="0"/>
              <a:t>Urogenitale klachten in de menopauze</a:t>
            </a:r>
            <a:br>
              <a:rPr lang="nl-BE" dirty="0"/>
            </a:br>
            <a:endParaRPr lang="nl-NL" dirty="0"/>
          </a:p>
        </p:txBody>
      </p:sp>
      <p:sp>
        <p:nvSpPr>
          <p:cNvPr id="3" name="Subtitel 2"/>
          <p:cNvSpPr>
            <a:spLocks noGrp="1"/>
          </p:cNvSpPr>
          <p:nvPr>
            <p:ph type="subTitle" idx="1"/>
          </p:nvPr>
        </p:nvSpPr>
        <p:spPr>
          <a:xfrm>
            <a:off x="631576" y="4900474"/>
            <a:ext cx="8285443" cy="1301464"/>
          </a:xfrm>
        </p:spPr>
        <p:txBody>
          <a:bodyPr/>
          <a:lstStyle/>
          <a:p>
            <a:r>
              <a:rPr lang="nl-BE" sz="2000" dirty="0"/>
              <a:t>Maeseele Nele</a:t>
            </a:r>
          </a:p>
          <a:p>
            <a:endParaRPr lang="nl-NL" dirty="0"/>
          </a:p>
        </p:txBody>
      </p:sp>
    </p:spTree>
    <p:extLst>
      <p:ext uri="{BB962C8B-B14F-4D97-AF65-F5344CB8AC3E}">
        <p14:creationId xmlns:p14="http://schemas.microsoft.com/office/powerpoint/2010/main" val="363537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410C1BB-B173-C8F7-35FD-343C7D44044D}"/>
              </a:ext>
            </a:extLst>
          </p:cNvPr>
          <p:cNvSpPr>
            <a:spLocks noGrp="1"/>
          </p:cNvSpPr>
          <p:nvPr>
            <p:ph idx="1"/>
          </p:nvPr>
        </p:nvSpPr>
        <p:spPr>
          <a:xfrm>
            <a:off x="971550" y="1690688"/>
            <a:ext cx="12691110" cy="5800725"/>
          </a:xfrm>
        </p:spPr>
        <p:txBody>
          <a:bodyPr/>
          <a:lstStyle/>
          <a:p>
            <a:pPr marL="0" indent="0">
              <a:buNone/>
            </a:pPr>
            <a:endParaRPr lang="nl-NL" dirty="0"/>
          </a:p>
          <a:p>
            <a:pPr marL="0" indent="0">
              <a:buNone/>
            </a:pPr>
            <a:endParaRPr lang="nl-BE" dirty="0"/>
          </a:p>
        </p:txBody>
      </p:sp>
      <p:pic>
        <p:nvPicPr>
          <p:cNvPr id="7" name="Afbeelding 6">
            <a:extLst>
              <a:ext uri="{FF2B5EF4-FFF2-40B4-BE49-F238E27FC236}">
                <a16:creationId xmlns:a16="http://schemas.microsoft.com/office/drawing/2014/main" id="{B3112518-E785-EBE5-103E-0F459A2B3190}"/>
              </a:ext>
            </a:extLst>
          </p:cNvPr>
          <p:cNvPicPr>
            <a:picLocks noChangeAspect="1"/>
          </p:cNvPicPr>
          <p:nvPr/>
        </p:nvPicPr>
        <p:blipFill>
          <a:blip r:embed="rId3"/>
          <a:stretch>
            <a:fillRect/>
          </a:stretch>
        </p:blipFill>
        <p:spPr>
          <a:xfrm>
            <a:off x="186267" y="1689799"/>
            <a:ext cx="6570133" cy="5071683"/>
          </a:xfrm>
          <a:prstGeom prst="rect">
            <a:avLst/>
          </a:prstGeom>
        </p:spPr>
      </p:pic>
      <p:sp>
        <p:nvSpPr>
          <p:cNvPr id="11" name="Titel 1">
            <a:extLst>
              <a:ext uri="{FF2B5EF4-FFF2-40B4-BE49-F238E27FC236}">
                <a16:creationId xmlns:a16="http://schemas.microsoft.com/office/drawing/2014/main" id="{A259D52E-4088-0EA4-5594-DEBCB99AADF2}"/>
              </a:ext>
            </a:extLst>
          </p:cNvPr>
          <p:cNvSpPr>
            <a:spLocks noGrp="1"/>
          </p:cNvSpPr>
          <p:nvPr>
            <p:ph type="title"/>
          </p:nvPr>
        </p:nvSpPr>
        <p:spPr>
          <a:xfrm>
            <a:off x="457200" y="673345"/>
            <a:ext cx="9540240" cy="503837"/>
          </a:xfrm>
        </p:spPr>
        <p:txBody>
          <a:bodyPr>
            <a:noAutofit/>
          </a:bodyPr>
          <a:lstStyle/>
          <a:p>
            <a:r>
              <a:rPr lang="nl-BE" sz="3200" dirty="0"/>
              <a:t>Urogenitaal syndroom - Oorzaak</a:t>
            </a:r>
          </a:p>
        </p:txBody>
      </p:sp>
      <p:pic>
        <p:nvPicPr>
          <p:cNvPr id="2" name="Afbeelding 1">
            <a:extLst>
              <a:ext uri="{FF2B5EF4-FFF2-40B4-BE49-F238E27FC236}">
                <a16:creationId xmlns:a16="http://schemas.microsoft.com/office/drawing/2014/main" id="{ED1CDE38-0597-EC65-03BA-F9CFB07AE7FF}"/>
              </a:ext>
            </a:extLst>
          </p:cNvPr>
          <p:cNvPicPr>
            <a:picLocks noChangeAspect="1"/>
          </p:cNvPicPr>
          <p:nvPr/>
        </p:nvPicPr>
        <p:blipFill>
          <a:blip r:embed="rId4"/>
          <a:stretch>
            <a:fillRect/>
          </a:stretch>
        </p:blipFill>
        <p:spPr>
          <a:xfrm>
            <a:off x="6350000" y="161617"/>
            <a:ext cx="5655733" cy="3453500"/>
          </a:xfrm>
          <a:prstGeom prst="rect">
            <a:avLst/>
          </a:prstGeom>
        </p:spPr>
      </p:pic>
    </p:spTree>
    <p:extLst>
      <p:ext uri="{BB962C8B-B14F-4D97-AF65-F5344CB8AC3E}">
        <p14:creationId xmlns:p14="http://schemas.microsoft.com/office/powerpoint/2010/main" val="1651531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244DE-1228-5676-6755-AB104F5F283E}"/>
              </a:ext>
            </a:extLst>
          </p:cNvPr>
          <p:cNvSpPr>
            <a:spLocks noGrp="1"/>
          </p:cNvSpPr>
          <p:nvPr>
            <p:ph type="title"/>
          </p:nvPr>
        </p:nvSpPr>
        <p:spPr>
          <a:xfrm>
            <a:off x="838200" y="485921"/>
            <a:ext cx="8625840" cy="748030"/>
          </a:xfrm>
        </p:spPr>
        <p:txBody>
          <a:bodyPr>
            <a:normAutofit/>
          </a:bodyPr>
          <a:lstStyle/>
          <a:p>
            <a:r>
              <a:rPr lang="nl-BE" sz="3200" dirty="0"/>
              <a:t>Urogenitaal syndroom - Symptomen </a:t>
            </a:r>
          </a:p>
        </p:txBody>
      </p:sp>
      <p:sp>
        <p:nvSpPr>
          <p:cNvPr id="3" name="Tijdelijke aanduiding voor inhoud 2">
            <a:extLst>
              <a:ext uri="{FF2B5EF4-FFF2-40B4-BE49-F238E27FC236}">
                <a16:creationId xmlns:a16="http://schemas.microsoft.com/office/drawing/2014/main" id="{B44B2777-EEFA-D6FE-0EAD-EB58B89D1B91}"/>
              </a:ext>
            </a:extLst>
          </p:cNvPr>
          <p:cNvSpPr>
            <a:spLocks noGrp="1"/>
          </p:cNvSpPr>
          <p:nvPr>
            <p:ph idx="1"/>
          </p:nvPr>
        </p:nvSpPr>
        <p:spPr/>
        <p:txBody>
          <a:bodyPr/>
          <a:lstStyle/>
          <a:p>
            <a:endParaRPr lang="nl-BE" dirty="0"/>
          </a:p>
        </p:txBody>
      </p:sp>
      <p:pic>
        <p:nvPicPr>
          <p:cNvPr id="5" name="Afbeelding 4">
            <a:extLst>
              <a:ext uri="{FF2B5EF4-FFF2-40B4-BE49-F238E27FC236}">
                <a16:creationId xmlns:a16="http://schemas.microsoft.com/office/drawing/2014/main" id="{D579AB91-5A89-5BB6-EC2B-9DC88E2FEDE4}"/>
              </a:ext>
            </a:extLst>
          </p:cNvPr>
          <p:cNvPicPr>
            <a:picLocks noChangeAspect="1"/>
          </p:cNvPicPr>
          <p:nvPr/>
        </p:nvPicPr>
        <p:blipFill>
          <a:blip r:embed="rId3"/>
          <a:stretch>
            <a:fillRect/>
          </a:stretch>
        </p:blipFill>
        <p:spPr>
          <a:xfrm>
            <a:off x="2543195" y="1323645"/>
            <a:ext cx="8787961" cy="5534686"/>
          </a:xfrm>
          <a:prstGeom prst="rect">
            <a:avLst/>
          </a:prstGeom>
        </p:spPr>
      </p:pic>
      <p:sp>
        <p:nvSpPr>
          <p:cNvPr id="4" name="Ovaal 3">
            <a:extLst>
              <a:ext uri="{FF2B5EF4-FFF2-40B4-BE49-F238E27FC236}">
                <a16:creationId xmlns:a16="http://schemas.microsoft.com/office/drawing/2014/main" id="{E04EEE64-6CB2-99F7-D3A1-6FEA3AAFA814}"/>
              </a:ext>
            </a:extLst>
          </p:cNvPr>
          <p:cNvSpPr/>
          <p:nvPr/>
        </p:nvSpPr>
        <p:spPr>
          <a:xfrm>
            <a:off x="6322498" y="1962944"/>
            <a:ext cx="1274641" cy="6027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Ovaal 5">
            <a:extLst>
              <a:ext uri="{FF2B5EF4-FFF2-40B4-BE49-F238E27FC236}">
                <a16:creationId xmlns:a16="http://schemas.microsoft.com/office/drawing/2014/main" id="{EC56AF59-0EBB-7BEE-FE10-6EDBB5CA4A68}"/>
              </a:ext>
            </a:extLst>
          </p:cNvPr>
          <p:cNvSpPr/>
          <p:nvPr/>
        </p:nvSpPr>
        <p:spPr>
          <a:xfrm>
            <a:off x="2614315" y="1947704"/>
            <a:ext cx="1274641" cy="6027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97DA6935-2EC8-D50F-6224-2F929E92E5D1}"/>
              </a:ext>
            </a:extLst>
          </p:cNvPr>
          <p:cNvSpPr/>
          <p:nvPr/>
        </p:nvSpPr>
        <p:spPr>
          <a:xfrm>
            <a:off x="9626161" y="1936274"/>
            <a:ext cx="1274641" cy="6027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Tree>
    <p:extLst>
      <p:ext uri="{BB962C8B-B14F-4D97-AF65-F5344CB8AC3E}">
        <p14:creationId xmlns:p14="http://schemas.microsoft.com/office/powerpoint/2010/main" val="80898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A4B9997-9442-57A6-CC9F-6FE55BF968D0}"/>
              </a:ext>
            </a:extLst>
          </p:cNvPr>
          <p:cNvSpPr>
            <a:spLocks noGrp="1"/>
          </p:cNvSpPr>
          <p:nvPr>
            <p:ph idx="1"/>
          </p:nvPr>
        </p:nvSpPr>
        <p:spPr>
          <a:xfrm>
            <a:off x="838200" y="1027906"/>
            <a:ext cx="10515600" cy="5149057"/>
          </a:xfrm>
        </p:spPr>
        <p:txBody>
          <a:bodyPr>
            <a:normAutofit fontScale="55000" lnSpcReduction="20000"/>
          </a:bodyPr>
          <a:lstStyle/>
          <a:p>
            <a:pPr marL="0" indent="0">
              <a:buNone/>
            </a:pPr>
            <a:r>
              <a:rPr lang="nl-NL" sz="5800" dirty="0"/>
              <a:t>Prevalentie</a:t>
            </a:r>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pPr marL="0" indent="0">
              <a:buNone/>
            </a:pPr>
            <a:r>
              <a:rPr lang="nl-NL" dirty="0"/>
              <a:t>Frequent!</a:t>
            </a:r>
          </a:p>
          <a:p>
            <a:endParaRPr lang="nl-NL" dirty="0"/>
          </a:p>
          <a:p>
            <a:pPr marL="0" indent="0">
              <a:buNone/>
            </a:pPr>
            <a:r>
              <a:rPr lang="nl-NL" dirty="0"/>
              <a:t>Onderschatting:</a:t>
            </a:r>
          </a:p>
          <a:p>
            <a:pPr marL="0" indent="0">
              <a:buNone/>
            </a:pPr>
            <a:r>
              <a:rPr lang="nl-NL" dirty="0"/>
              <a:t>	- drempel bespreekbaarheid</a:t>
            </a:r>
          </a:p>
          <a:p>
            <a:pPr marL="0" indent="0">
              <a:buNone/>
            </a:pPr>
            <a:r>
              <a:rPr lang="nl-NL" dirty="0"/>
              <a:t>	- onwetendheid</a:t>
            </a:r>
          </a:p>
          <a:p>
            <a:pPr marL="0" indent="0">
              <a:buNone/>
            </a:pPr>
            <a:r>
              <a:rPr lang="nl-NL" dirty="0"/>
              <a:t>	- ‘normaal verschijnsel ouder worden’ </a:t>
            </a:r>
          </a:p>
          <a:p>
            <a:pPr marL="0" indent="0">
              <a:buNone/>
            </a:pPr>
            <a:endParaRPr lang="nl-BE" dirty="0"/>
          </a:p>
        </p:txBody>
      </p:sp>
      <p:pic>
        <p:nvPicPr>
          <p:cNvPr id="5" name="Afbeelding 4">
            <a:extLst>
              <a:ext uri="{FF2B5EF4-FFF2-40B4-BE49-F238E27FC236}">
                <a16:creationId xmlns:a16="http://schemas.microsoft.com/office/drawing/2014/main" id="{6A554938-DBEC-72A4-B577-EEE779EF5FE3}"/>
              </a:ext>
            </a:extLst>
          </p:cNvPr>
          <p:cNvPicPr>
            <a:picLocks noChangeAspect="1"/>
          </p:cNvPicPr>
          <p:nvPr/>
        </p:nvPicPr>
        <p:blipFill>
          <a:blip r:embed="rId3"/>
          <a:stretch>
            <a:fillRect/>
          </a:stretch>
        </p:blipFill>
        <p:spPr>
          <a:xfrm>
            <a:off x="6678890" y="747521"/>
            <a:ext cx="5265916" cy="1072816"/>
          </a:xfrm>
          <a:prstGeom prst="rect">
            <a:avLst/>
          </a:prstGeom>
        </p:spPr>
      </p:pic>
      <p:pic>
        <p:nvPicPr>
          <p:cNvPr id="7" name="Afbeelding 6">
            <a:extLst>
              <a:ext uri="{FF2B5EF4-FFF2-40B4-BE49-F238E27FC236}">
                <a16:creationId xmlns:a16="http://schemas.microsoft.com/office/drawing/2014/main" id="{9CDFF2C5-A589-3F16-2D04-FEC405A30264}"/>
              </a:ext>
            </a:extLst>
          </p:cNvPr>
          <p:cNvPicPr>
            <a:picLocks noChangeAspect="1"/>
          </p:cNvPicPr>
          <p:nvPr/>
        </p:nvPicPr>
        <p:blipFill>
          <a:blip r:embed="rId4"/>
          <a:stretch>
            <a:fillRect/>
          </a:stretch>
        </p:blipFill>
        <p:spPr>
          <a:xfrm>
            <a:off x="4575562" y="2050776"/>
            <a:ext cx="5265916" cy="1060348"/>
          </a:xfrm>
          <a:prstGeom prst="rect">
            <a:avLst/>
          </a:prstGeom>
        </p:spPr>
      </p:pic>
      <p:pic>
        <p:nvPicPr>
          <p:cNvPr id="9" name="Afbeelding 8">
            <a:extLst>
              <a:ext uri="{FF2B5EF4-FFF2-40B4-BE49-F238E27FC236}">
                <a16:creationId xmlns:a16="http://schemas.microsoft.com/office/drawing/2014/main" id="{9F65D915-988B-18D5-0300-145B8BD7D5A0}"/>
              </a:ext>
            </a:extLst>
          </p:cNvPr>
          <p:cNvPicPr>
            <a:picLocks noChangeAspect="1"/>
          </p:cNvPicPr>
          <p:nvPr/>
        </p:nvPicPr>
        <p:blipFill>
          <a:blip r:embed="rId5"/>
          <a:stretch>
            <a:fillRect/>
          </a:stretch>
        </p:blipFill>
        <p:spPr>
          <a:xfrm>
            <a:off x="6995160" y="3111124"/>
            <a:ext cx="4633376" cy="982619"/>
          </a:xfrm>
          <a:prstGeom prst="rect">
            <a:avLst/>
          </a:prstGeom>
        </p:spPr>
      </p:pic>
    </p:spTree>
    <p:extLst>
      <p:ext uri="{BB962C8B-B14F-4D97-AF65-F5344CB8AC3E}">
        <p14:creationId xmlns:p14="http://schemas.microsoft.com/office/powerpoint/2010/main" val="1022867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9387AB-13BE-EDED-5401-5EAB5475A925}"/>
              </a:ext>
            </a:extLst>
          </p:cNvPr>
          <p:cNvSpPr>
            <a:spLocks noGrp="1"/>
          </p:cNvSpPr>
          <p:nvPr>
            <p:ph type="title"/>
          </p:nvPr>
        </p:nvSpPr>
        <p:spPr>
          <a:xfrm>
            <a:off x="651933" y="365125"/>
            <a:ext cx="10701867" cy="1325563"/>
          </a:xfrm>
        </p:spPr>
        <p:txBody>
          <a:bodyPr>
            <a:normAutofit/>
          </a:bodyPr>
          <a:lstStyle/>
          <a:p>
            <a:r>
              <a:rPr lang="nl-BE" sz="3200" dirty="0"/>
              <a:t>Diagnose</a:t>
            </a:r>
          </a:p>
        </p:txBody>
      </p:sp>
      <p:sp>
        <p:nvSpPr>
          <p:cNvPr id="3" name="Tijdelijke aanduiding voor inhoud 2">
            <a:extLst>
              <a:ext uri="{FF2B5EF4-FFF2-40B4-BE49-F238E27FC236}">
                <a16:creationId xmlns:a16="http://schemas.microsoft.com/office/drawing/2014/main" id="{A485FE97-218A-26E9-79E1-B63D64E18351}"/>
              </a:ext>
            </a:extLst>
          </p:cNvPr>
          <p:cNvSpPr>
            <a:spLocks noGrp="1"/>
          </p:cNvSpPr>
          <p:nvPr>
            <p:ph idx="1"/>
          </p:nvPr>
        </p:nvSpPr>
        <p:spPr>
          <a:xfrm>
            <a:off x="651933" y="1690689"/>
            <a:ext cx="11303000" cy="4964112"/>
          </a:xfrm>
        </p:spPr>
        <p:txBody>
          <a:bodyPr>
            <a:normAutofit fontScale="77500" lnSpcReduction="20000"/>
          </a:bodyPr>
          <a:lstStyle/>
          <a:p>
            <a:pPr marL="0" indent="0">
              <a:buNone/>
            </a:pPr>
            <a:r>
              <a:rPr lang="nl-BE" sz="3100" dirty="0"/>
              <a:t>Klinisch onderzoek : inspectie</a:t>
            </a: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sz="3100" dirty="0"/>
          </a:p>
          <a:p>
            <a:pPr marL="0" indent="0">
              <a:buNone/>
            </a:pPr>
            <a:r>
              <a:rPr lang="nl-BE" sz="3100" dirty="0"/>
              <a:t>DD: Vaginitis – </a:t>
            </a:r>
            <a:r>
              <a:rPr lang="nl-BE" sz="3100" dirty="0" err="1"/>
              <a:t>vaginose</a:t>
            </a:r>
            <a:r>
              <a:rPr lang="nl-BE" sz="3100" dirty="0"/>
              <a:t> , Vulva dermatitis, </a:t>
            </a:r>
            <a:r>
              <a:rPr lang="nl-BE" sz="3100" dirty="0" err="1"/>
              <a:t>Lichen</a:t>
            </a:r>
            <a:r>
              <a:rPr lang="nl-BE" sz="3100" dirty="0"/>
              <a:t> sclerosus </a:t>
            </a:r>
          </a:p>
          <a:p>
            <a:pPr marL="0" indent="0">
              <a:buNone/>
            </a:pPr>
            <a:r>
              <a:rPr lang="nl-BE" sz="3100" dirty="0"/>
              <a:t>         </a:t>
            </a:r>
            <a:r>
              <a:rPr lang="nl-BE" sz="3100" dirty="0" err="1"/>
              <a:t>Vulvodynie</a:t>
            </a:r>
            <a:r>
              <a:rPr lang="nl-BE" sz="3100" dirty="0"/>
              <a:t>, Vaginale prolaps </a:t>
            </a:r>
          </a:p>
          <a:p>
            <a:pPr marL="0" indent="0">
              <a:buNone/>
            </a:pPr>
            <a:endParaRPr lang="nl-BE" dirty="0"/>
          </a:p>
          <a:p>
            <a:pPr marL="0" indent="0">
              <a:buNone/>
            </a:pPr>
            <a:endParaRPr lang="nl-BE" dirty="0"/>
          </a:p>
          <a:p>
            <a:pPr marL="0" indent="0">
              <a:buNone/>
            </a:pPr>
            <a:endParaRPr lang="nl-BE" dirty="0"/>
          </a:p>
        </p:txBody>
      </p:sp>
      <p:sp>
        <p:nvSpPr>
          <p:cNvPr id="4" name="Tekstvak 3">
            <a:extLst>
              <a:ext uri="{FF2B5EF4-FFF2-40B4-BE49-F238E27FC236}">
                <a16:creationId xmlns:a16="http://schemas.microsoft.com/office/drawing/2014/main" id="{4902AE05-80D4-954F-7DCE-DE27695A27A4}"/>
              </a:ext>
            </a:extLst>
          </p:cNvPr>
          <p:cNvSpPr txBox="1"/>
          <p:nvPr/>
        </p:nvSpPr>
        <p:spPr>
          <a:xfrm>
            <a:off x="6096000" y="1947333"/>
            <a:ext cx="45719" cy="369332"/>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46DAAA79-9D61-D2EA-9F0D-91A00E4A050D}"/>
              </a:ext>
            </a:extLst>
          </p:cNvPr>
          <p:cNvSpPr txBox="1"/>
          <p:nvPr/>
        </p:nvSpPr>
        <p:spPr>
          <a:xfrm>
            <a:off x="5439834" y="1977996"/>
            <a:ext cx="5486400" cy="3693319"/>
          </a:xfrm>
          <a:prstGeom prst="rect">
            <a:avLst/>
          </a:prstGeom>
          <a:noFill/>
        </p:spPr>
        <p:txBody>
          <a:bodyPr wrap="square" rtlCol="0">
            <a:spAutoFit/>
          </a:bodyPr>
          <a:lstStyle/>
          <a:p>
            <a:r>
              <a:rPr lang="nl-BE" dirty="0"/>
              <a:t>Vulva: </a:t>
            </a:r>
          </a:p>
          <a:p>
            <a:pPr marL="285750" indent="-285750">
              <a:buFontTx/>
              <a:buChar char="-"/>
            </a:pPr>
            <a:r>
              <a:rPr lang="nl-BE" dirty="0"/>
              <a:t>fragiel epitheel (gemakkelijk laesie / fissuur) </a:t>
            </a:r>
          </a:p>
          <a:p>
            <a:pPr marL="285750" indent="-285750">
              <a:buFontTx/>
              <a:buChar char="-"/>
            </a:pPr>
            <a:r>
              <a:rPr lang="nl-BE" dirty="0"/>
              <a:t>verminderde elasticiteit</a:t>
            </a:r>
          </a:p>
          <a:p>
            <a:pPr marL="285750" indent="-285750">
              <a:buFontTx/>
              <a:buChar char="-"/>
            </a:pPr>
            <a:r>
              <a:rPr lang="nl-BE" dirty="0"/>
              <a:t>vernauwde introïtus </a:t>
            </a:r>
          </a:p>
          <a:p>
            <a:pPr marL="285750" indent="-285750">
              <a:buFontTx/>
              <a:buChar char="-"/>
            </a:pPr>
            <a:r>
              <a:rPr lang="nl-BE" dirty="0"/>
              <a:t>beperkte retractie van de labia </a:t>
            </a:r>
            <a:r>
              <a:rPr lang="nl-BE" dirty="0" err="1"/>
              <a:t>minora</a:t>
            </a:r>
            <a:endParaRPr lang="nl-BE" dirty="0"/>
          </a:p>
          <a:p>
            <a:pPr marL="285750" indent="-285750">
              <a:buFontTx/>
              <a:buChar char="-"/>
            </a:pPr>
            <a:endParaRPr lang="nl-BE" dirty="0"/>
          </a:p>
          <a:p>
            <a:r>
              <a:rPr lang="nl-BE" dirty="0"/>
              <a:t>Vaginaal:</a:t>
            </a:r>
          </a:p>
          <a:p>
            <a:r>
              <a:rPr lang="nl-BE" dirty="0"/>
              <a:t>-  droog en bleker vaginaal epitheel </a:t>
            </a:r>
          </a:p>
          <a:p>
            <a:r>
              <a:rPr lang="nl-BE" dirty="0"/>
              <a:t>-  verlies van de </a:t>
            </a:r>
            <a:r>
              <a:rPr lang="nl-BE" dirty="0" err="1"/>
              <a:t>rugae</a:t>
            </a:r>
            <a:r>
              <a:rPr lang="nl-BE" dirty="0"/>
              <a:t> </a:t>
            </a:r>
          </a:p>
          <a:p>
            <a:r>
              <a:rPr lang="nl-BE" dirty="0"/>
              <a:t>-  verminderde elasticiteit</a:t>
            </a:r>
          </a:p>
          <a:p>
            <a:endParaRPr lang="nl-BE" dirty="0"/>
          </a:p>
          <a:p>
            <a:r>
              <a:rPr lang="nl-BE" dirty="0"/>
              <a:t>Prominentere urethra/urethrale prolaps</a:t>
            </a:r>
          </a:p>
          <a:p>
            <a:endParaRPr lang="nl-BE" dirty="0"/>
          </a:p>
        </p:txBody>
      </p:sp>
      <p:sp>
        <p:nvSpPr>
          <p:cNvPr id="6" name="Rechthoek 5">
            <a:extLst>
              <a:ext uri="{FF2B5EF4-FFF2-40B4-BE49-F238E27FC236}">
                <a16:creationId xmlns:a16="http://schemas.microsoft.com/office/drawing/2014/main" id="{121EB272-9527-A9EB-5C10-D2B0D4AC9E9C}"/>
              </a:ext>
            </a:extLst>
          </p:cNvPr>
          <p:cNvSpPr/>
          <p:nvPr/>
        </p:nvSpPr>
        <p:spPr>
          <a:xfrm>
            <a:off x="5232401" y="1947333"/>
            <a:ext cx="5130798" cy="3574535"/>
          </a:xfrm>
          <a:prstGeom prst="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55523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400E40-D038-207A-8238-6D678276BBEB}"/>
              </a:ext>
            </a:extLst>
          </p:cNvPr>
          <p:cNvSpPr>
            <a:spLocks noGrp="1"/>
          </p:cNvSpPr>
          <p:nvPr>
            <p:ph type="title"/>
          </p:nvPr>
        </p:nvSpPr>
        <p:spPr>
          <a:xfrm>
            <a:off x="541867" y="365125"/>
            <a:ext cx="10811933" cy="1325563"/>
          </a:xfrm>
        </p:spPr>
        <p:txBody>
          <a:bodyPr/>
          <a:lstStyle/>
          <a:p>
            <a:r>
              <a:rPr lang="nl-BE" dirty="0"/>
              <a:t>Behandeling</a:t>
            </a:r>
          </a:p>
        </p:txBody>
      </p:sp>
      <p:sp>
        <p:nvSpPr>
          <p:cNvPr id="21" name="Ovaal 20">
            <a:extLst>
              <a:ext uri="{FF2B5EF4-FFF2-40B4-BE49-F238E27FC236}">
                <a16:creationId xmlns:a16="http://schemas.microsoft.com/office/drawing/2014/main" id="{14E6870A-DCE7-B7CF-E832-0F927A572670}"/>
              </a:ext>
            </a:extLst>
          </p:cNvPr>
          <p:cNvSpPr/>
          <p:nvPr/>
        </p:nvSpPr>
        <p:spPr>
          <a:xfrm>
            <a:off x="2351618" y="1355989"/>
            <a:ext cx="3276599" cy="2029355"/>
          </a:xfrm>
          <a:prstGeom prst="ellipse">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2000" dirty="0"/>
              <a:t>Niet Hormonaal:</a:t>
            </a:r>
          </a:p>
          <a:p>
            <a:pPr algn="ctr"/>
            <a:r>
              <a:rPr lang="nl-BE" sz="2000" dirty="0"/>
              <a:t>Hydratatie </a:t>
            </a:r>
          </a:p>
          <a:p>
            <a:pPr algn="ctr"/>
            <a:r>
              <a:rPr lang="nl-BE" sz="2000" dirty="0"/>
              <a:t>Glijmiddel</a:t>
            </a:r>
          </a:p>
        </p:txBody>
      </p:sp>
      <p:sp>
        <p:nvSpPr>
          <p:cNvPr id="22" name="Ovaal 21">
            <a:extLst>
              <a:ext uri="{FF2B5EF4-FFF2-40B4-BE49-F238E27FC236}">
                <a16:creationId xmlns:a16="http://schemas.microsoft.com/office/drawing/2014/main" id="{26AC245A-3506-4BEF-EC1A-ECC0D71D7518}"/>
              </a:ext>
            </a:extLst>
          </p:cNvPr>
          <p:cNvSpPr/>
          <p:nvPr/>
        </p:nvSpPr>
        <p:spPr>
          <a:xfrm>
            <a:off x="7569199" y="2235201"/>
            <a:ext cx="3445934" cy="3028194"/>
          </a:xfrm>
          <a:prstGeom prst="ellipse">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2400" dirty="0"/>
              <a:t>Hormonaal: vaginaal oestrogeen </a:t>
            </a:r>
          </a:p>
        </p:txBody>
      </p:sp>
      <p:sp>
        <p:nvSpPr>
          <p:cNvPr id="23" name="Ovaal 22">
            <a:extLst>
              <a:ext uri="{FF2B5EF4-FFF2-40B4-BE49-F238E27FC236}">
                <a16:creationId xmlns:a16="http://schemas.microsoft.com/office/drawing/2014/main" id="{A11FC935-B507-E8D2-94D9-5AB8F8D7CC81}"/>
              </a:ext>
            </a:extLst>
          </p:cNvPr>
          <p:cNvSpPr/>
          <p:nvPr/>
        </p:nvSpPr>
        <p:spPr>
          <a:xfrm>
            <a:off x="5753101" y="193412"/>
            <a:ext cx="3014134" cy="21772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2000" dirty="0"/>
              <a:t>Patiënt informatie</a:t>
            </a:r>
          </a:p>
          <a:p>
            <a:pPr algn="ctr"/>
            <a:r>
              <a:rPr lang="nl-BE" sz="2000" dirty="0"/>
              <a:t>‘</a:t>
            </a:r>
            <a:r>
              <a:rPr lang="nl-BE" sz="2000" dirty="0" err="1"/>
              <a:t>Vulvacare</a:t>
            </a:r>
            <a:r>
              <a:rPr lang="nl-BE" sz="2000" dirty="0"/>
              <a:t>’</a:t>
            </a:r>
          </a:p>
          <a:p>
            <a:pPr algn="ctr"/>
            <a:r>
              <a:rPr lang="nl-BE" sz="2000" dirty="0"/>
              <a:t>Bekkenbodem</a:t>
            </a:r>
          </a:p>
          <a:p>
            <a:pPr algn="ctr"/>
            <a:r>
              <a:rPr lang="nl-BE" sz="2000" dirty="0"/>
              <a:t>Seksueel welzijn</a:t>
            </a:r>
          </a:p>
        </p:txBody>
      </p:sp>
      <p:sp>
        <p:nvSpPr>
          <p:cNvPr id="24" name="Ovaal 23">
            <a:extLst>
              <a:ext uri="{FF2B5EF4-FFF2-40B4-BE49-F238E27FC236}">
                <a16:creationId xmlns:a16="http://schemas.microsoft.com/office/drawing/2014/main" id="{D1CA5BA8-7B3D-EC3F-F2E9-6E4D30DF47E1}"/>
              </a:ext>
            </a:extLst>
          </p:cNvPr>
          <p:cNvSpPr/>
          <p:nvPr/>
        </p:nvSpPr>
        <p:spPr>
          <a:xfrm>
            <a:off x="2946401" y="3696002"/>
            <a:ext cx="2201335" cy="18965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Vaginaal DHEA</a:t>
            </a:r>
          </a:p>
          <a:p>
            <a:pPr algn="ctr"/>
            <a:r>
              <a:rPr lang="nl-BE" dirty="0" err="1"/>
              <a:t>Prasteron</a:t>
            </a:r>
            <a:endParaRPr lang="nl-BE" dirty="0"/>
          </a:p>
        </p:txBody>
      </p:sp>
      <p:sp>
        <p:nvSpPr>
          <p:cNvPr id="25" name="Ovaal 24">
            <a:extLst>
              <a:ext uri="{FF2B5EF4-FFF2-40B4-BE49-F238E27FC236}">
                <a16:creationId xmlns:a16="http://schemas.microsoft.com/office/drawing/2014/main" id="{5573C718-80BD-4602-D821-5EE0AE93EDDC}"/>
              </a:ext>
            </a:extLst>
          </p:cNvPr>
          <p:cNvSpPr/>
          <p:nvPr/>
        </p:nvSpPr>
        <p:spPr>
          <a:xfrm>
            <a:off x="5774266" y="4961467"/>
            <a:ext cx="2201335" cy="15314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err="1"/>
              <a:t>Ospemifene</a:t>
            </a:r>
            <a:r>
              <a:rPr lang="nl-BE" dirty="0"/>
              <a:t>? </a:t>
            </a:r>
          </a:p>
          <a:p>
            <a:pPr algn="ctr"/>
            <a:r>
              <a:rPr lang="nl-BE" dirty="0"/>
              <a:t>Testosteron? </a:t>
            </a:r>
          </a:p>
          <a:p>
            <a:pPr algn="ctr"/>
            <a:r>
              <a:rPr lang="nl-BE" dirty="0"/>
              <a:t>Laser</a:t>
            </a:r>
          </a:p>
        </p:txBody>
      </p:sp>
    </p:spTree>
    <p:extLst>
      <p:ext uri="{BB962C8B-B14F-4D97-AF65-F5344CB8AC3E}">
        <p14:creationId xmlns:p14="http://schemas.microsoft.com/office/powerpoint/2010/main" val="423807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3B73A8-6836-11C5-115B-1DA8554B043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Vaginaal oestrogeen </a:t>
            </a:r>
          </a:p>
        </p:txBody>
      </p:sp>
      <p:sp>
        <p:nvSpPr>
          <p:cNvPr id="7" name="Tijdelijke aanduiding voor inhoud 6">
            <a:extLst>
              <a:ext uri="{FF2B5EF4-FFF2-40B4-BE49-F238E27FC236}">
                <a16:creationId xmlns:a16="http://schemas.microsoft.com/office/drawing/2014/main" id="{76748B97-9EFC-56D7-B86C-521AA81E6FE6}"/>
              </a:ext>
            </a:extLst>
          </p:cNvPr>
          <p:cNvSpPr>
            <a:spLocks noGrp="1"/>
          </p:cNvSpPr>
          <p:nvPr>
            <p:ph idx="1"/>
          </p:nvPr>
        </p:nvSpPr>
        <p:spPr/>
        <p:txBody>
          <a:bodyPr>
            <a:normAutofit/>
          </a:bodyPr>
          <a:lstStyle/>
          <a:p>
            <a:endParaRPr lang="nl-BE" dirty="0"/>
          </a:p>
          <a:p>
            <a:r>
              <a:rPr lang="nl-BE" dirty="0"/>
              <a:t>1</a:t>
            </a:r>
            <a:r>
              <a:rPr lang="nl-BE" baseline="30000" dirty="0"/>
              <a:t>ste</a:t>
            </a:r>
            <a:r>
              <a:rPr lang="nl-BE" dirty="0"/>
              <a:t> keus</a:t>
            </a:r>
          </a:p>
          <a:p>
            <a:r>
              <a:rPr lang="nl-BE" dirty="0"/>
              <a:t>Veilig !   </a:t>
            </a:r>
          </a:p>
          <a:p>
            <a:pPr marL="0" indent="0">
              <a:buNone/>
            </a:pPr>
            <a:r>
              <a:rPr lang="nl-BE" dirty="0"/>
              <a:t>	 - invloed op serumconcentratie  = minimaal</a:t>
            </a:r>
          </a:p>
          <a:p>
            <a:pPr marL="0" indent="0">
              <a:buNone/>
            </a:pPr>
            <a:r>
              <a:rPr lang="nl-BE" dirty="0"/>
              <a:t>	 - geen nood aan follow up endometrium</a:t>
            </a:r>
          </a:p>
          <a:p>
            <a:pPr marL="0" indent="0">
              <a:buNone/>
            </a:pPr>
            <a:r>
              <a:rPr lang="nl-BE" dirty="0"/>
              <a:t>	 - geen verhoogd risico borstkanker </a:t>
            </a:r>
          </a:p>
          <a:p>
            <a:pPr marL="0" indent="0">
              <a:buNone/>
            </a:pPr>
            <a:endParaRPr lang="nl-BE" dirty="0"/>
          </a:p>
          <a:p>
            <a:r>
              <a:rPr lang="nl-BE" dirty="0"/>
              <a:t>Therapie = lange termijn, terugkeren van symptomen bij stoppen</a:t>
            </a:r>
          </a:p>
        </p:txBody>
      </p:sp>
    </p:spTree>
    <p:extLst>
      <p:ext uri="{BB962C8B-B14F-4D97-AF65-F5344CB8AC3E}">
        <p14:creationId xmlns:p14="http://schemas.microsoft.com/office/powerpoint/2010/main" val="268711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B5F2CB-A814-80AE-FCFF-EF5D2D037DD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ABBC73D-9086-22E2-D11D-DB1ADD0F7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B88FF7C-E7B0-E206-0F7B-5691128057B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Vaginaal oestrogeen </a:t>
            </a:r>
          </a:p>
        </p:txBody>
      </p:sp>
      <p:pic>
        <p:nvPicPr>
          <p:cNvPr id="5" name="Tijdelijke aanduiding voor inhoud 4">
            <a:extLst>
              <a:ext uri="{FF2B5EF4-FFF2-40B4-BE49-F238E27FC236}">
                <a16:creationId xmlns:a16="http://schemas.microsoft.com/office/drawing/2014/main" id="{C5720D99-86A6-30C9-12FA-D551C1DA1AB5}"/>
              </a:ext>
            </a:extLst>
          </p:cNvPr>
          <p:cNvPicPr>
            <a:picLocks noGrp="1" noChangeAspect="1"/>
          </p:cNvPicPr>
          <p:nvPr>
            <p:ph idx="1"/>
          </p:nvPr>
        </p:nvPicPr>
        <p:blipFill>
          <a:blip r:embed="rId3"/>
          <a:stretch>
            <a:fillRect/>
          </a:stretch>
        </p:blipFill>
        <p:spPr>
          <a:xfrm>
            <a:off x="643467" y="1704945"/>
            <a:ext cx="10905066" cy="4334763"/>
          </a:xfrm>
          <a:prstGeom prst="rect">
            <a:avLst/>
          </a:prstGeom>
        </p:spPr>
      </p:pic>
    </p:spTree>
    <p:extLst>
      <p:ext uri="{BB962C8B-B14F-4D97-AF65-F5344CB8AC3E}">
        <p14:creationId xmlns:p14="http://schemas.microsoft.com/office/powerpoint/2010/main" val="392541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CF6F54-5DD7-FB9B-3C2C-714CE1BB4E4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6EDB9A8-2FD6-9380-9BBF-B4EAC9243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4A1A80D-A182-FAE7-E480-FA90319196A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Vaginaal DHEA</a:t>
            </a:r>
          </a:p>
        </p:txBody>
      </p:sp>
      <p:sp>
        <p:nvSpPr>
          <p:cNvPr id="7" name="Tekstvak 6">
            <a:extLst>
              <a:ext uri="{FF2B5EF4-FFF2-40B4-BE49-F238E27FC236}">
                <a16:creationId xmlns:a16="http://schemas.microsoft.com/office/drawing/2014/main" id="{D122DADA-7931-1E43-0C55-B8D640AC9572}"/>
              </a:ext>
            </a:extLst>
          </p:cNvPr>
          <p:cNvSpPr txBox="1"/>
          <p:nvPr/>
        </p:nvSpPr>
        <p:spPr>
          <a:xfrm>
            <a:off x="270933" y="2218267"/>
            <a:ext cx="5666167" cy="3970318"/>
          </a:xfrm>
          <a:prstGeom prst="rect">
            <a:avLst/>
          </a:prstGeom>
          <a:noFill/>
        </p:spPr>
        <p:txBody>
          <a:bodyPr wrap="none" rtlCol="0">
            <a:spAutoFit/>
          </a:bodyPr>
          <a:lstStyle/>
          <a:p>
            <a:pPr marL="285750" indent="-285750">
              <a:buFontTx/>
              <a:buChar char="-"/>
            </a:pPr>
            <a:endParaRPr lang="nl-BE" dirty="0"/>
          </a:p>
          <a:p>
            <a:pPr marL="285750" indent="-285750">
              <a:buFontTx/>
              <a:buChar char="-"/>
            </a:pPr>
            <a:r>
              <a:rPr lang="nl-BE" dirty="0"/>
              <a:t>DHEA </a:t>
            </a:r>
            <a:r>
              <a:rPr lang="nl-BE" dirty="0">
                <a:sym typeface="Wingdings" panose="05000000000000000000" pitchFamily="2" charset="2"/>
              </a:rPr>
              <a:t>= voorloper van Estradiol en Testosteron</a:t>
            </a:r>
          </a:p>
          <a:p>
            <a:endParaRPr lang="nl-BE" dirty="0">
              <a:sym typeface="Wingdings" panose="05000000000000000000" pitchFamily="2" charset="2"/>
            </a:endParaRPr>
          </a:p>
          <a:p>
            <a:pPr marL="285750" indent="-285750">
              <a:buFontTx/>
              <a:buChar char="-"/>
            </a:pPr>
            <a:r>
              <a:rPr lang="nl-BE" dirty="0">
                <a:sym typeface="Wingdings" panose="05000000000000000000" pitchFamily="2" charset="2"/>
              </a:rPr>
              <a:t>Vaginaal DHEA 	       functie vaginale epitheelcellen </a:t>
            </a:r>
          </a:p>
          <a:p>
            <a:pPr lvl="4"/>
            <a:r>
              <a:rPr lang="nl-BE" dirty="0">
                <a:sym typeface="Wingdings" panose="05000000000000000000" pitchFamily="2" charset="2"/>
              </a:rPr>
              <a:t>        minimale </a:t>
            </a:r>
            <a:r>
              <a:rPr lang="nl-BE" dirty="0" err="1">
                <a:sym typeface="Wingdings" panose="05000000000000000000" pitchFamily="2" charset="2"/>
              </a:rPr>
              <a:t>vrijzetting</a:t>
            </a:r>
            <a:r>
              <a:rPr lang="nl-BE" dirty="0">
                <a:sym typeface="Wingdings" panose="05000000000000000000" pitchFamily="2" charset="2"/>
              </a:rPr>
              <a:t> circulatie</a:t>
            </a:r>
          </a:p>
          <a:p>
            <a:pPr marL="285750" indent="-285750">
              <a:buFontTx/>
              <a:buChar char="-"/>
            </a:pPr>
            <a:endParaRPr lang="nl-BE" dirty="0">
              <a:sym typeface="Wingdings" panose="05000000000000000000" pitchFamily="2" charset="2"/>
            </a:endParaRPr>
          </a:p>
          <a:p>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sym typeface="Wingdings" panose="05000000000000000000" pitchFamily="2" charset="2"/>
            </a:endParaRPr>
          </a:p>
          <a:p>
            <a:pPr marL="285750" indent="-285750">
              <a:buFontTx/>
              <a:buChar char="-"/>
            </a:pPr>
            <a:endParaRPr lang="nl-BE" dirty="0"/>
          </a:p>
        </p:txBody>
      </p:sp>
      <p:pic>
        <p:nvPicPr>
          <p:cNvPr id="11" name="Afbeelding 10">
            <a:extLst>
              <a:ext uri="{FF2B5EF4-FFF2-40B4-BE49-F238E27FC236}">
                <a16:creationId xmlns:a16="http://schemas.microsoft.com/office/drawing/2014/main" id="{AA8E7ED7-C7ED-EEAB-8727-566A7A811DFD}"/>
              </a:ext>
            </a:extLst>
          </p:cNvPr>
          <p:cNvPicPr>
            <a:picLocks noChangeAspect="1"/>
          </p:cNvPicPr>
          <p:nvPr/>
        </p:nvPicPr>
        <p:blipFill>
          <a:blip r:embed="rId3"/>
          <a:stretch>
            <a:fillRect/>
          </a:stretch>
        </p:blipFill>
        <p:spPr>
          <a:xfrm>
            <a:off x="7941734" y="1661126"/>
            <a:ext cx="3488267" cy="4872674"/>
          </a:xfrm>
          <a:prstGeom prst="rect">
            <a:avLst/>
          </a:prstGeom>
        </p:spPr>
      </p:pic>
    </p:spTree>
    <p:extLst>
      <p:ext uri="{BB962C8B-B14F-4D97-AF65-F5344CB8AC3E}">
        <p14:creationId xmlns:p14="http://schemas.microsoft.com/office/powerpoint/2010/main" val="63513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70A4D4-096F-E07E-B26D-50B480B2ABB8}"/>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Vaginaal DHEA</a:t>
            </a:r>
          </a:p>
        </p:txBody>
      </p:sp>
      <p:pic>
        <p:nvPicPr>
          <p:cNvPr id="4" name="Tijdelijke aanduiding voor inhoud 3">
            <a:extLst>
              <a:ext uri="{FF2B5EF4-FFF2-40B4-BE49-F238E27FC236}">
                <a16:creationId xmlns:a16="http://schemas.microsoft.com/office/drawing/2014/main" id="{219C63F3-6EA7-966D-EC5C-FA5684769418}"/>
              </a:ext>
            </a:extLst>
          </p:cNvPr>
          <p:cNvPicPr>
            <a:picLocks noGrp="1" noChangeAspect="1"/>
          </p:cNvPicPr>
          <p:nvPr>
            <p:ph idx="1"/>
          </p:nvPr>
        </p:nvPicPr>
        <p:blipFill>
          <a:blip r:embed="rId3"/>
          <a:stretch>
            <a:fillRect/>
          </a:stretch>
        </p:blipFill>
        <p:spPr>
          <a:xfrm>
            <a:off x="8220288" y="4549754"/>
            <a:ext cx="3703196" cy="1944177"/>
          </a:xfrm>
          <a:prstGeom prst="rect">
            <a:avLst/>
          </a:prstGeom>
        </p:spPr>
      </p:pic>
      <p:pic>
        <p:nvPicPr>
          <p:cNvPr id="8" name="Afbeelding 7">
            <a:extLst>
              <a:ext uri="{FF2B5EF4-FFF2-40B4-BE49-F238E27FC236}">
                <a16:creationId xmlns:a16="http://schemas.microsoft.com/office/drawing/2014/main" id="{EB6016ED-6F53-4808-36D1-B3E663B24FC4}"/>
              </a:ext>
            </a:extLst>
          </p:cNvPr>
          <p:cNvPicPr>
            <a:picLocks noChangeAspect="1"/>
          </p:cNvPicPr>
          <p:nvPr/>
        </p:nvPicPr>
        <p:blipFill>
          <a:blip r:embed="rId4"/>
          <a:stretch>
            <a:fillRect/>
          </a:stretch>
        </p:blipFill>
        <p:spPr>
          <a:xfrm>
            <a:off x="340406" y="2094191"/>
            <a:ext cx="11694411" cy="1749675"/>
          </a:xfrm>
          <a:prstGeom prst="rect">
            <a:avLst/>
          </a:prstGeom>
        </p:spPr>
      </p:pic>
      <p:sp>
        <p:nvSpPr>
          <p:cNvPr id="10" name="Tekstvak 9">
            <a:extLst>
              <a:ext uri="{FF2B5EF4-FFF2-40B4-BE49-F238E27FC236}">
                <a16:creationId xmlns:a16="http://schemas.microsoft.com/office/drawing/2014/main" id="{7F6FE023-B750-48A2-05C1-511C51EA2BFF}"/>
              </a:ext>
            </a:extLst>
          </p:cNvPr>
          <p:cNvSpPr txBox="1"/>
          <p:nvPr/>
        </p:nvSpPr>
        <p:spPr>
          <a:xfrm>
            <a:off x="340406" y="4944534"/>
            <a:ext cx="7545976" cy="1477328"/>
          </a:xfrm>
          <a:prstGeom prst="rect">
            <a:avLst/>
          </a:prstGeom>
          <a:noFill/>
        </p:spPr>
        <p:txBody>
          <a:bodyPr wrap="none" rtlCol="0">
            <a:spAutoFit/>
          </a:bodyPr>
          <a:lstStyle/>
          <a:p>
            <a:pPr marL="285750" indent="-285750">
              <a:buFontTx/>
              <a:buChar char="-"/>
            </a:pPr>
            <a:r>
              <a:rPr lang="nl-BE" dirty="0"/>
              <a:t>2</a:t>
            </a:r>
            <a:r>
              <a:rPr lang="nl-BE" baseline="30000" dirty="0"/>
              <a:t>de</a:t>
            </a:r>
            <a:r>
              <a:rPr lang="nl-BE" dirty="0"/>
              <a:t> keus, indien behandeling met lokaal  oestrogeen onvoldoende effect</a:t>
            </a:r>
          </a:p>
          <a:p>
            <a:endParaRPr lang="nl-BE" dirty="0"/>
          </a:p>
          <a:p>
            <a:pPr marL="285750" indent="-285750">
              <a:buFontTx/>
              <a:buChar char="-"/>
            </a:pPr>
            <a:r>
              <a:rPr lang="nl-BE" dirty="0"/>
              <a:t>Bijwerkingen : hoofdpijn en minimale stemveranderingen  </a:t>
            </a:r>
          </a:p>
          <a:p>
            <a:pPr marL="285750" indent="-285750">
              <a:buFontTx/>
              <a:buChar char="-"/>
            </a:pPr>
            <a:r>
              <a:rPr lang="nl-BE" dirty="0"/>
              <a:t>Nadeel: geen studies op lange termijn &gt; 1jaar</a:t>
            </a:r>
          </a:p>
          <a:p>
            <a:endParaRPr lang="nl-BE" dirty="0"/>
          </a:p>
        </p:txBody>
      </p:sp>
    </p:spTree>
    <p:extLst>
      <p:ext uri="{BB962C8B-B14F-4D97-AF65-F5344CB8AC3E}">
        <p14:creationId xmlns:p14="http://schemas.microsoft.com/office/powerpoint/2010/main" val="271412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9BFF6-3224-7C2A-2582-7C249ADF46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84BB32-463C-824D-B0FF-C1FD65AEC62B}"/>
              </a:ext>
            </a:extLst>
          </p:cNvPr>
          <p:cNvSpPr>
            <a:spLocks noGrp="1"/>
          </p:cNvSpPr>
          <p:nvPr>
            <p:ph type="title"/>
          </p:nvPr>
        </p:nvSpPr>
        <p:spPr>
          <a:xfrm>
            <a:off x="541867" y="365125"/>
            <a:ext cx="10811933" cy="1325563"/>
          </a:xfrm>
        </p:spPr>
        <p:txBody>
          <a:bodyPr/>
          <a:lstStyle/>
          <a:p>
            <a:r>
              <a:rPr lang="nl-BE" dirty="0"/>
              <a:t>Behandeling</a:t>
            </a:r>
          </a:p>
        </p:txBody>
      </p:sp>
      <p:sp>
        <p:nvSpPr>
          <p:cNvPr id="21" name="Ovaal 20">
            <a:extLst>
              <a:ext uri="{FF2B5EF4-FFF2-40B4-BE49-F238E27FC236}">
                <a16:creationId xmlns:a16="http://schemas.microsoft.com/office/drawing/2014/main" id="{47FF7346-874B-6016-E385-E5BA5352E384}"/>
              </a:ext>
            </a:extLst>
          </p:cNvPr>
          <p:cNvSpPr/>
          <p:nvPr/>
        </p:nvSpPr>
        <p:spPr>
          <a:xfrm>
            <a:off x="2351618" y="1355989"/>
            <a:ext cx="3276599" cy="2029355"/>
          </a:xfrm>
          <a:prstGeom prst="ellipse">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Niet Hormonaal: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Hydratatie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Glijmiddel</a:t>
            </a:r>
          </a:p>
        </p:txBody>
      </p:sp>
      <p:sp>
        <p:nvSpPr>
          <p:cNvPr id="22" name="Ovaal 21">
            <a:extLst>
              <a:ext uri="{FF2B5EF4-FFF2-40B4-BE49-F238E27FC236}">
                <a16:creationId xmlns:a16="http://schemas.microsoft.com/office/drawing/2014/main" id="{08662F80-7621-DF89-02C7-DE7A07B3D26E}"/>
              </a:ext>
            </a:extLst>
          </p:cNvPr>
          <p:cNvSpPr/>
          <p:nvPr/>
        </p:nvSpPr>
        <p:spPr>
          <a:xfrm>
            <a:off x="7569199" y="2235201"/>
            <a:ext cx="3445934" cy="3028194"/>
          </a:xfrm>
          <a:prstGeom prst="ellipse">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prstClr val="white"/>
                </a:solidFill>
                <a:effectLst/>
                <a:uLnTx/>
                <a:uFillTx/>
                <a:latin typeface="Aptos" panose="02110004020202020204"/>
                <a:ea typeface="+mn-ea"/>
                <a:cs typeface="+mn-cs"/>
              </a:rPr>
              <a:t>Hormonaal: vaginaal oestrogeen </a:t>
            </a:r>
          </a:p>
        </p:txBody>
      </p:sp>
      <p:sp>
        <p:nvSpPr>
          <p:cNvPr id="23" name="Ovaal 22">
            <a:extLst>
              <a:ext uri="{FF2B5EF4-FFF2-40B4-BE49-F238E27FC236}">
                <a16:creationId xmlns:a16="http://schemas.microsoft.com/office/drawing/2014/main" id="{C8D6A6BB-9316-7A8D-E3C9-80B905DA6FE8}"/>
              </a:ext>
            </a:extLst>
          </p:cNvPr>
          <p:cNvSpPr/>
          <p:nvPr/>
        </p:nvSpPr>
        <p:spPr>
          <a:xfrm>
            <a:off x="5753101" y="193412"/>
            <a:ext cx="3014134" cy="21772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Patiënt informatie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nl-BE" sz="2000" b="0" i="0" u="none" strike="noStrike" kern="1200" cap="none" spc="0" normalizeH="0" baseline="0" noProof="0" dirty="0" err="1">
                <a:ln>
                  <a:noFill/>
                </a:ln>
                <a:solidFill>
                  <a:prstClr val="white"/>
                </a:solidFill>
                <a:effectLst/>
                <a:uLnTx/>
                <a:uFillTx/>
                <a:latin typeface="Aptos" panose="02110004020202020204"/>
                <a:ea typeface="+mn-ea"/>
                <a:cs typeface="+mn-cs"/>
              </a:rPr>
              <a:t>Vulvacare</a:t>
            </a: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Bekkenbodem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white"/>
                </a:solidFill>
                <a:effectLst/>
                <a:uLnTx/>
                <a:uFillTx/>
                <a:latin typeface="Aptos" panose="02110004020202020204"/>
                <a:ea typeface="+mn-ea"/>
                <a:cs typeface="+mn-cs"/>
              </a:rPr>
              <a:t>Seksueel welzijn</a:t>
            </a:r>
          </a:p>
        </p:txBody>
      </p:sp>
      <p:sp>
        <p:nvSpPr>
          <p:cNvPr id="24" name="Ovaal 23">
            <a:extLst>
              <a:ext uri="{FF2B5EF4-FFF2-40B4-BE49-F238E27FC236}">
                <a16:creationId xmlns:a16="http://schemas.microsoft.com/office/drawing/2014/main" id="{CF117742-6B59-F358-EB95-BF8C8A02F43F}"/>
              </a:ext>
            </a:extLst>
          </p:cNvPr>
          <p:cNvSpPr/>
          <p:nvPr/>
        </p:nvSpPr>
        <p:spPr>
          <a:xfrm>
            <a:off x="2946401" y="3696002"/>
            <a:ext cx="2201335" cy="18965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rPr>
              <a:t>Vaginaal DHEA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solidFill>
                <a:effectLst/>
                <a:uLnTx/>
                <a:uFillTx/>
                <a:latin typeface="Aptos" panose="02110004020202020204"/>
                <a:ea typeface="+mn-ea"/>
                <a:cs typeface="+mn-cs"/>
              </a:rPr>
              <a:t>Prasteron</a:t>
            </a: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Ovaal 24">
            <a:extLst>
              <a:ext uri="{FF2B5EF4-FFF2-40B4-BE49-F238E27FC236}">
                <a16:creationId xmlns:a16="http://schemas.microsoft.com/office/drawing/2014/main" id="{D66892D0-F8FA-3692-C07A-691E899F94C7}"/>
              </a:ext>
            </a:extLst>
          </p:cNvPr>
          <p:cNvSpPr/>
          <p:nvPr/>
        </p:nvSpPr>
        <p:spPr>
          <a:xfrm>
            <a:off x="5774266" y="4961467"/>
            <a:ext cx="2201335" cy="15314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solidFill>
                <a:effectLst/>
                <a:uLnTx/>
                <a:uFillTx/>
                <a:latin typeface="Aptos" panose="02110004020202020204"/>
                <a:ea typeface="+mn-ea"/>
                <a:cs typeface="+mn-cs"/>
              </a:rPr>
              <a:t>Ospemifene</a:t>
            </a:r>
            <a:r>
              <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rPr>
              <a:t>Testosteron?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rPr>
              <a:t>Laser</a:t>
            </a:r>
          </a:p>
        </p:txBody>
      </p:sp>
    </p:spTree>
    <p:extLst>
      <p:ext uri="{BB962C8B-B14F-4D97-AF65-F5344CB8AC3E}">
        <p14:creationId xmlns:p14="http://schemas.microsoft.com/office/powerpoint/2010/main" val="11533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ADA521-E418-412A-DC00-7FB53FC7B0B7}"/>
              </a:ext>
            </a:extLst>
          </p:cNvPr>
          <p:cNvSpPr>
            <a:spLocks noGrp="1"/>
          </p:cNvSpPr>
          <p:nvPr>
            <p:ph type="title"/>
          </p:nvPr>
        </p:nvSpPr>
        <p:spPr/>
        <p:txBody>
          <a:bodyPr/>
          <a:lstStyle/>
          <a:p>
            <a:r>
              <a:rPr lang="nl-BE" dirty="0"/>
              <a:t>Urologische symptomen na de menopauze</a:t>
            </a:r>
          </a:p>
        </p:txBody>
      </p:sp>
      <p:pic>
        <p:nvPicPr>
          <p:cNvPr id="4" name="Tijdelijke aanduiding voor inhoud 3">
            <a:extLst>
              <a:ext uri="{FF2B5EF4-FFF2-40B4-BE49-F238E27FC236}">
                <a16:creationId xmlns:a16="http://schemas.microsoft.com/office/drawing/2014/main" id="{BD035A10-DC05-7C25-4BF1-1451F4C18680}"/>
              </a:ext>
            </a:extLst>
          </p:cNvPr>
          <p:cNvPicPr>
            <a:picLocks noGrp="1" noChangeAspect="1"/>
          </p:cNvPicPr>
          <p:nvPr>
            <p:ph idx="1"/>
          </p:nvPr>
        </p:nvPicPr>
        <p:blipFill>
          <a:blip r:embed="rId3"/>
          <a:srcRect l="3239" t="5462" r="-3239"/>
          <a:stretch>
            <a:fillRect/>
          </a:stretch>
        </p:blipFill>
        <p:spPr>
          <a:xfrm>
            <a:off x="8170557" y="3196662"/>
            <a:ext cx="3675166" cy="3455546"/>
          </a:xfrm>
          <a:prstGeom prst="rect">
            <a:avLst/>
          </a:prstGeom>
        </p:spPr>
      </p:pic>
      <p:sp>
        <p:nvSpPr>
          <p:cNvPr id="5" name="Rechthoek 4">
            <a:extLst>
              <a:ext uri="{FF2B5EF4-FFF2-40B4-BE49-F238E27FC236}">
                <a16:creationId xmlns:a16="http://schemas.microsoft.com/office/drawing/2014/main" id="{F4C97609-B17D-9A45-DE87-CDAFD5A8D42F}"/>
              </a:ext>
            </a:extLst>
          </p:cNvPr>
          <p:cNvSpPr/>
          <p:nvPr/>
        </p:nvSpPr>
        <p:spPr>
          <a:xfrm>
            <a:off x="491067" y="2421467"/>
            <a:ext cx="3059954" cy="609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Atrofie</a:t>
            </a:r>
          </a:p>
        </p:txBody>
      </p:sp>
      <p:sp>
        <p:nvSpPr>
          <p:cNvPr id="6" name="Tekstvak 5">
            <a:extLst>
              <a:ext uri="{FF2B5EF4-FFF2-40B4-BE49-F238E27FC236}">
                <a16:creationId xmlns:a16="http://schemas.microsoft.com/office/drawing/2014/main" id="{D9B669DA-3194-D60B-B739-8B109826D5BD}"/>
              </a:ext>
            </a:extLst>
          </p:cNvPr>
          <p:cNvSpPr txBox="1"/>
          <p:nvPr/>
        </p:nvSpPr>
        <p:spPr>
          <a:xfrm>
            <a:off x="4160621" y="2489199"/>
            <a:ext cx="3527112" cy="369332"/>
          </a:xfrm>
          <a:prstGeom prst="rect">
            <a:avLst/>
          </a:prstGeom>
          <a:noFill/>
        </p:spPr>
        <p:txBody>
          <a:bodyPr wrap="square" rtlCol="0">
            <a:spAutoFit/>
          </a:bodyPr>
          <a:lstStyle/>
          <a:p>
            <a:r>
              <a:rPr lang="nl-BE" dirty="0"/>
              <a:t>Vaginale  Bacteriële flora</a:t>
            </a:r>
          </a:p>
        </p:txBody>
      </p:sp>
      <p:sp>
        <p:nvSpPr>
          <p:cNvPr id="7" name="Rechthoek 6">
            <a:extLst>
              <a:ext uri="{FF2B5EF4-FFF2-40B4-BE49-F238E27FC236}">
                <a16:creationId xmlns:a16="http://schemas.microsoft.com/office/drawing/2014/main" id="{911437B7-15BF-D0EE-95CB-94BF2BE2BA59}"/>
              </a:ext>
            </a:extLst>
          </p:cNvPr>
          <p:cNvSpPr/>
          <p:nvPr/>
        </p:nvSpPr>
        <p:spPr>
          <a:xfrm>
            <a:off x="8170557" y="2421467"/>
            <a:ext cx="3527111" cy="609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Verlies ondersteuning/kracht </a:t>
            </a:r>
          </a:p>
        </p:txBody>
      </p:sp>
      <p:sp>
        <p:nvSpPr>
          <p:cNvPr id="8" name="Rechthoek 7">
            <a:extLst>
              <a:ext uri="{FF2B5EF4-FFF2-40B4-BE49-F238E27FC236}">
                <a16:creationId xmlns:a16="http://schemas.microsoft.com/office/drawing/2014/main" id="{96C18468-1295-09C1-744B-95ED431E0403}"/>
              </a:ext>
            </a:extLst>
          </p:cNvPr>
          <p:cNvSpPr/>
          <p:nvPr/>
        </p:nvSpPr>
        <p:spPr>
          <a:xfrm>
            <a:off x="4095377" y="2421467"/>
            <a:ext cx="3657600" cy="609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Bacteriële flora</a:t>
            </a:r>
          </a:p>
        </p:txBody>
      </p:sp>
      <p:pic>
        <p:nvPicPr>
          <p:cNvPr id="3" name="Afbeelding 2">
            <a:extLst>
              <a:ext uri="{FF2B5EF4-FFF2-40B4-BE49-F238E27FC236}">
                <a16:creationId xmlns:a16="http://schemas.microsoft.com/office/drawing/2014/main" id="{74AED1A3-1E8B-0109-1523-24399B194EEF}"/>
              </a:ext>
            </a:extLst>
          </p:cNvPr>
          <p:cNvPicPr>
            <a:picLocks noChangeAspect="1"/>
          </p:cNvPicPr>
          <p:nvPr/>
        </p:nvPicPr>
        <p:blipFill>
          <a:blip r:embed="rId4"/>
          <a:srcRect l="15869" r="26646"/>
          <a:stretch>
            <a:fillRect/>
          </a:stretch>
        </p:blipFill>
        <p:spPr>
          <a:xfrm>
            <a:off x="586688" y="3039375"/>
            <a:ext cx="2964333" cy="3453500"/>
          </a:xfrm>
          <a:prstGeom prst="rect">
            <a:avLst/>
          </a:prstGeom>
        </p:spPr>
      </p:pic>
      <p:pic>
        <p:nvPicPr>
          <p:cNvPr id="10" name="Afbeelding 9">
            <a:extLst>
              <a:ext uri="{FF2B5EF4-FFF2-40B4-BE49-F238E27FC236}">
                <a16:creationId xmlns:a16="http://schemas.microsoft.com/office/drawing/2014/main" id="{2CC7E22A-12BB-FA1E-E51A-863D61AABBB9}"/>
              </a:ext>
            </a:extLst>
          </p:cNvPr>
          <p:cNvPicPr>
            <a:picLocks noChangeAspect="1"/>
          </p:cNvPicPr>
          <p:nvPr/>
        </p:nvPicPr>
        <p:blipFill>
          <a:blip r:embed="rId5"/>
          <a:srcRect t="8635"/>
          <a:stretch>
            <a:fillRect/>
          </a:stretch>
        </p:blipFill>
        <p:spPr>
          <a:xfrm>
            <a:off x="4480222" y="3098799"/>
            <a:ext cx="2964333" cy="3493789"/>
          </a:xfrm>
          <a:prstGeom prst="rect">
            <a:avLst/>
          </a:prstGeom>
        </p:spPr>
      </p:pic>
    </p:spTree>
    <p:extLst>
      <p:ext uri="{BB962C8B-B14F-4D97-AF65-F5344CB8AC3E}">
        <p14:creationId xmlns:p14="http://schemas.microsoft.com/office/powerpoint/2010/main" val="99806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CDA7A85-7CD5-097E-7D1E-E31DA3DD6FDA}"/>
              </a:ext>
            </a:extLst>
          </p:cNvPr>
          <p:cNvSpPr>
            <a:spLocks noGrp="1"/>
          </p:cNvSpPr>
          <p:nvPr>
            <p:ph idx="1"/>
          </p:nvPr>
        </p:nvSpPr>
        <p:spPr/>
        <p:txBody>
          <a:bodyPr/>
          <a:lstStyle/>
          <a:p>
            <a:r>
              <a:rPr lang="nl-BE" dirty="0"/>
              <a:t>Recidiverende UWI</a:t>
            </a:r>
          </a:p>
          <a:p>
            <a:r>
              <a:rPr lang="nl-BE" dirty="0"/>
              <a:t> </a:t>
            </a:r>
            <a:r>
              <a:rPr lang="nl-BE" dirty="0" err="1"/>
              <a:t>Urge</a:t>
            </a:r>
            <a:r>
              <a:rPr lang="nl-BE" dirty="0"/>
              <a:t> / </a:t>
            </a:r>
            <a:r>
              <a:rPr lang="nl-BE" dirty="0" err="1"/>
              <a:t>frequency</a:t>
            </a:r>
            <a:r>
              <a:rPr lang="nl-BE" dirty="0"/>
              <a:t> / nycturie</a:t>
            </a:r>
          </a:p>
          <a:p>
            <a:r>
              <a:rPr lang="nl-BE" dirty="0"/>
              <a:t>Incontinentie: </a:t>
            </a:r>
            <a:r>
              <a:rPr lang="nl-BE" dirty="0" err="1"/>
              <a:t>urge</a:t>
            </a:r>
            <a:r>
              <a:rPr lang="nl-BE" dirty="0"/>
              <a:t> / stress</a:t>
            </a:r>
          </a:p>
          <a:p>
            <a:r>
              <a:rPr lang="nl-BE" dirty="0" err="1"/>
              <a:t>Mictalgie</a:t>
            </a:r>
            <a:r>
              <a:rPr lang="nl-BE" dirty="0"/>
              <a:t> – dysurie </a:t>
            </a:r>
          </a:p>
          <a:p>
            <a:endParaRPr lang="nl-BE" dirty="0"/>
          </a:p>
        </p:txBody>
      </p:sp>
      <p:pic>
        <p:nvPicPr>
          <p:cNvPr id="1026" name="Picture 2" descr="Human Urinary System Kidneys with Bladder Anatomy Stock イラスト | Adobe Stock">
            <a:extLst>
              <a:ext uri="{FF2B5EF4-FFF2-40B4-BE49-F238E27FC236}">
                <a16:creationId xmlns:a16="http://schemas.microsoft.com/office/drawing/2014/main" id="{FCE4A461-1BC4-D852-AD1D-BF5F17EB32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94" r="15635" b="7931"/>
          <a:stretch>
            <a:fillRect/>
          </a:stretch>
        </p:blipFill>
        <p:spPr bwMode="auto">
          <a:xfrm>
            <a:off x="6282266" y="681037"/>
            <a:ext cx="5672667" cy="5618163"/>
          </a:xfrm>
          <a:prstGeom prst="rect">
            <a:avLst/>
          </a:prstGeom>
          <a:noFill/>
          <a:extLst>
            <a:ext uri="{909E8E84-426E-40DD-AFC4-6F175D3DCCD1}">
              <a14:hiddenFill xmlns:a14="http://schemas.microsoft.com/office/drawing/2010/main">
                <a:solidFill>
                  <a:srgbClr val="FFFFFF"/>
                </a:solidFill>
              </a14:hiddenFill>
            </a:ext>
          </a:extLst>
        </p:spPr>
      </p:pic>
      <p:sp>
        <p:nvSpPr>
          <p:cNvPr id="4" name="Ovaal 3">
            <a:extLst>
              <a:ext uri="{FF2B5EF4-FFF2-40B4-BE49-F238E27FC236}">
                <a16:creationId xmlns:a16="http://schemas.microsoft.com/office/drawing/2014/main" id="{17C899FB-C423-7082-13F1-62C583EA009B}"/>
              </a:ext>
            </a:extLst>
          </p:cNvPr>
          <p:cNvSpPr/>
          <p:nvPr/>
        </p:nvSpPr>
        <p:spPr>
          <a:xfrm>
            <a:off x="1032933" y="1703388"/>
            <a:ext cx="3335867" cy="650345"/>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dirty="0">
              <a:ln w="38100">
                <a:solidFill>
                  <a:srgbClr val="FF0000"/>
                </a:solidFill>
              </a:ln>
              <a:solidFill>
                <a:schemeClr val="tx1"/>
              </a:solidFill>
              <a:effectLst>
                <a:outerShdw blurRad="38100" dist="19050" dir="2700000" algn="tl" rotWithShape="0">
                  <a:schemeClr val="dk1">
                    <a:alpha val="40000"/>
                  </a:schemeClr>
                </a:outerShdw>
              </a:effectLst>
            </a:endParaRPr>
          </a:p>
        </p:txBody>
      </p:sp>
      <p:sp>
        <p:nvSpPr>
          <p:cNvPr id="5" name="Ovaal 4">
            <a:extLst>
              <a:ext uri="{FF2B5EF4-FFF2-40B4-BE49-F238E27FC236}">
                <a16:creationId xmlns:a16="http://schemas.microsoft.com/office/drawing/2014/main" id="{DC3DA8DA-5F0B-5062-CDA5-7CB01A6EECDF}"/>
              </a:ext>
            </a:extLst>
          </p:cNvPr>
          <p:cNvSpPr/>
          <p:nvPr/>
        </p:nvSpPr>
        <p:spPr>
          <a:xfrm>
            <a:off x="931332" y="3345926"/>
            <a:ext cx="3437468" cy="653518"/>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dirty="0">
              <a:ln w="38100">
                <a:solidFill>
                  <a:srgbClr val="FF0000"/>
                </a:solidFill>
              </a:ln>
              <a:solidFill>
                <a:schemeClr val="tx1"/>
              </a:solidFill>
              <a:effectLst>
                <a:outerShdw blurRad="38100" dist="19050" dir="2700000" algn="tl" rotWithShape="0">
                  <a:schemeClr val="dk1">
                    <a:alpha val="40000"/>
                  </a:schemeClr>
                </a:outerShdw>
              </a:effectLst>
            </a:endParaRPr>
          </a:p>
        </p:txBody>
      </p:sp>
      <p:sp>
        <p:nvSpPr>
          <p:cNvPr id="6" name="Ovaal 5">
            <a:extLst>
              <a:ext uri="{FF2B5EF4-FFF2-40B4-BE49-F238E27FC236}">
                <a16:creationId xmlns:a16="http://schemas.microsoft.com/office/drawing/2014/main" id="{751B341E-179A-CBB9-A547-411F0B4F8337}"/>
              </a:ext>
            </a:extLst>
          </p:cNvPr>
          <p:cNvSpPr/>
          <p:nvPr/>
        </p:nvSpPr>
        <p:spPr>
          <a:xfrm>
            <a:off x="931331" y="2324895"/>
            <a:ext cx="4614333" cy="52493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D22D0B52-E565-6496-426F-9F9596C8EEAC}"/>
              </a:ext>
            </a:extLst>
          </p:cNvPr>
          <p:cNvSpPr/>
          <p:nvPr/>
        </p:nvSpPr>
        <p:spPr>
          <a:xfrm>
            <a:off x="3048000" y="2849829"/>
            <a:ext cx="1320799" cy="526521"/>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dirty="0">
              <a:ln w="38100">
                <a:solidFill>
                  <a:srgbClr val="FF0000"/>
                </a:solidFill>
              </a:ln>
              <a:solidFill>
                <a:schemeClr val="tx1"/>
              </a:solidFill>
              <a:effectLst>
                <a:outerShdw blurRad="38100" dist="19050" dir="2700000" algn="tl" rotWithShape="0">
                  <a:schemeClr val="dk1">
                    <a:alpha val="40000"/>
                  </a:schemeClr>
                </a:outerShdw>
              </a:effectLst>
            </a:endParaRPr>
          </a:p>
        </p:txBody>
      </p:sp>
      <p:sp>
        <p:nvSpPr>
          <p:cNvPr id="8" name="Tekstvak 7">
            <a:extLst>
              <a:ext uri="{FF2B5EF4-FFF2-40B4-BE49-F238E27FC236}">
                <a16:creationId xmlns:a16="http://schemas.microsoft.com/office/drawing/2014/main" id="{004CD36D-6586-E421-5B33-D6E444C81A9D}"/>
              </a:ext>
            </a:extLst>
          </p:cNvPr>
          <p:cNvSpPr txBox="1"/>
          <p:nvPr/>
        </p:nvSpPr>
        <p:spPr>
          <a:xfrm>
            <a:off x="1066801" y="5455521"/>
            <a:ext cx="4614332" cy="400110"/>
          </a:xfrm>
          <a:prstGeom prst="rect">
            <a:avLst/>
          </a:prstGeom>
          <a:noFill/>
        </p:spPr>
        <p:txBody>
          <a:bodyPr wrap="square" rtlCol="0">
            <a:spAutoFit/>
          </a:bodyPr>
          <a:lstStyle/>
          <a:p>
            <a:r>
              <a:rPr lang="nl-BE" sz="2000" b="1" dirty="0">
                <a:solidFill>
                  <a:srgbClr val="FF0000"/>
                </a:solidFill>
              </a:rPr>
              <a:t>rol van hormonale therapie</a:t>
            </a:r>
          </a:p>
        </p:txBody>
      </p:sp>
    </p:spTree>
    <p:extLst>
      <p:ext uri="{BB962C8B-B14F-4D97-AF65-F5344CB8AC3E}">
        <p14:creationId xmlns:p14="http://schemas.microsoft.com/office/powerpoint/2010/main" val="4072708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371AF-CCDE-F23D-7E96-E94BEF57ED89}"/>
              </a:ext>
            </a:extLst>
          </p:cNvPr>
          <p:cNvSpPr>
            <a:spLocks noGrp="1"/>
          </p:cNvSpPr>
          <p:nvPr>
            <p:ph type="title"/>
          </p:nvPr>
        </p:nvSpPr>
        <p:spPr/>
        <p:txBody>
          <a:bodyPr/>
          <a:lstStyle/>
          <a:p>
            <a:r>
              <a:rPr lang="nl-BE" dirty="0"/>
              <a:t>Recidiverende urineweginfecties</a:t>
            </a:r>
          </a:p>
        </p:txBody>
      </p:sp>
      <p:sp>
        <p:nvSpPr>
          <p:cNvPr id="3" name="Tijdelijke aanduiding voor inhoud 2">
            <a:extLst>
              <a:ext uri="{FF2B5EF4-FFF2-40B4-BE49-F238E27FC236}">
                <a16:creationId xmlns:a16="http://schemas.microsoft.com/office/drawing/2014/main" id="{D6EF56DF-2DC3-6012-4272-A7358D179ADF}"/>
              </a:ext>
            </a:extLst>
          </p:cNvPr>
          <p:cNvSpPr>
            <a:spLocks noGrp="1"/>
          </p:cNvSpPr>
          <p:nvPr>
            <p:ph idx="1"/>
          </p:nvPr>
        </p:nvSpPr>
        <p:spPr>
          <a:xfrm>
            <a:off x="838200" y="1559859"/>
            <a:ext cx="10515600" cy="4933016"/>
          </a:xfrm>
        </p:spPr>
        <p:txBody>
          <a:bodyPr>
            <a:normAutofit fontScale="85000" lnSpcReduction="10000"/>
          </a:bodyPr>
          <a:lstStyle/>
          <a:p>
            <a:pPr marL="0" indent="0">
              <a:buNone/>
            </a:pPr>
            <a:r>
              <a:rPr lang="nl-BE" dirty="0"/>
              <a:t>Recidiverende urineweginfecties: 3x/jaar of 2x/6 maanden </a:t>
            </a:r>
          </a:p>
          <a:p>
            <a:pPr marL="0" indent="0">
              <a:buNone/>
            </a:pPr>
            <a:r>
              <a:rPr lang="nl-BE" b="1" dirty="0"/>
              <a:t>PREVENTIE</a:t>
            </a:r>
          </a:p>
          <a:p>
            <a:pPr marL="0" indent="0">
              <a:buNone/>
            </a:pPr>
            <a:endParaRPr lang="nl-BE" sz="1300" b="1" dirty="0"/>
          </a:p>
          <a:p>
            <a:pPr marL="0" indent="0">
              <a:buNone/>
            </a:pPr>
            <a:r>
              <a:rPr lang="nl-BE" sz="1700" dirty="0"/>
              <a:t>RCT </a:t>
            </a:r>
            <a:r>
              <a:rPr lang="nl-BE" sz="1700" dirty="0" err="1"/>
              <a:t>postmenopausale</a:t>
            </a:r>
            <a:r>
              <a:rPr lang="nl-BE" sz="1700" dirty="0"/>
              <a:t> vrouwen met </a:t>
            </a:r>
            <a:r>
              <a:rPr lang="nl-BE" sz="1700" dirty="0" err="1"/>
              <a:t>rUWI</a:t>
            </a:r>
            <a:r>
              <a:rPr lang="nl-BE" sz="1700" dirty="0"/>
              <a:t> (</a:t>
            </a:r>
            <a:r>
              <a:rPr lang="nl-BE" sz="1700" dirty="0" err="1"/>
              <a:t>raz</a:t>
            </a:r>
            <a:r>
              <a:rPr lang="nl-BE" sz="1700" dirty="0"/>
              <a:t> et al. 1993)</a:t>
            </a:r>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endParaRPr lang="nl-BE" sz="1800" dirty="0"/>
          </a:p>
          <a:p>
            <a:pPr marL="0" indent="0">
              <a:buNone/>
            </a:pPr>
            <a:r>
              <a:rPr lang="nl-BE" sz="1900" dirty="0"/>
              <a:t>Lokaal oestrogeen: Minder UWI – minder AB gebruik, lagere vaginale pH en toegenomen </a:t>
            </a:r>
            <a:r>
              <a:rPr lang="nl-BE" sz="1900" dirty="0" err="1"/>
              <a:t>colonisatie</a:t>
            </a:r>
            <a:r>
              <a:rPr lang="nl-BE" sz="1900" dirty="0"/>
              <a:t> van </a:t>
            </a:r>
            <a:r>
              <a:rPr lang="nl-BE" sz="1900" dirty="0" err="1"/>
              <a:t>lactobacillen</a:t>
            </a:r>
            <a:r>
              <a:rPr lang="nl-BE" sz="1900" dirty="0"/>
              <a:t> </a:t>
            </a:r>
          </a:p>
          <a:p>
            <a:pPr marL="0" indent="0">
              <a:buNone/>
            </a:pPr>
            <a:r>
              <a:rPr lang="nl-BE" sz="1900" dirty="0"/>
              <a:t>systemische oestrogenen: GEEN reductie in UWI </a:t>
            </a:r>
          </a:p>
        </p:txBody>
      </p:sp>
      <p:pic>
        <p:nvPicPr>
          <p:cNvPr id="8" name="Afbeelding 7">
            <a:extLst>
              <a:ext uri="{FF2B5EF4-FFF2-40B4-BE49-F238E27FC236}">
                <a16:creationId xmlns:a16="http://schemas.microsoft.com/office/drawing/2014/main" id="{70436988-27E5-2669-8DA6-3C693228D40F}"/>
              </a:ext>
            </a:extLst>
          </p:cNvPr>
          <p:cNvPicPr>
            <a:picLocks noChangeAspect="1"/>
          </p:cNvPicPr>
          <p:nvPr/>
        </p:nvPicPr>
        <p:blipFill>
          <a:blip r:embed="rId3"/>
          <a:srcRect t="8526"/>
          <a:stretch>
            <a:fillRect/>
          </a:stretch>
        </p:blipFill>
        <p:spPr>
          <a:xfrm>
            <a:off x="1024467" y="2885422"/>
            <a:ext cx="11032067" cy="2624464"/>
          </a:xfrm>
          <a:prstGeom prst="rect">
            <a:avLst/>
          </a:prstGeom>
        </p:spPr>
      </p:pic>
    </p:spTree>
    <p:extLst>
      <p:ext uri="{BB962C8B-B14F-4D97-AF65-F5344CB8AC3E}">
        <p14:creationId xmlns:p14="http://schemas.microsoft.com/office/powerpoint/2010/main" val="3525203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447AA2-55DB-9D39-63D0-AAB196AE443E}"/>
              </a:ext>
            </a:extLst>
          </p:cNvPr>
          <p:cNvSpPr>
            <a:spLocks noGrp="1"/>
          </p:cNvSpPr>
          <p:nvPr>
            <p:ph type="title"/>
          </p:nvPr>
        </p:nvSpPr>
        <p:spPr>
          <a:xfrm>
            <a:off x="558800" y="365125"/>
            <a:ext cx="10795000" cy="1325563"/>
          </a:xfrm>
        </p:spPr>
        <p:txBody>
          <a:bodyPr/>
          <a:lstStyle/>
          <a:p>
            <a:r>
              <a:rPr lang="nl-BE" dirty="0"/>
              <a:t>Overactieve blaas – </a:t>
            </a:r>
            <a:r>
              <a:rPr lang="nl-BE" dirty="0" err="1"/>
              <a:t>Urge</a:t>
            </a:r>
            <a:r>
              <a:rPr lang="nl-BE" dirty="0"/>
              <a:t> </a:t>
            </a:r>
          </a:p>
        </p:txBody>
      </p:sp>
      <p:sp>
        <p:nvSpPr>
          <p:cNvPr id="3" name="Tijdelijke aanduiding voor inhoud 2">
            <a:extLst>
              <a:ext uri="{FF2B5EF4-FFF2-40B4-BE49-F238E27FC236}">
                <a16:creationId xmlns:a16="http://schemas.microsoft.com/office/drawing/2014/main" id="{81056051-8489-1786-A92B-444F2E51AA3A}"/>
              </a:ext>
            </a:extLst>
          </p:cNvPr>
          <p:cNvSpPr>
            <a:spLocks noGrp="1"/>
          </p:cNvSpPr>
          <p:nvPr>
            <p:ph idx="1"/>
          </p:nvPr>
        </p:nvSpPr>
        <p:spPr>
          <a:xfrm>
            <a:off x="313266" y="1845732"/>
            <a:ext cx="11878734" cy="4647143"/>
          </a:xfrm>
        </p:spPr>
        <p:txBody>
          <a:bodyPr>
            <a:normAutofit/>
          </a:bodyPr>
          <a:lstStyle/>
          <a:p>
            <a:pPr marL="0" indent="0">
              <a:buNone/>
            </a:pPr>
            <a:r>
              <a:rPr lang="en-US" dirty="0" err="1"/>
              <a:t>Symptomen</a:t>
            </a:r>
            <a:r>
              <a:rPr lang="en-US" dirty="0"/>
              <a:t>:  frequency – </a:t>
            </a:r>
            <a:r>
              <a:rPr lang="en-US" dirty="0" err="1"/>
              <a:t>nocturie</a:t>
            </a:r>
            <a:r>
              <a:rPr lang="en-US" dirty="0"/>
              <a:t> – urge - urge-I</a:t>
            </a:r>
          </a:p>
          <a:p>
            <a:pPr marL="0" indent="0">
              <a:buNone/>
            </a:pPr>
            <a:endParaRPr lang="en-US" sz="2400" dirty="0">
              <a:sym typeface="Wingdings" panose="05000000000000000000" pitchFamily="2" charset="2"/>
            </a:endParaRPr>
          </a:p>
          <a:p>
            <a:pPr marL="0" indent="0">
              <a:buNone/>
            </a:pPr>
            <a:endParaRPr lang="en-US" dirty="0">
              <a:sym typeface="Wingdings" panose="05000000000000000000" pitchFamily="2" charset="2"/>
            </a:endParaRPr>
          </a:p>
          <a:p>
            <a:pPr marL="0" indent="0">
              <a:buNone/>
            </a:pPr>
            <a:r>
              <a:rPr lang="nl-BE" sz="1800" i="1" dirty="0"/>
              <a:t>	</a:t>
            </a:r>
            <a:r>
              <a:rPr lang="nl-BE" sz="2400" i="1" dirty="0"/>
              <a:t>The effect of HT on </a:t>
            </a:r>
            <a:r>
              <a:rPr lang="nl-BE" sz="2400" i="1" dirty="0" err="1"/>
              <a:t>urinary</a:t>
            </a:r>
            <a:r>
              <a:rPr lang="nl-BE" sz="2400" i="1" dirty="0"/>
              <a:t> </a:t>
            </a:r>
            <a:r>
              <a:rPr lang="nl-BE" sz="2400" i="1" dirty="0" err="1"/>
              <a:t>symptoms</a:t>
            </a:r>
            <a:r>
              <a:rPr lang="nl-BE" sz="2400" i="1" dirty="0"/>
              <a:t> </a:t>
            </a:r>
            <a:r>
              <a:rPr lang="nl-BE" sz="2400" i="1" dirty="0" err="1"/>
              <a:t>depends</a:t>
            </a:r>
            <a:r>
              <a:rPr lang="nl-BE" sz="2400" i="1" dirty="0"/>
              <a:t> on </a:t>
            </a:r>
            <a:r>
              <a:rPr lang="nl-BE" sz="2400" b="1" i="1" dirty="0"/>
              <a:t>type</a:t>
            </a:r>
            <a:r>
              <a:rPr lang="nl-BE" sz="2400" i="1" dirty="0"/>
              <a:t>:</a:t>
            </a:r>
          </a:p>
          <a:p>
            <a:pPr marL="0" indent="0">
              <a:buNone/>
            </a:pPr>
            <a:r>
              <a:rPr lang="nl-BE" sz="2400" i="1" dirty="0"/>
              <a:t>	- </a:t>
            </a:r>
            <a:r>
              <a:rPr lang="nl-BE" sz="2400" i="1" dirty="0" err="1"/>
              <a:t>Systemic</a:t>
            </a:r>
            <a:r>
              <a:rPr lang="nl-BE" sz="2400" i="1" dirty="0"/>
              <a:t> HT </a:t>
            </a:r>
            <a:r>
              <a:rPr lang="nl-BE" sz="2400" i="1" dirty="0" err="1"/>
              <a:t>may</a:t>
            </a:r>
            <a:r>
              <a:rPr lang="nl-BE" sz="2400" i="1" dirty="0"/>
              <a:t> </a:t>
            </a:r>
            <a:r>
              <a:rPr lang="nl-BE" sz="2400" i="1" dirty="0" err="1"/>
              <a:t>cause</a:t>
            </a:r>
            <a:r>
              <a:rPr lang="nl-BE" sz="2400" i="1" dirty="0"/>
              <a:t> or </a:t>
            </a:r>
            <a:r>
              <a:rPr lang="nl-BE" sz="2400" i="1" dirty="0" err="1"/>
              <a:t>worsen</a:t>
            </a:r>
            <a:r>
              <a:rPr lang="nl-BE" sz="2400" i="1" dirty="0"/>
              <a:t> </a:t>
            </a:r>
            <a:r>
              <a:rPr lang="nl-BE" sz="2400" i="1" dirty="0" err="1"/>
              <a:t>urinary</a:t>
            </a:r>
            <a:r>
              <a:rPr lang="nl-BE" sz="2400" i="1" dirty="0"/>
              <a:t> </a:t>
            </a:r>
            <a:r>
              <a:rPr lang="nl-BE" sz="2400" i="1" dirty="0" err="1"/>
              <a:t>incontinence</a:t>
            </a:r>
            <a:r>
              <a:rPr lang="nl-BE" sz="2400" i="1" dirty="0"/>
              <a:t> </a:t>
            </a:r>
            <a:r>
              <a:rPr lang="nl-BE" sz="2400" i="1"/>
              <a:t>(stress)</a:t>
            </a:r>
            <a:endParaRPr lang="nl-BE" sz="2400" i="1" dirty="0"/>
          </a:p>
          <a:p>
            <a:pPr marL="0" indent="0">
              <a:buNone/>
            </a:pPr>
            <a:r>
              <a:rPr lang="nl-BE" sz="2400" i="1" dirty="0"/>
              <a:t>	- </a:t>
            </a:r>
            <a:r>
              <a:rPr lang="nl-BE" sz="2400" b="1" i="1" dirty="0" err="1"/>
              <a:t>Vaginal</a:t>
            </a:r>
            <a:r>
              <a:rPr lang="nl-BE" sz="2400" b="1" i="1" dirty="0"/>
              <a:t> </a:t>
            </a:r>
            <a:r>
              <a:rPr lang="nl-BE" sz="2400" b="1" i="1" dirty="0" err="1"/>
              <a:t>estrogen</a:t>
            </a:r>
            <a:r>
              <a:rPr lang="nl-BE" sz="2400" b="1" i="1" dirty="0"/>
              <a:t> </a:t>
            </a:r>
            <a:r>
              <a:rPr lang="nl-BE" sz="2400" b="1" i="1" dirty="0" err="1"/>
              <a:t>improves</a:t>
            </a:r>
            <a:r>
              <a:rPr lang="nl-BE" sz="2400" b="1" i="1" dirty="0"/>
              <a:t> : </a:t>
            </a:r>
            <a:r>
              <a:rPr lang="nl-BE" sz="2400" b="1" i="1" dirty="0" err="1"/>
              <a:t>dysuria</a:t>
            </a:r>
            <a:r>
              <a:rPr lang="nl-BE" sz="2400" b="1" i="1" dirty="0"/>
              <a:t>, </a:t>
            </a:r>
            <a:r>
              <a:rPr lang="nl-BE" sz="2400" b="1" i="1" dirty="0" err="1"/>
              <a:t>frequency</a:t>
            </a:r>
            <a:r>
              <a:rPr lang="nl-BE" sz="2400" b="1" i="1" dirty="0"/>
              <a:t>, </a:t>
            </a:r>
            <a:r>
              <a:rPr lang="nl-BE" sz="2400" b="1" i="1" dirty="0" err="1"/>
              <a:t>urge</a:t>
            </a:r>
            <a:r>
              <a:rPr lang="nl-BE" sz="2400" b="1" i="1" dirty="0"/>
              <a:t> </a:t>
            </a:r>
            <a:r>
              <a:rPr lang="nl-BE" sz="2400" b="1" i="1" dirty="0" err="1"/>
              <a:t>and</a:t>
            </a:r>
            <a:r>
              <a:rPr lang="nl-BE" sz="2400" b="1" i="1" dirty="0"/>
              <a:t> </a:t>
            </a:r>
            <a:r>
              <a:rPr lang="nl-BE" sz="2400" b="1" i="1" dirty="0" err="1"/>
              <a:t>recurrent</a:t>
            </a:r>
            <a:r>
              <a:rPr lang="nl-BE" sz="2400" b="1" i="1" dirty="0"/>
              <a:t> UTI</a:t>
            </a:r>
          </a:p>
          <a:p>
            <a:pPr marL="0" indent="0">
              <a:buNone/>
            </a:pPr>
            <a:endParaRPr lang="nl-BE" sz="1800" i="1" dirty="0"/>
          </a:p>
          <a:p>
            <a:pPr marL="0" indent="0">
              <a:buNone/>
            </a:pPr>
            <a:r>
              <a:rPr lang="nl-BE" sz="1300" dirty="0"/>
              <a:t>			</a:t>
            </a:r>
            <a:r>
              <a:rPr lang="nl-BE" sz="1300" dirty="0" err="1"/>
              <a:t>Menopause</a:t>
            </a:r>
            <a:r>
              <a:rPr lang="nl-BE" sz="1300" dirty="0"/>
              <a:t> </a:t>
            </a:r>
            <a:r>
              <a:rPr lang="nl-BE" sz="1300" dirty="0" err="1"/>
              <a:t>hormone</a:t>
            </a:r>
            <a:r>
              <a:rPr lang="nl-BE" sz="1300" dirty="0"/>
              <a:t> </a:t>
            </a:r>
            <a:r>
              <a:rPr lang="nl-BE" sz="1300" dirty="0" err="1"/>
              <a:t>therapy</a:t>
            </a:r>
            <a:r>
              <a:rPr lang="nl-BE" sz="1300" dirty="0"/>
              <a:t> </a:t>
            </a:r>
            <a:r>
              <a:rPr lang="nl-BE" sz="1300" dirty="0" err="1"/>
              <a:t>and</a:t>
            </a:r>
            <a:r>
              <a:rPr lang="nl-BE" sz="1300" dirty="0"/>
              <a:t> </a:t>
            </a:r>
            <a:r>
              <a:rPr lang="nl-BE" sz="1300" dirty="0" err="1"/>
              <a:t>urinary</a:t>
            </a:r>
            <a:r>
              <a:rPr lang="nl-BE" sz="1300" dirty="0"/>
              <a:t> </a:t>
            </a:r>
            <a:r>
              <a:rPr lang="nl-BE" sz="1300" dirty="0" err="1"/>
              <a:t>symptoms</a:t>
            </a:r>
            <a:r>
              <a:rPr lang="nl-BE" sz="1300" dirty="0"/>
              <a:t>: a </a:t>
            </a:r>
            <a:r>
              <a:rPr lang="nl-BE" sz="1300" dirty="0" err="1"/>
              <a:t>systematic</a:t>
            </a:r>
            <a:r>
              <a:rPr lang="nl-BE" sz="1300" dirty="0"/>
              <a:t> review. Christmas MM, </a:t>
            </a:r>
            <a:r>
              <a:rPr lang="nl-BE" sz="1300" dirty="0" err="1"/>
              <a:t>Menopause</a:t>
            </a:r>
            <a:r>
              <a:rPr lang="nl-BE" sz="1300" dirty="0"/>
              <a:t>. 2023</a:t>
            </a:r>
          </a:p>
          <a:p>
            <a:pPr marL="0" indent="0">
              <a:buNone/>
            </a:pPr>
            <a:endParaRPr lang="en-US" dirty="0"/>
          </a:p>
        </p:txBody>
      </p:sp>
      <p:pic>
        <p:nvPicPr>
          <p:cNvPr id="5" name="Afbeelding 4">
            <a:extLst>
              <a:ext uri="{FF2B5EF4-FFF2-40B4-BE49-F238E27FC236}">
                <a16:creationId xmlns:a16="http://schemas.microsoft.com/office/drawing/2014/main" id="{AE88DBF6-4769-D74A-D9BE-80D26B8100DD}"/>
              </a:ext>
            </a:extLst>
          </p:cNvPr>
          <p:cNvPicPr>
            <a:picLocks noChangeAspect="1"/>
          </p:cNvPicPr>
          <p:nvPr/>
        </p:nvPicPr>
        <p:blipFill>
          <a:blip r:embed="rId3"/>
          <a:stretch>
            <a:fillRect/>
          </a:stretch>
        </p:blipFill>
        <p:spPr>
          <a:xfrm>
            <a:off x="8883901" y="365125"/>
            <a:ext cx="2274392" cy="2276476"/>
          </a:xfrm>
          <a:prstGeom prst="rect">
            <a:avLst/>
          </a:prstGeom>
        </p:spPr>
      </p:pic>
    </p:spTree>
    <p:extLst>
      <p:ext uri="{BB962C8B-B14F-4D97-AF65-F5344CB8AC3E}">
        <p14:creationId xmlns:p14="http://schemas.microsoft.com/office/powerpoint/2010/main" val="3712004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A4E78-EF7B-6C6E-F155-C0D7864E6D5E}"/>
              </a:ext>
            </a:extLst>
          </p:cNvPr>
          <p:cNvSpPr>
            <a:spLocks noGrp="1"/>
          </p:cNvSpPr>
          <p:nvPr>
            <p:ph type="title"/>
          </p:nvPr>
        </p:nvSpPr>
        <p:spPr/>
        <p:txBody>
          <a:bodyPr/>
          <a:lstStyle/>
          <a:p>
            <a:r>
              <a:rPr lang="nl-BE" dirty="0"/>
              <a:t>Take - home</a:t>
            </a:r>
          </a:p>
        </p:txBody>
      </p:sp>
      <p:sp>
        <p:nvSpPr>
          <p:cNvPr id="3" name="Tijdelijke aanduiding voor inhoud 2">
            <a:extLst>
              <a:ext uri="{FF2B5EF4-FFF2-40B4-BE49-F238E27FC236}">
                <a16:creationId xmlns:a16="http://schemas.microsoft.com/office/drawing/2014/main" id="{C48AB395-D551-0992-04C3-E385A990D0DB}"/>
              </a:ext>
            </a:extLst>
          </p:cNvPr>
          <p:cNvSpPr>
            <a:spLocks noGrp="1"/>
          </p:cNvSpPr>
          <p:nvPr>
            <p:ph idx="1"/>
          </p:nvPr>
        </p:nvSpPr>
        <p:spPr>
          <a:xfrm>
            <a:off x="118533" y="1825625"/>
            <a:ext cx="6959600" cy="4351338"/>
          </a:xfrm>
        </p:spPr>
        <p:txBody>
          <a:bodyPr>
            <a:normAutofit/>
          </a:bodyPr>
          <a:lstStyle/>
          <a:p>
            <a:pPr lvl="1">
              <a:buFontTx/>
              <a:buChar char="-"/>
            </a:pPr>
            <a:r>
              <a:rPr lang="en-GB" altLang="fr-FR" dirty="0"/>
              <a:t>Urogenitale </a:t>
            </a:r>
            <a:r>
              <a:rPr lang="en-GB" altLang="fr-FR" dirty="0" err="1"/>
              <a:t>symptomen</a:t>
            </a:r>
            <a:r>
              <a:rPr lang="en-GB" altLang="fr-FR" dirty="0"/>
              <a:t> </a:t>
            </a:r>
            <a:r>
              <a:rPr lang="en-GB" altLang="fr-FR" dirty="0" err="1"/>
              <a:t>navragen</a:t>
            </a:r>
            <a:r>
              <a:rPr lang="en-GB" altLang="fr-FR" dirty="0"/>
              <a:t> – </a:t>
            </a:r>
            <a:r>
              <a:rPr lang="en-GB" altLang="fr-FR" dirty="0" err="1"/>
              <a:t>behandeling</a:t>
            </a:r>
            <a:r>
              <a:rPr lang="en-GB" altLang="fr-FR" dirty="0"/>
              <a:t> </a:t>
            </a:r>
            <a:r>
              <a:rPr lang="en-GB" altLang="fr-FR" dirty="0" err="1"/>
              <a:t>aanmoedigen</a:t>
            </a:r>
            <a:endParaRPr lang="en-GB" altLang="fr-FR" dirty="0"/>
          </a:p>
          <a:p>
            <a:pPr lvl="1">
              <a:buFontTx/>
              <a:buChar char="-"/>
            </a:pPr>
            <a:endParaRPr lang="en-GB" altLang="fr-FR" dirty="0"/>
          </a:p>
          <a:p>
            <a:pPr lvl="1">
              <a:buFontTx/>
              <a:buChar char="-"/>
            </a:pPr>
            <a:r>
              <a:rPr lang="en-GB" altLang="fr-FR" dirty="0" err="1"/>
              <a:t>lokale</a:t>
            </a:r>
            <a:r>
              <a:rPr lang="en-GB" altLang="fr-FR" dirty="0"/>
              <a:t> </a:t>
            </a:r>
            <a:r>
              <a:rPr lang="en-GB" altLang="fr-FR" dirty="0" err="1"/>
              <a:t>hormonale</a:t>
            </a:r>
            <a:r>
              <a:rPr lang="en-GB" altLang="fr-FR" dirty="0"/>
              <a:t> </a:t>
            </a:r>
            <a:r>
              <a:rPr lang="en-GB" altLang="fr-FR" dirty="0" err="1"/>
              <a:t>therapie</a:t>
            </a:r>
            <a:r>
              <a:rPr lang="en-GB" altLang="fr-FR" dirty="0"/>
              <a:t> (</a:t>
            </a:r>
            <a:r>
              <a:rPr lang="en-GB" altLang="fr-FR" dirty="0" err="1"/>
              <a:t>estradiol</a:t>
            </a:r>
            <a:r>
              <a:rPr lang="en-GB" altLang="fr-FR" dirty="0"/>
              <a:t> – DHEA)  </a:t>
            </a:r>
            <a:r>
              <a:rPr lang="en-GB" altLang="fr-FR" dirty="0" err="1"/>
              <a:t>geen</a:t>
            </a:r>
            <a:r>
              <a:rPr lang="en-GB" altLang="fr-FR" dirty="0"/>
              <a:t> </a:t>
            </a:r>
            <a:r>
              <a:rPr lang="en-GB" altLang="fr-FR" dirty="0" err="1"/>
              <a:t>beperkingen</a:t>
            </a:r>
            <a:r>
              <a:rPr lang="en-GB" altLang="fr-FR" dirty="0"/>
              <a:t> (</a:t>
            </a:r>
            <a:r>
              <a:rPr lang="en-GB" altLang="fr-FR" dirty="0" err="1"/>
              <a:t>leeftijd</a:t>
            </a:r>
            <a:r>
              <a:rPr lang="en-GB" altLang="fr-FR" dirty="0"/>
              <a:t> / </a:t>
            </a:r>
            <a:r>
              <a:rPr lang="en-GB" altLang="fr-FR" dirty="0" err="1"/>
              <a:t>duur</a:t>
            </a:r>
            <a:r>
              <a:rPr lang="en-GB" altLang="fr-FR" dirty="0"/>
              <a:t>)</a:t>
            </a:r>
          </a:p>
          <a:p>
            <a:pPr lvl="1">
              <a:buFontTx/>
              <a:buChar char="-"/>
            </a:pPr>
            <a:endParaRPr lang="en-GB" altLang="fr-FR" dirty="0"/>
          </a:p>
          <a:p>
            <a:pPr lvl="1">
              <a:buFontTx/>
              <a:buChar char="-"/>
            </a:pPr>
            <a:r>
              <a:rPr lang="en-GB" altLang="fr-FR" dirty="0" err="1"/>
              <a:t>Therapie</a:t>
            </a:r>
            <a:r>
              <a:rPr lang="en-GB" altLang="fr-FR" dirty="0"/>
              <a:t> = Lange </a:t>
            </a:r>
            <a:r>
              <a:rPr lang="en-GB" altLang="fr-FR" dirty="0" err="1"/>
              <a:t>termijn</a:t>
            </a:r>
            <a:r>
              <a:rPr lang="en-GB" altLang="fr-FR" dirty="0"/>
              <a:t> , </a:t>
            </a:r>
            <a:r>
              <a:rPr lang="en-GB" altLang="fr-FR" dirty="0" err="1"/>
              <a:t>belang</a:t>
            </a:r>
            <a:r>
              <a:rPr lang="en-GB" altLang="fr-FR" dirty="0"/>
              <a:t> van </a:t>
            </a:r>
            <a:r>
              <a:rPr lang="en-GB" altLang="fr-FR" dirty="0" err="1"/>
              <a:t>onderhoudstherapie</a:t>
            </a:r>
            <a:r>
              <a:rPr lang="en-GB" altLang="fr-FR" dirty="0"/>
              <a:t>. </a:t>
            </a:r>
          </a:p>
          <a:p>
            <a:pPr lvl="1">
              <a:buFontTx/>
              <a:buChar char="-"/>
            </a:pPr>
            <a:endParaRPr lang="en-GB" altLang="fr-FR" dirty="0"/>
          </a:p>
          <a:p>
            <a:pPr lvl="1">
              <a:buFontTx/>
              <a:buChar char="-"/>
            </a:pPr>
            <a:r>
              <a:rPr lang="en-GB" altLang="fr-FR" dirty="0" err="1"/>
              <a:t>Urologische</a:t>
            </a:r>
            <a:r>
              <a:rPr lang="en-GB" altLang="fr-FR" dirty="0"/>
              <a:t> </a:t>
            </a:r>
            <a:r>
              <a:rPr lang="en-GB" altLang="fr-FR" dirty="0" err="1"/>
              <a:t>symptomen</a:t>
            </a:r>
            <a:r>
              <a:rPr lang="en-GB" altLang="fr-FR" dirty="0"/>
              <a:t> (rec UWI – urge - nycturia) – </a:t>
            </a:r>
            <a:r>
              <a:rPr lang="en-GB" altLang="fr-FR" dirty="0" err="1"/>
              <a:t>rol</a:t>
            </a:r>
            <a:r>
              <a:rPr lang="en-GB" altLang="fr-FR" dirty="0"/>
              <a:t> van </a:t>
            </a:r>
            <a:r>
              <a:rPr lang="en-GB" altLang="fr-FR" dirty="0" err="1"/>
              <a:t>lokale</a:t>
            </a:r>
            <a:r>
              <a:rPr lang="en-GB" altLang="fr-FR" dirty="0"/>
              <a:t> </a:t>
            </a:r>
            <a:r>
              <a:rPr lang="en-GB" altLang="fr-FR" dirty="0" err="1"/>
              <a:t>hormonale</a:t>
            </a:r>
            <a:r>
              <a:rPr lang="en-GB" altLang="fr-FR" dirty="0"/>
              <a:t> </a:t>
            </a:r>
            <a:r>
              <a:rPr lang="en-GB" altLang="fr-FR" dirty="0" err="1"/>
              <a:t>therapie</a:t>
            </a:r>
            <a:endParaRPr lang="en-GB" altLang="fr-FR" dirty="0"/>
          </a:p>
          <a:p>
            <a:pPr lvl="1">
              <a:buFontTx/>
              <a:buChar char="-"/>
            </a:pPr>
            <a:endParaRPr lang="en-GB" altLang="fr-FR" dirty="0"/>
          </a:p>
        </p:txBody>
      </p:sp>
      <p:pic>
        <p:nvPicPr>
          <p:cNvPr id="4" name="Afbeelding 3" descr="Afbeelding met kleding, Menselijk gezicht, persoon, glimlach&#10;&#10;Door AI gegenereerde inhoud is mogelijk onjuist.">
            <a:extLst>
              <a:ext uri="{FF2B5EF4-FFF2-40B4-BE49-F238E27FC236}">
                <a16:creationId xmlns:a16="http://schemas.microsoft.com/office/drawing/2014/main" id="{ABB79662-E079-829A-9D5B-4222FD4D63B0}"/>
              </a:ext>
            </a:extLst>
          </p:cNvPr>
          <p:cNvPicPr>
            <a:picLocks noChangeAspect="1"/>
          </p:cNvPicPr>
          <p:nvPr/>
        </p:nvPicPr>
        <p:blipFill>
          <a:blip r:embed="rId3">
            <a:alphaModFix/>
            <a:extLst>
              <a:ext uri="{BEBA8EAE-BF5A-486C-A8C5-ECC9F3942E4B}">
                <a14:imgProps xmlns:a14="http://schemas.microsoft.com/office/drawing/2010/main">
                  <a14:imgLayer r:embed="rId4">
                    <a14:imgEffect>
                      <a14:colorTemperature colorTemp="11200"/>
                    </a14:imgEffect>
                  </a14:imgLayer>
                </a14:imgProps>
              </a:ext>
            </a:extLst>
          </a:blip>
          <a:srcRect r="-1" b="12954"/>
          <a:stretch>
            <a:fillRect/>
          </a:stretch>
        </p:blipFill>
        <p:spPr>
          <a:xfrm>
            <a:off x="7535347" y="1591017"/>
            <a:ext cx="4538120" cy="5266983"/>
          </a:xfrm>
          <a:custGeom>
            <a:avLst/>
            <a:gdLst/>
            <a:ahLst/>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spTree>
    <p:extLst>
      <p:ext uri="{BB962C8B-B14F-4D97-AF65-F5344CB8AC3E}">
        <p14:creationId xmlns:p14="http://schemas.microsoft.com/office/powerpoint/2010/main" val="383348873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angepast 1">
      <a:majorFont>
        <a:latin typeface="Century Gothic"/>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P_wit voorblad.pptx" id="{92A7A245-221A-40A2-A893-E5DE42D92419}" vid="{9EEEBDB3-B55E-4582-A1D8-A1B192BC4D9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1963</Words>
  <Application>Microsoft Office PowerPoint</Application>
  <PresentationFormat>Breedbeeld</PresentationFormat>
  <Paragraphs>338</Paragraphs>
  <Slides>16</Slides>
  <Notes>15</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16</vt:i4>
      </vt:variant>
    </vt:vector>
  </HeadingPairs>
  <TitlesOfParts>
    <vt:vector size="23" baseType="lpstr">
      <vt:lpstr>Aptos</vt:lpstr>
      <vt:lpstr>Aptos Display</vt:lpstr>
      <vt:lpstr>Arial</vt:lpstr>
      <vt:lpstr>Century Gothic</vt:lpstr>
      <vt:lpstr>Wingdings</vt:lpstr>
      <vt:lpstr>Kantoorthema</vt:lpstr>
      <vt:lpstr>Office-thema</vt:lpstr>
      <vt:lpstr>Urogenitale klachten in de menopauze </vt:lpstr>
      <vt:lpstr>Urogenitaal syndroom - Oorzaak</vt:lpstr>
      <vt:lpstr>Urogenitaal syndroom - Symptomen </vt:lpstr>
      <vt:lpstr>PowerPoint-presentatie</vt:lpstr>
      <vt:lpstr>Diagnose</vt:lpstr>
      <vt:lpstr>Behandeling</vt:lpstr>
      <vt:lpstr>Vaginaal oestrogeen </vt:lpstr>
      <vt:lpstr>Vaginaal oestrogeen </vt:lpstr>
      <vt:lpstr>Vaginaal DHEA</vt:lpstr>
      <vt:lpstr>Vaginaal DHEA</vt:lpstr>
      <vt:lpstr>Behandeling</vt:lpstr>
      <vt:lpstr>Urologische symptomen na de menopauze</vt:lpstr>
      <vt:lpstr>PowerPoint-presentatie</vt:lpstr>
      <vt:lpstr>Recidiverende urineweginfecties</vt:lpstr>
      <vt:lpstr>Overactieve blaas – Urge </vt:lpstr>
      <vt:lpstr>Take -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Nele Maeseele</dc:creator>
  <cp:lastModifiedBy>Nele Maeseele</cp:lastModifiedBy>
  <cp:revision>1</cp:revision>
  <dcterms:created xsi:type="dcterms:W3CDTF">2025-10-22T12:52:23Z</dcterms:created>
  <dcterms:modified xsi:type="dcterms:W3CDTF">2025-11-14T22:40:36Z</dcterms:modified>
</cp:coreProperties>
</file>